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66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A8A7D-5E62-4BDA-9A93-1EA0665546F7}" type="datetimeFigureOut">
              <a:rPr lang="en-US" smtClean="0"/>
              <a:t>11/14/2019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34F6A-9544-46F3-B4D2-31A5DBCCD4FC}" type="slidenum">
              <a:rPr lang="en-US" smtClean="0"/>
              <a:t>‹#›</a:t>
            </a:fld>
            <a:endParaRPr lang="en-US"/>
          </a:p>
        </p:txBody>
      </p:sp>
    </p:spTree>
    <p:extLst>
      <p:ext uri="{BB962C8B-B14F-4D97-AF65-F5344CB8AC3E}">
        <p14:creationId xmlns:p14="http://schemas.microsoft.com/office/powerpoint/2010/main" val="100775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41D288-7AF5-41FA-8322-B824F72CA71E}" type="datetimeFigureOut">
              <a:rPr lang="en-US" smtClean="0"/>
              <a:t>11/14/2019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FFC780-75F1-4928-AAC8-BF398C34533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41D288-7AF5-41FA-8322-B824F72CA71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C780-75F1-4928-AAC8-BF398C3453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41D288-7AF5-41FA-8322-B824F72CA71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C780-75F1-4928-AAC8-BF398C3453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41D288-7AF5-41FA-8322-B824F72CA71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C780-75F1-4928-AAC8-BF398C3453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41D288-7AF5-41FA-8322-B824F72CA71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FFC780-75F1-4928-AAC8-BF398C34533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41D288-7AF5-41FA-8322-B824F72CA71E}"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C780-75F1-4928-AAC8-BF398C3453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41D288-7AF5-41FA-8322-B824F72CA71E}"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FFC780-75F1-4928-AAC8-BF398C3453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341D288-7AF5-41FA-8322-B824F72CA71E}" type="datetimeFigureOut">
              <a:rPr lang="en-US" smtClean="0"/>
              <a:t>11/14/2019</a:t>
            </a:fld>
            <a:endParaRPr lang="en-US"/>
          </a:p>
        </p:txBody>
      </p:sp>
      <p:sp>
        <p:nvSpPr>
          <p:cNvPr id="8" name="Slide Number Placeholder 7"/>
          <p:cNvSpPr>
            <a:spLocks noGrp="1"/>
          </p:cNvSpPr>
          <p:nvPr>
            <p:ph type="sldNum" sz="quarter" idx="11"/>
          </p:nvPr>
        </p:nvSpPr>
        <p:spPr/>
        <p:txBody>
          <a:bodyPr/>
          <a:lstStyle/>
          <a:p>
            <a:fld id="{4DFFC780-75F1-4928-AAC8-BF398C34533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1D288-7AF5-41FA-8322-B824F72CA71E}"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FFC780-75F1-4928-AAC8-BF398C3453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41D288-7AF5-41FA-8322-B824F72CA71E}"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DFFC780-75F1-4928-AAC8-BF398C3453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6341D288-7AF5-41FA-8322-B824F72CA71E}"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FFC780-75F1-4928-AAC8-BF398C3453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341D288-7AF5-41FA-8322-B824F72CA71E}" type="datetimeFigureOut">
              <a:rPr lang="en-US" smtClean="0"/>
              <a:t>11/14/2019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DFFC780-75F1-4928-AAC8-BF398C34533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133600"/>
          </a:xfrm>
        </p:spPr>
        <p:txBody>
          <a:bodyPr anchor="ctr"/>
          <a:lstStyle/>
          <a:p>
            <a:r>
              <a:rPr lang="en-US" dirty="0" smtClean="0"/>
              <a:t>Real-Time Web Development</a:t>
            </a:r>
            <a:endParaRPr lang="en-US" dirty="0"/>
          </a:p>
        </p:txBody>
      </p:sp>
      <p:sp>
        <p:nvSpPr>
          <p:cNvPr id="3" name="Subtitle 2"/>
          <p:cNvSpPr>
            <a:spLocks noGrp="1"/>
          </p:cNvSpPr>
          <p:nvPr>
            <p:ph type="subTitle" idx="1"/>
          </p:nvPr>
        </p:nvSpPr>
        <p:spPr>
          <a:xfrm>
            <a:off x="1371600" y="3657600"/>
            <a:ext cx="6400800" cy="1752600"/>
          </a:xfrm>
        </p:spPr>
        <p:txBody>
          <a:bodyPr>
            <a:normAutofit/>
          </a:bodyPr>
          <a:lstStyle/>
          <a:p>
            <a:endParaRPr lang="en-US" dirty="0" smtClean="0"/>
          </a:p>
          <a:p>
            <a:r>
              <a:rPr lang="en-US" sz="2400" i="1" dirty="0" smtClean="0">
                <a:latin typeface="Bahnschrift SemiBold" pitchFamily="34" charset="0"/>
              </a:rPr>
              <a:t>Chapter 2</a:t>
            </a:r>
          </a:p>
          <a:p>
            <a:r>
              <a:rPr lang="en-US" sz="2400" i="1" dirty="0" smtClean="0">
                <a:latin typeface="Bahnschrift SemiBold" pitchFamily="34" charset="0"/>
              </a:rPr>
              <a:t>The New Era of .NET Core</a:t>
            </a:r>
            <a:endParaRPr lang="en-US" sz="2400" i="1" dirty="0">
              <a:latin typeface="Bahnschrift SemiBold" pitchFamily="34" charset="0"/>
            </a:endParaRPr>
          </a:p>
        </p:txBody>
      </p:sp>
    </p:spTree>
    <p:extLst>
      <p:ext uri="{BB962C8B-B14F-4D97-AF65-F5344CB8AC3E}">
        <p14:creationId xmlns:p14="http://schemas.microsoft.com/office/powerpoint/2010/main" val="2877460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the Web application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8367" y="1447800"/>
            <a:ext cx="6714049" cy="4618360"/>
          </a:xfrm>
        </p:spPr>
      </p:pic>
      <p:grpSp>
        <p:nvGrpSpPr>
          <p:cNvPr id="8" name="Group 7"/>
          <p:cNvGrpSpPr/>
          <p:nvPr/>
        </p:nvGrpSpPr>
        <p:grpSpPr>
          <a:xfrm>
            <a:off x="5181600" y="6096000"/>
            <a:ext cx="3705876" cy="533400"/>
            <a:chOff x="5057124" y="5313582"/>
            <a:chExt cx="3705876" cy="533400"/>
          </a:xfrm>
        </p:grpSpPr>
        <p:sp>
          <p:nvSpPr>
            <p:cNvPr id="9" name="Right Arrow 8"/>
            <p:cNvSpPr/>
            <p:nvPr/>
          </p:nvSpPr>
          <p:spPr>
            <a:xfrm>
              <a:off x="5057124" y="5313582"/>
              <a:ext cx="3705876"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05400" y="5411005"/>
              <a:ext cx="3351943" cy="338554"/>
            </a:xfrm>
            <a:prstGeom prst="rect">
              <a:avLst/>
            </a:prstGeom>
            <a:noFill/>
          </p:spPr>
          <p:txBody>
            <a:bodyPr wrap="square" rtlCol="0">
              <a:spAutoFit/>
            </a:bodyPr>
            <a:lstStyle/>
            <a:p>
              <a:pPr algn="r"/>
              <a:r>
                <a:rPr lang="en-US" sz="1600" dirty="0" smtClean="0"/>
                <a:t>New Project Creation – Next Slide</a:t>
              </a:r>
              <a:endParaRPr lang="en-US" sz="1600" dirty="0"/>
            </a:p>
          </p:txBody>
        </p:sp>
      </p:grpSp>
    </p:spTree>
    <p:extLst>
      <p:ext uri="{BB962C8B-B14F-4D97-AF65-F5344CB8AC3E}">
        <p14:creationId xmlns:p14="http://schemas.microsoft.com/office/powerpoint/2010/main" val="123519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the Web application</a:t>
            </a: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730647"/>
            <a:ext cx="2898192" cy="3146153"/>
          </a:xfrm>
        </p:spPr>
      </p:pic>
      <p:sp>
        <p:nvSpPr>
          <p:cNvPr id="2" name="Content Placeholder 1"/>
          <p:cNvSpPr>
            <a:spLocks noGrp="1"/>
          </p:cNvSpPr>
          <p:nvPr>
            <p:ph sz="half" idx="2"/>
          </p:nvPr>
        </p:nvSpPr>
        <p:spPr/>
        <p:txBody>
          <a:bodyPr>
            <a:normAutofit/>
          </a:bodyPr>
          <a:lstStyle/>
          <a:p>
            <a:r>
              <a:rPr lang="en-US" sz="2000" dirty="0" smtClean="0"/>
              <a:t>Custom Authentication</a:t>
            </a:r>
          </a:p>
          <a:p>
            <a:pPr lvl="1"/>
            <a:r>
              <a:rPr lang="en-US" sz="1600" dirty="0" smtClean="0"/>
              <a:t>Select “Change”</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r>
              <a:rPr lang="en-US" sz="2000" dirty="0" smtClean="0"/>
              <a:t>Select “Individual User Accounts”</a:t>
            </a:r>
          </a:p>
          <a:p>
            <a:r>
              <a:rPr lang="en-US" sz="2000" dirty="0" smtClean="0"/>
              <a:t>Select OK</a:t>
            </a:r>
          </a:p>
          <a:p>
            <a:pPr lvl="1"/>
            <a:endParaRPr lang="en-US" sz="1600" dirty="0"/>
          </a:p>
          <a:p>
            <a:endParaRPr lang="en-US" sz="2000" dirty="0" smtClean="0"/>
          </a:p>
        </p:txBody>
      </p:sp>
      <p:grpSp>
        <p:nvGrpSpPr>
          <p:cNvPr id="8" name="Group 7"/>
          <p:cNvGrpSpPr/>
          <p:nvPr/>
        </p:nvGrpSpPr>
        <p:grpSpPr>
          <a:xfrm>
            <a:off x="5181600" y="6096000"/>
            <a:ext cx="3705876" cy="533400"/>
            <a:chOff x="5057124" y="5313582"/>
            <a:chExt cx="3705876" cy="533400"/>
          </a:xfrm>
        </p:grpSpPr>
        <p:sp>
          <p:nvSpPr>
            <p:cNvPr id="9" name="Right Arrow 8"/>
            <p:cNvSpPr/>
            <p:nvPr/>
          </p:nvSpPr>
          <p:spPr>
            <a:xfrm>
              <a:off x="5057124" y="5313582"/>
              <a:ext cx="3705876"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05400" y="5411005"/>
              <a:ext cx="3351943" cy="338554"/>
            </a:xfrm>
            <a:prstGeom prst="rect">
              <a:avLst/>
            </a:prstGeom>
            <a:noFill/>
          </p:spPr>
          <p:txBody>
            <a:bodyPr wrap="square" rtlCol="0">
              <a:spAutoFit/>
            </a:bodyPr>
            <a:lstStyle/>
            <a:p>
              <a:pPr algn="r"/>
              <a:r>
                <a:rPr lang="en-US" sz="1600" dirty="0" smtClean="0"/>
                <a:t>New Project Creation – Next Slide</a:t>
              </a:r>
              <a:endParaRPr lang="en-US" sz="1600" dirty="0"/>
            </a:p>
          </p:txBody>
        </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1202" y="2514600"/>
            <a:ext cx="5362108" cy="2068540"/>
          </a:xfrm>
          <a:prstGeom prst="rect">
            <a:avLst/>
          </a:prstGeom>
        </p:spPr>
      </p:pic>
    </p:spTree>
    <p:extLst>
      <p:ext uri="{BB962C8B-B14F-4D97-AF65-F5344CB8AC3E}">
        <p14:creationId xmlns:p14="http://schemas.microsoft.com/office/powerpoint/2010/main" val="207466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the Web application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6137" y="1600200"/>
            <a:ext cx="6549725" cy="4525963"/>
          </a:xfrm>
        </p:spPr>
      </p:pic>
      <p:grpSp>
        <p:nvGrpSpPr>
          <p:cNvPr id="8" name="Group 7"/>
          <p:cNvGrpSpPr/>
          <p:nvPr/>
        </p:nvGrpSpPr>
        <p:grpSpPr>
          <a:xfrm>
            <a:off x="5181600" y="6096000"/>
            <a:ext cx="3705876" cy="533400"/>
            <a:chOff x="5057124" y="5313582"/>
            <a:chExt cx="3705876" cy="533400"/>
          </a:xfrm>
        </p:grpSpPr>
        <p:sp>
          <p:nvSpPr>
            <p:cNvPr id="9" name="Right Arrow 8"/>
            <p:cNvSpPr/>
            <p:nvPr/>
          </p:nvSpPr>
          <p:spPr>
            <a:xfrm>
              <a:off x="5057124" y="5313582"/>
              <a:ext cx="3705876"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05400" y="5411005"/>
              <a:ext cx="3351943" cy="338554"/>
            </a:xfrm>
            <a:prstGeom prst="rect">
              <a:avLst/>
            </a:prstGeom>
            <a:noFill/>
          </p:spPr>
          <p:txBody>
            <a:bodyPr wrap="square" rtlCol="0">
              <a:spAutoFit/>
            </a:bodyPr>
            <a:lstStyle/>
            <a:p>
              <a:pPr algn="r"/>
              <a:r>
                <a:rPr lang="en-US" sz="1600" dirty="0" smtClean="0"/>
                <a:t>CREATE PROJECT!!!!!!!</a:t>
              </a:r>
              <a:endParaRPr lang="en-US" sz="1600" dirty="0"/>
            </a:p>
          </p:txBody>
        </p:sp>
      </p:grpSp>
    </p:spTree>
    <p:extLst>
      <p:ext uri="{BB962C8B-B14F-4D97-AF65-F5344CB8AC3E}">
        <p14:creationId xmlns:p14="http://schemas.microsoft.com/office/powerpoint/2010/main" val="352865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Initial application file structure</a:t>
            </a:r>
            <a:endParaRPr lang="en-US"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1371600"/>
            <a:ext cx="3124200" cy="5210130"/>
          </a:xfrm>
        </p:spPr>
      </p:pic>
      <p:sp>
        <p:nvSpPr>
          <p:cNvPr id="2" name="Content Placeholder 1"/>
          <p:cNvSpPr>
            <a:spLocks noGrp="1"/>
          </p:cNvSpPr>
          <p:nvPr>
            <p:ph sz="half" idx="2"/>
          </p:nvPr>
        </p:nvSpPr>
        <p:spPr/>
        <p:txBody>
          <a:bodyPr>
            <a:normAutofit lnSpcReduction="10000"/>
          </a:bodyPr>
          <a:lstStyle/>
          <a:p>
            <a:r>
              <a:rPr lang="en-US" dirty="0" smtClean="0"/>
              <a:t>Ensure that the project has the following file structure in the solution explorer after creation.</a:t>
            </a:r>
          </a:p>
          <a:p>
            <a:r>
              <a:rPr lang="en-US" dirty="0" smtClean="0"/>
              <a:t>If it does not, please contact me and I will help you get through this part of the process.</a:t>
            </a:r>
            <a:endParaRPr lang="en-US" dirty="0"/>
          </a:p>
        </p:txBody>
      </p:sp>
    </p:spTree>
    <p:extLst>
      <p:ext uri="{BB962C8B-B14F-4D97-AF65-F5344CB8AC3E}">
        <p14:creationId xmlns:p14="http://schemas.microsoft.com/office/powerpoint/2010/main" val="293524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Setting Up the Application </a:t>
            </a:r>
            <a:r>
              <a:rPr lang="en-US" dirty="0" smtClean="0"/>
              <a:t>Configuration</a:t>
            </a:r>
            <a:endParaRPr lang="en-US" dirty="0"/>
          </a:p>
        </p:txBody>
      </p:sp>
      <p:sp>
        <p:nvSpPr>
          <p:cNvPr id="12" name="Content Placeholder 11"/>
          <p:cNvSpPr>
            <a:spLocks noGrp="1"/>
          </p:cNvSpPr>
          <p:nvPr>
            <p:ph idx="1"/>
          </p:nvPr>
        </p:nvSpPr>
        <p:spPr/>
        <p:txBody>
          <a:bodyPr>
            <a:normAutofit fontScale="70000" lnSpcReduction="20000"/>
          </a:bodyPr>
          <a:lstStyle/>
          <a:p>
            <a:r>
              <a:rPr lang="en-US" dirty="0" smtClean="0"/>
              <a:t>During this section we will look at the using the </a:t>
            </a:r>
            <a:r>
              <a:rPr lang="en-US" dirty="0" err="1" smtClean="0"/>
              <a:t>appsettings.json</a:t>
            </a:r>
            <a:r>
              <a:rPr lang="en-US" dirty="0" smtClean="0"/>
              <a:t> and </a:t>
            </a:r>
            <a:r>
              <a:rPr lang="en-US" dirty="0" err="1" smtClean="0"/>
              <a:t>appsettings</a:t>
            </a:r>
            <a:r>
              <a:rPr lang="en-US" dirty="0" smtClean="0"/>
              <a:t>.{Environment}.</a:t>
            </a:r>
            <a:r>
              <a:rPr lang="en-US" dirty="0" err="1" smtClean="0"/>
              <a:t>json</a:t>
            </a:r>
            <a:r>
              <a:rPr lang="en-US" dirty="0" smtClean="0"/>
              <a:t> files for settings configuration for our web application.</a:t>
            </a:r>
          </a:p>
          <a:p>
            <a:r>
              <a:rPr lang="en-US" dirty="0" smtClean="0"/>
              <a:t>This PowerPoint will guide you to know what folders and files that will be created and altered.  It will NOT explicitly tell you exactly what to do, but will help you understand where these changes should be made. The instructions in the book can be vague at times, so this should help get past any confusion about files and how they are updated.</a:t>
            </a:r>
          </a:p>
          <a:p>
            <a:r>
              <a:rPr lang="en-US" dirty="0" smtClean="0"/>
              <a:t>If you have trouble, please contact me with questions or concerns about this.</a:t>
            </a:r>
          </a:p>
          <a:p>
            <a:r>
              <a:rPr lang="en-US" b="1" dirty="0" smtClean="0">
                <a:solidFill>
                  <a:srgbClr val="FF0000"/>
                </a:solidFill>
              </a:rPr>
              <a:t>NOTE: IF YOU SEE A “RED SQUIGGLY LINE”, hover your mouse over the line and READ what it says. It will usually help you understand what is wrong with your code.</a:t>
            </a:r>
            <a:endParaRPr lang="en-US" b="1" dirty="0">
              <a:solidFill>
                <a:srgbClr val="FF0000"/>
              </a:solidFill>
            </a:endParaRPr>
          </a:p>
        </p:txBody>
      </p:sp>
    </p:spTree>
    <p:extLst>
      <p:ext uri="{BB962C8B-B14F-4D97-AF65-F5344CB8AC3E}">
        <p14:creationId xmlns:p14="http://schemas.microsoft.com/office/powerpoint/2010/main" val="105607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Appsettings.json</a:t>
            </a:r>
            <a:endParaRPr lang="en-US" dirty="0"/>
          </a:p>
        </p:txBody>
      </p:sp>
      <p:sp>
        <p:nvSpPr>
          <p:cNvPr id="5" name="Content Placeholder 4"/>
          <p:cNvSpPr>
            <a:spLocks noGrp="1"/>
          </p:cNvSpPr>
          <p:nvPr>
            <p:ph sz="half" idx="1"/>
          </p:nvPr>
        </p:nvSpPr>
        <p:spPr>
          <a:xfrm>
            <a:off x="457200" y="1719072"/>
            <a:ext cx="5638800" cy="4407408"/>
          </a:xfrm>
        </p:spPr>
        <p:txBody>
          <a:bodyPr/>
          <a:lstStyle/>
          <a:p>
            <a:r>
              <a:rPr lang="en-US" dirty="0" smtClean="0"/>
              <a:t>Listing 2.2:</a:t>
            </a:r>
          </a:p>
          <a:p>
            <a:endParaRPr lang="en-US" dirty="0"/>
          </a:p>
        </p:txBody>
      </p:sp>
      <p:pic>
        <p:nvPicPr>
          <p:cNvPr id="11" name="Content Placeholder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48400" y="1676400"/>
            <a:ext cx="2713947" cy="4525963"/>
          </a:xfr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0"/>
            <a:ext cx="5842410" cy="3547292"/>
          </a:xfrm>
          <a:prstGeom prst="rect">
            <a:avLst/>
          </a:prstGeom>
        </p:spPr>
      </p:pic>
    </p:spTree>
    <p:extLst>
      <p:ext uri="{BB962C8B-B14F-4D97-AF65-F5344CB8AC3E}">
        <p14:creationId xmlns:p14="http://schemas.microsoft.com/office/powerpoint/2010/main" val="321450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Startup.cs</a:t>
            </a:r>
            <a:endParaRPr lang="en-US" dirty="0"/>
          </a:p>
        </p:txBody>
      </p:sp>
      <p:sp>
        <p:nvSpPr>
          <p:cNvPr id="5" name="Content Placeholder 4"/>
          <p:cNvSpPr>
            <a:spLocks noGrp="1"/>
          </p:cNvSpPr>
          <p:nvPr>
            <p:ph sz="half" idx="1"/>
          </p:nvPr>
        </p:nvSpPr>
        <p:spPr>
          <a:xfrm>
            <a:off x="457200" y="1536192"/>
            <a:ext cx="5638800" cy="4407408"/>
          </a:xfrm>
        </p:spPr>
        <p:txBody>
          <a:bodyPr/>
          <a:lstStyle/>
          <a:p>
            <a:r>
              <a:rPr lang="en-US" dirty="0" smtClean="0"/>
              <a:t>Listing 2.3:</a:t>
            </a:r>
          </a:p>
          <a:p>
            <a:endParaRPr lang="en-US" dirty="0" smtClean="0"/>
          </a:p>
          <a:p>
            <a:endParaRPr lang="en-US" dirty="0"/>
          </a:p>
          <a:p>
            <a:endParaRPr lang="en-US" dirty="0" smtClean="0"/>
          </a:p>
          <a:p>
            <a:endParaRPr lang="en-US" dirty="0"/>
          </a:p>
          <a:p>
            <a:endParaRPr lang="en-US" dirty="0" smtClean="0"/>
          </a:p>
          <a:p>
            <a:pPr marL="45720" indent="0">
              <a:buNone/>
            </a:pPr>
            <a:endParaRPr lang="en-US" dirty="0" smtClean="0"/>
          </a:p>
          <a:p>
            <a:r>
              <a:rPr lang="en-US" dirty="0" smtClean="0"/>
              <a:t>Listing 2.5:</a:t>
            </a:r>
          </a:p>
          <a:p>
            <a:endParaRPr lang="en-US" dirty="0"/>
          </a:p>
        </p:txBody>
      </p:sp>
      <p:pic>
        <p:nvPicPr>
          <p:cNvPr id="11" name="Content Placeholder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48400" y="1447800"/>
            <a:ext cx="2713947" cy="4525963"/>
          </a:xfr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686" y="2133600"/>
            <a:ext cx="5492914" cy="25908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238" y="5410200"/>
            <a:ext cx="5592658" cy="685801"/>
          </a:xfrm>
          <a:prstGeom prst="rect">
            <a:avLst/>
          </a:prstGeom>
        </p:spPr>
      </p:pic>
    </p:spTree>
    <p:extLst>
      <p:ext uri="{BB962C8B-B14F-4D97-AF65-F5344CB8AC3E}">
        <p14:creationId xmlns:p14="http://schemas.microsoft.com/office/powerpoint/2010/main" val="409286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Configuration Folder and File</a:t>
            </a:r>
            <a:endParaRPr lang="en-US"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3400" y="1447800"/>
            <a:ext cx="3486222" cy="4432551"/>
          </a:xfrm>
        </p:spPr>
      </p:pic>
      <p:sp>
        <p:nvSpPr>
          <p:cNvPr id="2" name="Content Placeholder 1"/>
          <p:cNvSpPr>
            <a:spLocks noGrp="1"/>
          </p:cNvSpPr>
          <p:nvPr>
            <p:ph sz="half" idx="2"/>
          </p:nvPr>
        </p:nvSpPr>
        <p:spPr/>
        <p:txBody>
          <a:bodyPr>
            <a:normAutofit fontScale="92500"/>
          </a:bodyPr>
          <a:lstStyle/>
          <a:p>
            <a:r>
              <a:rPr lang="en-US" dirty="0" smtClean="0"/>
              <a:t>Right-click the </a:t>
            </a:r>
            <a:r>
              <a:rPr lang="en-US" dirty="0" err="1" smtClean="0"/>
              <a:t>ASC.Web</a:t>
            </a:r>
            <a:r>
              <a:rPr lang="en-US" dirty="0" smtClean="0"/>
              <a:t> (blue highlighted section in the picture) to add a new folder and file.</a:t>
            </a:r>
          </a:p>
          <a:p>
            <a:r>
              <a:rPr lang="en-US" dirty="0" smtClean="0"/>
              <a:t>The Add menu item will have both folders and class menu items for the folder and file creation, respectively.</a:t>
            </a:r>
            <a:endParaRPr lang="en-US" dirty="0"/>
          </a:p>
        </p:txBody>
      </p:sp>
    </p:spTree>
    <p:extLst>
      <p:ext uri="{BB962C8B-B14F-4D97-AF65-F5344CB8AC3E}">
        <p14:creationId xmlns:p14="http://schemas.microsoft.com/office/powerpoint/2010/main" val="368098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ApplicationSettngs.cs</a:t>
            </a:r>
            <a:endParaRPr lang="en-US" dirty="0"/>
          </a:p>
        </p:txBody>
      </p:sp>
      <p:sp>
        <p:nvSpPr>
          <p:cNvPr id="5" name="Content Placeholder 4"/>
          <p:cNvSpPr>
            <a:spLocks noGrp="1"/>
          </p:cNvSpPr>
          <p:nvPr>
            <p:ph sz="half" idx="1"/>
          </p:nvPr>
        </p:nvSpPr>
        <p:spPr>
          <a:xfrm>
            <a:off x="457200" y="1719072"/>
            <a:ext cx="5638800" cy="4407408"/>
          </a:xfrm>
        </p:spPr>
        <p:txBody>
          <a:bodyPr/>
          <a:lstStyle/>
          <a:p>
            <a:r>
              <a:rPr lang="en-US" dirty="0" smtClean="0"/>
              <a:t>Listing 2.4:</a:t>
            </a:r>
          </a:p>
          <a:p>
            <a:endParaRPr lang="en-US" dirty="0"/>
          </a:p>
        </p:txBody>
      </p:sp>
      <p:pic>
        <p:nvPicPr>
          <p:cNvPr id="11" name="Content Placeholder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00800" y="1600200"/>
            <a:ext cx="2431725" cy="4525963"/>
          </a:xfr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1" y="2362200"/>
            <a:ext cx="5867400" cy="1141020"/>
          </a:xfrm>
          <a:prstGeom prst="rect">
            <a:avLst/>
          </a:prstGeom>
        </p:spPr>
      </p:pic>
    </p:spTree>
    <p:extLst>
      <p:ext uri="{BB962C8B-B14F-4D97-AF65-F5344CB8AC3E}">
        <p14:creationId xmlns:p14="http://schemas.microsoft.com/office/powerpoint/2010/main" val="354028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_</a:t>
            </a:r>
            <a:r>
              <a:rPr lang="en-US" dirty="0" err="1" smtClean="0"/>
              <a:t>layout.cshtml</a:t>
            </a:r>
            <a:endParaRPr lang="en-US" dirty="0"/>
          </a:p>
        </p:txBody>
      </p:sp>
      <p:sp>
        <p:nvSpPr>
          <p:cNvPr id="5" name="Content Placeholder 4"/>
          <p:cNvSpPr>
            <a:spLocks noGrp="1"/>
          </p:cNvSpPr>
          <p:nvPr>
            <p:ph sz="half" idx="1"/>
          </p:nvPr>
        </p:nvSpPr>
        <p:spPr>
          <a:xfrm>
            <a:off x="457200" y="1719072"/>
            <a:ext cx="5638800" cy="4407408"/>
          </a:xfrm>
        </p:spPr>
        <p:txBody>
          <a:bodyPr/>
          <a:lstStyle/>
          <a:p>
            <a:r>
              <a:rPr lang="en-US" dirty="0" smtClean="0"/>
              <a:t>Listing 2.6:</a:t>
            </a:r>
          </a:p>
          <a:p>
            <a:endParaRPr lang="en-US" dirty="0"/>
          </a:p>
          <a:p>
            <a:endParaRPr lang="en-US" dirty="0" smtClean="0"/>
          </a:p>
          <a:p>
            <a:endParaRPr lang="en-US" dirty="0"/>
          </a:p>
          <a:p>
            <a:endParaRPr lang="en-US" dirty="0" smtClean="0"/>
          </a:p>
          <a:p>
            <a:r>
              <a:rPr lang="en-US" dirty="0" smtClean="0"/>
              <a:t>Listing 2.7:</a:t>
            </a:r>
          </a:p>
          <a:p>
            <a:endParaRPr lang="en-US" dirty="0" smtClean="0"/>
          </a:p>
          <a:p>
            <a:endParaRPr lang="en-US" dirty="0"/>
          </a:p>
        </p:txBody>
      </p:sp>
      <p:pic>
        <p:nvPicPr>
          <p:cNvPr id="11" name="Content Placeholder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77000" y="1699418"/>
            <a:ext cx="2431725" cy="4525963"/>
          </a:xfr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218" y="2286000"/>
            <a:ext cx="5850293" cy="16764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170" y="4800600"/>
            <a:ext cx="5888341" cy="1524000"/>
          </a:xfrm>
          <a:prstGeom prst="rect">
            <a:avLst/>
          </a:prstGeom>
        </p:spPr>
      </p:pic>
    </p:spTree>
    <p:extLst>
      <p:ext uri="{BB962C8B-B14F-4D97-AF65-F5344CB8AC3E}">
        <p14:creationId xmlns:p14="http://schemas.microsoft.com/office/powerpoint/2010/main" val="6411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2400"/>
            <a:ext cx="7924800" cy="1143000"/>
          </a:xfrm>
        </p:spPr>
        <p:txBody>
          <a:bodyPr anchor="ctr"/>
          <a:lstStyle/>
          <a:p>
            <a:pPr algn="ctr"/>
            <a:r>
              <a:rPr lang="en-US" dirty="0" smtClean="0"/>
              <a:t>Chapter Overview</a:t>
            </a:r>
            <a:endParaRPr lang="en-US" dirty="0"/>
          </a:p>
        </p:txBody>
      </p:sp>
      <p:sp>
        <p:nvSpPr>
          <p:cNvPr id="2" name="Content Placeholder 1"/>
          <p:cNvSpPr>
            <a:spLocks noGrp="1"/>
          </p:cNvSpPr>
          <p:nvPr>
            <p:ph idx="1"/>
          </p:nvPr>
        </p:nvSpPr>
        <p:spPr>
          <a:xfrm>
            <a:off x="609600" y="1371600"/>
            <a:ext cx="7924800" cy="4572000"/>
          </a:xfrm>
        </p:spPr>
        <p:txBody>
          <a:bodyPr>
            <a:normAutofit fontScale="92500" lnSpcReduction="10000"/>
          </a:bodyPr>
          <a:lstStyle/>
          <a:p>
            <a:pPr lvl="1">
              <a:buFont typeface="Wingdings" pitchFamily="2" charset="2"/>
              <a:buChar char="Ø"/>
            </a:pPr>
            <a:endParaRPr lang="en-US" sz="2000" dirty="0" smtClean="0"/>
          </a:p>
          <a:p>
            <a:pPr lvl="1">
              <a:buFont typeface="Wingdings" pitchFamily="2" charset="2"/>
              <a:buChar char="Ø"/>
            </a:pPr>
            <a:r>
              <a:rPr lang="en-US" sz="2000" dirty="0" smtClean="0"/>
              <a:t>Introduction </a:t>
            </a:r>
            <a:r>
              <a:rPr lang="en-US" sz="2000" dirty="0"/>
              <a:t>to .NET </a:t>
            </a:r>
            <a:r>
              <a:rPr lang="en-US" sz="2000" dirty="0" smtClean="0"/>
              <a:t>Core</a:t>
            </a:r>
          </a:p>
          <a:p>
            <a:pPr lvl="2"/>
            <a:r>
              <a:rPr lang="en-US" sz="2000" dirty="0" smtClean="0"/>
              <a:t>Learn about the basic fundamentals of .NET and .NET Core</a:t>
            </a:r>
          </a:p>
          <a:p>
            <a:pPr lvl="2"/>
            <a:r>
              <a:rPr lang="en-US" sz="2000" dirty="0" smtClean="0"/>
              <a:t>.NET Core primary features</a:t>
            </a:r>
          </a:p>
          <a:p>
            <a:pPr lvl="2"/>
            <a:r>
              <a:rPr lang="en-US" sz="2000" dirty="0" smtClean="0"/>
              <a:t>.NET overall architecture</a:t>
            </a:r>
          </a:p>
          <a:p>
            <a:pPr lvl="1">
              <a:buFont typeface="Wingdings" pitchFamily="2" charset="2"/>
              <a:buChar char="Ø"/>
            </a:pPr>
            <a:r>
              <a:rPr lang="en-US" sz="2000" dirty="0"/>
              <a:t>Introduction to ASP.NET </a:t>
            </a:r>
            <a:r>
              <a:rPr lang="en-US" sz="2000" dirty="0" smtClean="0"/>
              <a:t>Core</a:t>
            </a:r>
            <a:endParaRPr lang="en-US" sz="2000" dirty="0"/>
          </a:p>
          <a:p>
            <a:pPr lvl="2"/>
            <a:r>
              <a:rPr lang="en-US" sz="2000" dirty="0" smtClean="0"/>
              <a:t>Learn about the basic fundamentals of ASP.NET Core</a:t>
            </a:r>
          </a:p>
          <a:p>
            <a:pPr lvl="2"/>
            <a:r>
              <a:rPr lang="en-US" sz="2000" dirty="0" smtClean="0"/>
              <a:t>The differences between ASP.NET and ASP.NET Core</a:t>
            </a:r>
          </a:p>
          <a:p>
            <a:pPr lvl="2"/>
            <a:r>
              <a:rPr lang="en-US" sz="2000" dirty="0" smtClean="0"/>
              <a:t>ASP.NET Core features</a:t>
            </a:r>
          </a:p>
          <a:p>
            <a:pPr lvl="1">
              <a:buFont typeface="Wingdings" pitchFamily="2" charset="2"/>
              <a:buChar char="Ø"/>
            </a:pPr>
            <a:r>
              <a:rPr lang="en-US" sz="2000" dirty="0" smtClean="0"/>
              <a:t>Versions </a:t>
            </a:r>
            <a:r>
              <a:rPr lang="en-US" sz="2000" dirty="0"/>
              <a:t>and Roadmap of .NET Core and ASP.NET </a:t>
            </a:r>
            <a:r>
              <a:rPr lang="en-US" sz="2000" dirty="0" smtClean="0"/>
              <a:t>Core</a:t>
            </a:r>
          </a:p>
          <a:p>
            <a:pPr lvl="2"/>
            <a:r>
              <a:rPr lang="en-US" sz="2000" dirty="0" smtClean="0"/>
              <a:t>Learn about the history of .NET Core and ASP.NET Core</a:t>
            </a:r>
          </a:p>
          <a:p>
            <a:pPr lvl="1">
              <a:buFont typeface="Wingdings" pitchFamily="2" charset="2"/>
              <a:buChar char="Ø"/>
            </a:pPr>
            <a:r>
              <a:rPr lang="en-US" sz="2000" dirty="0"/>
              <a:t>Creating the Automobile Service Center </a:t>
            </a:r>
            <a:r>
              <a:rPr lang="en-US" sz="2000" dirty="0" smtClean="0"/>
              <a:t>Application</a:t>
            </a:r>
            <a:endParaRPr lang="en-US" sz="2000" dirty="0"/>
          </a:p>
          <a:p>
            <a:pPr lvl="2"/>
            <a:r>
              <a:rPr lang="en-US" sz="2000" dirty="0" smtClean="0"/>
              <a:t>Create your own version of the Automobile Service Center Application using ASP.NET Core v1.1</a:t>
            </a:r>
            <a:endParaRPr lang="en-US" dirty="0" smtClean="0"/>
          </a:p>
        </p:txBody>
      </p:sp>
    </p:spTree>
    <p:extLst>
      <p:ext uri="{BB962C8B-B14F-4D97-AF65-F5344CB8AC3E}">
        <p14:creationId xmlns:p14="http://schemas.microsoft.com/office/powerpoint/2010/main" val="133672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HomeController.cs</a:t>
            </a:r>
            <a:endParaRPr lang="en-US" dirty="0"/>
          </a:p>
        </p:txBody>
      </p:sp>
      <p:sp>
        <p:nvSpPr>
          <p:cNvPr id="5" name="Content Placeholder 4"/>
          <p:cNvSpPr>
            <a:spLocks noGrp="1"/>
          </p:cNvSpPr>
          <p:nvPr>
            <p:ph sz="half" idx="1"/>
          </p:nvPr>
        </p:nvSpPr>
        <p:spPr>
          <a:xfrm>
            <a:off x="457200" y="1447800"/>
            <a:ext cx="5638800" cy="4407408"/>
          </a:xfrm>
        </p:spPr>
        <p:txBody>
          <a:bodyPr/>
          <a:lstStyle/>
          <a:p>
            <a:r>
              <a:rPr lang="en-US" dirty="0" smtClean="0"/>
              <a:t>Listing 2.8:</a:t>
            </a:r>
          </a:p>
          <a:p>
            <a:endParaRPr lang="en-US" dirty="0"/>
          </a:p>
          <a:p>
            <a:endParaRPr lang="en-US" dirty="0" smtClean="0"/>
          </a:p>
          <a:p>
            <a:endParaRPr lang="en-US" dirty="0"/>
          </a:p>
          <a:p>
            <a:endParaRPr lang="en-US" dirty="0" smtClean="0"/>
          </a:p>
          <a:p>
            <a:endParaRPr lang="en-US" dirty="0"/>
          </a:p>
        </p:txBody>
      </p:sp>
      <p:pic>
        <p:nvPicPr>
          <p:cNvPr id="11" name="Content Placeholder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19800" y="1447800"/>
            <a:ext cx="2736525" cy="5093261"/>
          </a:xfr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981200"/>
            <a:ext cx="4876800" cy="4463145"/>
          </a:xfrm>
          <a:prstGeom prst="rect">
            <a:avLst/>
          </a:prstGeom>
        </p:spPr>
      </p:pic>
    </p:spTree>
    <p:extLst>
      <p:ext uri="{BB962C8B-B14F-4D97-AF65-F5344CB8AC3E}">
        <p14:creationId xmlns:p14="http://schemas.microsoft.com/office/powerpoint/2010/main" val="106896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Appsettings.production.json</a:t>
            </a:r>
            <a:endParaRPr lang="en-US" dirty="0"/>
          </a:p>
        </p:txBody>
      </p:sp>
      <p:sp>
        <p:nvSpPr>
          <p:cNvPr id="5" name="Content Placeholder 4"/>
          <p:cNvSpPr>
            <a:spLocks noGrp="1"/>
          </p:cNvSpPr>
          <p:nvPr>
            <p:ph sz="half" idx="1"/>
          </p:nvPr>
        </p:nvSpPr>
        <p:spPr>
          <a:xfrm>
            <a:off x="457200" y="1840992"/>
            <a:ext cx="5638800" cy="4407408"/>
          </a:xfrm>
        </p:spPr>
        <p:txBody>
          <a:bodyPr/>
          <a:lstStyle/>
          <a:p>
            <a:r>
              <a:rPr lang="en-US" dirty="0" smtClean="0"/>
              <a:t>Listing 2.9:</a:t>
            </a:r>
          </a:p>
          <a:p>
            <a:endParaRPr lang="en-US" dirty="0"/>
          </a:p>
          <a:p>
            <a:endParaRPr lang="en-US" dirty="0" smtClean="0"/>
          </a:p>
          <a:p>
            <a:endParaRPr lang="en-US" dirty="0"/>
          </a:p>
          <a:p>
            <a:endParaRPr lang="en-US" dirty="0" smtClean="0"/>
          </a:p>
          <a:p>
            <a:endParaRPr lang="en-US" dirty="0"/>
          </a:p>
        </p:txBody>
      </p:sp>
      <p:pic>
        <p:nvPicPr>
          <p:cNvPr id="11" name="Content Placeholder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867400" y="2550597"/>
            <a:ext cx="3214363" cy="3886200"/>
          </a:xfr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550597"/>
            <a:ext cx="5455562" cy="3129641"/>
          </a:xfrm>
          <a:prstGeom prst="rect">
            <a:avLst/>
          </a:prstGeom>
        </p:spPr>
      </p:pic>
      <p:sp>
        <p:nvSpPr>
          <p:cNvPr id="4" name="TextBox 3"/>
          <p:cNvSpPr txBox="1"/>
          <p:nvPr/>
        </p:nvSpPr>
        <p:spPr>
          <a:xfrm>
            <a:off x="6477000" y="1822101"/>
            <a:ext cx="2057400" cy="646331"/>
          </a:xfrm>
          <a:prstGeom prst="rect">
            <a:avLst/>
          </a:prstGeom>
          <a:noFill/>
        </p:spPr>
        <p:txBody>
          <a:bodyPr wrap="square" rtlCol="0" anchor="ctr">
            <a:spAutoFit/>
          </a:bodyPr>
          <a:lstStyle/>
          <a:p>
            <a:pPr algn="ctr"/>
            <a:r>
              <a:rPr lang="en-US" dirty="0" smtClean="0"/>
              <a:t>You will have to create this file.</a:t>
            </a:r>
            <a:endParaRPr lang="en-US" dirty="0"/>
          </a:p>
        </p:txBody>
      </p:sp>
    </p:spTree>
    <p:extLst>
      <p:ext uri="{BB962C8B-B14F-4D97-AF65-F5344CB8AC3E}">
        <p14:creationId xmlns:p14="http://schemas.microsoft.com/office/powerpoint/2010/main" val="824929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Properties</a:t>
            </a:r>
            <a:endParaRPr lang="en-US" dirty="0"/>
          </a:p>
        </p:txBody>
      </p:sp>
      <p:sp>
        <p:nvSpPr>
          <p:cNvPr id="5" name="Content Placeholder 4"/>
          <p:cNvSpPr>
            <a:spLocks noGrp="1"/>
          </p:cNvSpPr>
          <p:nvPr>
            <p:ph sz="half" idx="1"/>
          </p:nvPr>
        </p:nvSpPr>
        <p:spPr>
          <a:xfrm>
            <a:off x="457200" y="1840992"/>
            <a:ext cx="5638800" cy="4407408"/>
          </a:xfrm>
        </p:spPr>
        <p:txBody>
          <a:bodyPr/>
          <a:lstStyle/>
          <a:p>
            <a:r>
              <a:rPr lang="en-US" dirty="0" smtClean="0"/>
              <a:t>Listing 2.17:</a:t>
            </a:r>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1905000"/>
            <a:ext cx="2801424" cy="446851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374014"/>
            <a:ext cx="5385690" cy="3530486"/>
          </a:xfrm>
          <a:prstGeom prst="rect">
            <a:avLst/>
          </a:prstGeom>
        </p:spPr>
      </p:pic>
    </p:spTree>
    <p:extLst>
      <p:ext uri="{BB962C8B-B14F-4D97-AF65-F5344CB8AC3E}">
        <p14:creationId xmlns:p14="http://schemas.microsoft.com/office/powerpoint/2010/main" val="220464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Final notes (Dependency injection)</a:t>
            </a:r>
            <a:endParaRPr lang="en-US" dirty="0"/>
          </a:p>
        </p:txBody>
      </p:sp>
      <p:sp>
        <p:nvSpPr>
          <p:cNvPr id="5" name="Content Placeholder 4"/>
          <p:cNvSpPr>
            <a:spLocks noGrp="1"/>
          </p:cNvSpPr>
          <p:nvPr>
            <p:ph idx="1"/>
          </p:nvPr>
        </p:nvSpPr>
        <p:spPr/>
        <p:txBody>
          <a:bodyPr>
            <a:normAutofit fontScale="92500"/>
          </a:bodyPr>
          <a:lstStyle/>
          <a:p>
            <a:r>
              <a:rPr lang="en-US" dirty="0" smtClean="0"/>
              <a:t>There is one last section on “Dependency Injection” that this PowerPoint will not have additional notes to cover as there is no “code work” to do. This is an informative block of text that I ask you all to read carefully and find the code in the web application. This will help you learn a little bit about dependency injection now, as we will be using it extensively as the class progresses.</a:t>
            </a:r>
          </a:p>
        </p:txBody>
      </p:sp>
    </p:spTree>
    <p:extLst>
      <p:ext uri="{BB962C8B-B14F-4D97-AF65-F5344CB8AC3E}">
        <p14:creationId xmlns:p14="http://schemas.microsoft.com/office/powerpoint/2010/main" val="359374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2400"/>
            <a:ext cx="7924800" cy="1371600"/>
          </a:xfrm>
        </p:spPr>
        <p:txBody>
          <a:bodyPr anchor="ctr"/>
          <a:lstStyle/>
          <a:p>
            <a:pPr algn="ctr"/>
            <a:r>
              <a:rPr lang="en-US" dirty="0" smtClean="0">
                <a:effectLst>
                  <a:outerShdw blurRad="38100" dist="38100" dir="2700000" algn="tl">
                    <a:srgbClr val="000000">
                      <a:alpha val="43137"/>
                    </a:srgbClr>
                  </a:outerShdw>
                </a:effectLst>
              </a:rPr>
              <a:t>Reading Activities</a:t>
            </a:r>
            <a:endParaRPr lang="en-US" dirty="0">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609600" y="1828800"/>
            <a:ext cx="7924800" cy="4572000"/>
          </a:xfrm>
        </p:spPr>
        <p:txBody>
          <a:bodyPr>
            <a:normAutofit/>
          </a:bodyPr>
          <a:lstStyle/>
          <a:p>
            <a:pPr lvl="1">
              <a:buFont typeface="Wingdings" pitchFamily="2" charset="2"/>
              <a:buChar char="Ø"/>
            </a:pPr>
            <a:endParaRPr lang="en-US" sz="2000" dirty="0" smtClean="0"/>
          </a:p>
          <a:p>
            <a:pPr lvl="1">
              <a:buFont typeface="Wingdings" pitchFamily="2" charset="2"/>
              <a:buChar char="Ø"/>
            </a:pPr>
            <a:r>
              <a:rPr lang="en-US" sz="2000" b="1" dirty="0" smtClean="0"/>
              <a:t>Introduction </a:t>
            </a:r>
            <a:r>
              <a:rPr lang="en-US" sz="2000" b="1" dirty="0"/>
              <a:t>to .NET Core</a:t>
            </a:r>
          </a:p>
          <a:p>
            <a:pPr lvl="1">
              <a:buFont typeface="Wingdings" pitchFamily="2" charset="2"/>
              <a:buChar char="Ø"/>
            </a:pPr>
            <a:r>
              <a:rPr lang="en-US" sz="2000" b="1" dirty="0"/>
              <a:t>Introduction to ASP.NET Core</a:t>
            </a:r>
          </a:p>
          <a:p>
            <a:pPr lvl="1">
              <a:buFont typeface="Wingdings" pitchFamily="2" charset="2"/>
              <a:buChar char="Ø"/>
            </a:pPr>
            <a:r>
              <a:rPr lang="en-US" sz="2000" b="1" dirty="0"/>
              <a:t>Versions and Roadmap of .NET Core and ASP.NET Core</a:t>
            </a:r>
          </a:p>
          <a:p>
            <a:pPr marL="457200" lvl="1" indent="0">
              <a:buNone/>
            </a:pPr>
            <a:endParaRPr lang="en-US" sz="2000" dirty="0" smtClean="0"/>
          </a:p>
          <a:p>
            <a:pPr marL="457200" lvl="1" indent="0">
              <a:buNone/>
            </a:pPr>
            <a:r>
              <a:rPr lang="en-US" sz="2000" dirty="0" smtClean="0"/>
              <a:t>These sections should be read and understood, but do not worry about memorizing this material or studying it in depth.   However, this is good information for understanding what .NET and ASP.NET is and how it has evolved over the years.</a:t>
            </a:r>
          </a:p>
          <a:p>
            <a:pPr lvl="1">
              <a:buFont typeface="Wingdings" pitchFamily="2" charset="2"/>
              <a:buChar char="Ø"/>
            </a:pPr>
            <a:endParaRPr lang="en-US" sz="2000" dirty="0"/>
          </a:p>
        </p:txBody>
      </p:sp>
    </p:spTree>
    <p:extLst>
      <p:ext uri="{BB962C8B-B14F-4D97-AF65-F5344CB8AC3E}">
        <p14:creationId xmlns:p14="http://schemas.microsoft.com/office/powerpoint/2010/main" val="2371702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2400"/>
            <a:ext cx="7924800" cy="1371600"/>
          </a:xfrm>
        </p:spPr>
        <p:txBody>
          <a:bodyPr anchor="ctr"/>
          <a:lstStyle/>
          <a:p>
            <a:pPr algn="ctr"/>
            <a:r>
              <a:rPr lang="en-US" dirty="0" smtClean="0">
                <a:effectLst>
                  <a:outerShdw blurRad="38100" dist="38100" dir="2700000" algn="tl">
                    <a:srgbClr val="000000">
                      <a:alpha val="43137"/>
                    </a:srgbClr>
                  </a:outerShdw>
                </a:effectLst>
              </a:rPr>
              <a:t>Programming activities</a:t>
            </a:r>
            <a:endParaRPr lang="en-US" dirty="0">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609600" y="1524000"/>
            <a:ext cx="7924800" cy="4572000"/>
          </a:xfrm>
        </p:spPr>
        <p:txBody>
          <a:bodyPr>
            <a:normAutofit fontScale="92500" lnSpcReduction="20000"/>
          </a:bodyPr>
          <a:lstStyle/>
          <a:p>
            <a:pPr lvl="1">
              <a:buFont typeface="Wingdings" pitchFamily="2" charset="2"/>
              <a:buChar char="Ø"/>
            </a:pPr>
            <a:r>
              <a:rPr lang="en-US" sz="2000" b="1" dirty="0" smtClean="0"/>
              <a:t>Creating </a:t>
            </a:r>
            <a:r>
              <a:rPr lang="en-US" sz="2000" b="1" dirty="0"/>
              <a:t>the Automobile Service Center </a:t>
            </a:r>
            <a:r>
              <a:rPr lang="en-US" sz="2000" b="1" dirty="0" smtClean="0"/>
              <a:t>Application</a:t>
            </a:r>
          </a:p>
          <a:p>
            <a:pPr lvl="1">
              <a:buFont typeface="Wingdings" pitchFamily="2" charset="2"/>
              <a:buChar char="Ø"/>
            </a:pPr>
            <a:endParaRPr lang="en-US" sz="2000" dirty="0"/>
          </a:p>
          <a:p>
            <a:pPr marL="800100" lvl="1" indent="-342900">
              <a:buFont typeface="Wingdings" pitchFamily="2" charset="2"/>
              <a:buChar char="v"/>
            </a:pPr>
            <a:r>
              <a:rPr lang="en-US" sz="2000" dirty="0" smtClean="0"/>
              <a:t>In this section we will be creating our own web application from the beginning.  This section goes over a lot of details that are also involved with using the command line for creation, building and running of an application.  However, we will be focused primarily on the development within the Visual Studio 2019 IDE. Please note that when the book was written VS2017 was used, and will be referenced. Please do not get confused by this, and when this is mentioned, know that VS2019 is a newer version and can be used the same way. I have added screenshots for any menu that may look different than the one in the book.</a:t>
            </a:r>
          </a:p>
          <a:p>
            <a:pPr marL="800100" lvl="1" indent="-342900">
              <a:buFont typeface="Wingdings" pitchFamily="2" charset="2"/>
              <a:buChar char="v"/>
            </a:pPr>
            <a:endParaRPr lang="en-US" sz="2000" dirty="0" smtClean="0"/>
          </a:p>
          <a:p>
            <a:pPr marL="800100" lvl="1" indent="-342900">
              <a:buFont typeface="Wingdings" pitchFamily="2" charset="2"/>
              <a:buChar char="v"/>
            </a:pPr>
            <a:r>
              <a:rPr lang="en-US" sz="2000" dirty="0" smtClean="0"/>
              <a:t>The information presented in the book about the command line is, as before, good information but not necessary for understanding the fundamentals of web application development.</a:t>
            </a:r>
          </a:p>
          <a:p>
            <a:pPr marL="457200" lvl="1" indent="0">
              <a:buNone/>
            </a:pPr>
            <a:endParaRPr lang="en-US" sz="2000" dirty="0"/>
          </a:p>
          <a:p>
            <a:pPr marL="457200" lvl="1" indent="0">
              <a:buNone/>
            </a:pPr>
            <a:endParaRPr lang="en-US" sz="2000" dirty="0"/>
          </a:p>
        </p:txBody>
      </p:sp>
    </p:spTree>
    <p:extLst>
      <p:ext uri="{BB962C8B-B14F-4D97-AF65-F5344CB8AC3E}">
        <p14:creationId xmlns:p14="http://schemas.microsoft.com/office/powerpoint/2010/main" val="650005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Programming activities</a:t>
            </a:r>
            <a:endParaRPr lang="en-US" dirty="0">
              <a:effectLst>
                <a:outerShdw blurRad="38100" dist="38100" dir="2700000" algn="tl">
                  <a:srgbClr val="000000">
                    <a:alpha val="43137"/>
                  </a:srgbClr>
                </a:outerShdw>
              </a:effectLst>
            </a:endParaRPr>
          </a:p>
        </p:txBody>
      </p:sp>
      <p:sp>
        <p:nvSpPr>
          <p:cNvPr id="2" name="Content Placeholder 1"/>
          <p:cNvSpPr>
            <a:spLocks noGrp="1"/>
          </p:cNvSpPr>
          <p:nvPr>
            <p:ph sz="half" idx="1"/>
          </p:nvPr>
        </p:nvSpPr>
        <p:spPr/>
        <p:txBody>
          <a:bodyPr>
            <a:normAutofit fontScale="62500" lnSpcReduction="20000"/>
          </a:bodyPr>
          <a:lstStyle/>
          <a:p>
            <a:r>
              <a:rPr lang="en-US" sz="3200" dirty="0" smtClean="0"/>
              <a:t>There is a solution for “Chapter 2” under the team explorer. This can be used to “assist” in seeing what should be done. There are also notes in the code files on any code changes that the book asks you to do for better understanding.</a:t>
            </a:r>
          </a:p>
          <a:p>
            <a:endParaRPr lang="en-US" dirty="0" smtClean="0"/>
          </a:p>
          <a:p>
            <a:endParaRPr lang="en-US" b="1" dirty="0" smtClean="0">
              <a:solidFill>
                <a:srgbClr val="FF0000"/>
              </a:solidFill>
            </a:endParaRPr>
          </a:p>
          <a:p>
            <a:r>
              <a:rPr lang="en-US" b="1" dirty="0" smtClean="0">
                <a:solidFill>
                  <a:srgbClr val="FF0000"/>
                </a:solidFill>
              </a:rPr>
              <a:t>DO NOT! Copy and Paste from these, they are a reference tool only. You must do the work yourself if you are going to learn how to program web applications.</a:t>
            </a:r>
            <a:endParaRPr lang="en-US" b="1" dirty="0">
              <a:solidFill>
                <a:srgbClr val="FF0000"/>
              </a:solidFill>
            </a:endParaRPr>
          </a:p>
          <a:p>
            <a:pPr marL="457200" lvl="1" indent="0">
              <a:buNone/>
            </a:pPr>
            <a:endParaRPr lang="en-US"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67200" y="2193185"/>
            <a:ext cx="3657600" cy="3339993"/>
          </a:xfrm>
        </p:spPr>
      </p:pic>
    </p:spTree>
    <p:extLst>
      <p:ext uri="{BB962C8B-B14F-4D97-AF65-F5344CB8AC3E}">
        <p14:creationId xmlns:p14="http://schemas.microsoft.com/office/powerpoint/2010/main" val="393378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sz="4000" dirty="0" smtClean="0">
                <a:effectLst>
                  <a:outerShdw blurRad="38100" dist="38100" dir="2700000" algn="tl">
                    <a:srgbClr val="000000">
                      <a:alpha val="43137"/>
                    </a:srgbClr>
                  </a:outerShdw>
                </a:effectLst>
              </a:rPr>
              <a:t>Checking the .NET Version on your development machine (computer)</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p:txBody>
          <a:bodyPr>
            <a:normAutofit lnSpcReduction="10000"/>
          </a:bodyPr>
          <a:lstStyle/>
          <a:p>
            <a:r>
              <a:rPr lang="en-US" sz="2000" dirty="0" smtClean="0"/>
              <a:t>Since we installed Visual Studio 2019 Community with the appropriate settings, this step is not necessary as we already know that the version of .NET on our development machines is up-to-date and ready to be used.</a:t>
            </a:r>
          </a:p>
        </p:txBody>
      </p:sp>
      <p:sp>
        <p:nvSpPr>
          <p:cNvPr id="7" name="Content Placeholder 6"/>
          <p:cNvSpPr>
            <a:spLocks noGrp="1"/>
          </p:cNvSpPr>
          <p:nvPr>
            <p:ph sz="half" idx="2"/>
          </p:nvPr>
        </p:nvSpPr>
        <p:spPr/>
        <p:txBody>
          <a:bodyPr>
            <a:normAutofit lnSpcReduction="10000"/>
          </a:bodyPr>
          <a:lstStyle/>
          <a:p>
            <a:r>
              <a:rPr lang="en-US" sz="2000" dirty="0" smtClean="0"/>
              <a:t>If you would like to do this, however, please run the “Command Prompt” from the Start menu.</a:t>
            </a:r>
          </a:p>
          <a:p>
            <a:pPr marL="45720" indent="0">
              <a:buNone/>
            </a:pPr>
            <a:endParaRPr lang="en-US" sz="2000" dirty="0"/>
          </a:p>
          <a:p>
            <a:endParaRPr lang="en-US" sz="2000" dirty="0" smtClean="0"/>
          </a:p>
          <a:p>
            <a:pPr lvl="1"/>
            <a:r>
              <a:rPr lang="en-US" sz="1600" dirty="0"/>
              <a:t> </a:t>
            </a:r>
            <a:endParaRPr lang="en-US" dirty="0"/>
          </a:p>
          <a:p>
            <a:endParaRPr lang="en-US" dirty="0" smtClean="0"/>
          </a:p>
          <a:p>
            <a:endParaRPr lang="en-US" dirty="0" smtClean="0"/>
          </a:p>
          <a:p>
            <a:r>
              <a:rPr lang="en-US" sz="2000" dirty="0" smtClean="0"/>
              <a:t>Then run the following command from the console window:</a:t>
            </a:r>
          </a:p>
          <a:p>
            <a:pPr marL="45720" indent="0">
              <a:buNone/>
            </a:pPr>
            <a:endParaRPr lang="en-US" sz="1200" dirty="0" smtClean="0"/>
          </a:p>
          <a:p>
            <a:pPr lvl="1"/>
            <a:r>
              <a:rPr lang="en-US" dirty="0" smtClean="0"/>
              <a:t> </a:t>
            </a:r>
          </a:p>
        </p:txBody>
      </p:sp>
      <p:pic>
        <p:nvPicPr>
          <p:cNvPr id="1026" name="Picture 2" descr="C:\Users\plwes\Documents\ASC.Web Book Study\Chapter 2\command promp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2971800"/>
            <a:ext cx="2545408" cy="13636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334000" y="5510286"/>
            <a:ext cx="2190916" cy="50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52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the Web application</a:t>
            </a:r>
            <a:endParaRPr lang="en-US" dirty="0"/>
          </a:p>
        </p:txBody>
      </p:sp>
      <p:sp>
        <p:nvSpPr>
          <p:cNvPr id="2" name="Content Placeholder 1"/>
          <p:cNvSpPr>
            <a:spLocks noGrp="1"/>
          </p:cNvSpPr>
          <p:nvPr>
            <p:ph sz="half" idx="1"/>
          </p:nvPr>
        </p:nvSpPr>
        <p:spPr/>
        <p:txBody>
          <a:bodyPr>
            <a:noAutofit/>
          </a:bodyPr>
          <a:lstStyle/>
          <a:p>
            <a:pPr marL="45720" indent="0">
              <a:buNone/>
            </a:pPr>
            <a:r>
              <a:rPr lang="en-US" sz="1800" dirty="0" smtClean="0"/>
              <a:t>Due to our usage of a repository for use with this class, we will create this new project in the same repository as the chapter example solutions. Please follow the arrows for our project creation instead of the book.</a:t>
            </a:r>
          </a:p>
          <a:p>
            <a:pPr marL="45720" indent="0">
              <a:buNone/>
            </a:pPr>
            <a:endParaRPr lang="en-US" sz="2000" dirty="0"/>
          </a:p>
          <a:p>
            <a:pPr marL="45720" indent="0">
              <a:buNone/>
            </a:pPr>
            <a:r>
              <a:rPr lang="en-US" sz="2000" b="1" dirty="0" smtClean="0"/>
              <a:t>Note that you will be working in your </a:t>
            </a:r>
            <a:r>
              <a:rPr lang="en-US" sz="2000" b="1" dirty="0" smtClean="0">
                <a:solidFill>
                  <a:srgbClr val="FF0000"/>
                </a:solidFill>
              </a:rPr>
              <a:t>OWN</a:t>
            </a:r>
            <a:r>
              <a:rPr lang="en-US" sz="2000" b="1" dirty="0" smtClean="0"/>
              <a:t> branch for this, and </a:t>
            </a:r>
            <a:r>
              <a:rPr lang="en-US" sz="2000" b="1" dirty="0" smtClean="0">
                <a:solidFill>
                  <a:srgbClr val="FF0000"/>
                </a:solidFill>
              </a:rPr>
              <a:t>NOT</a:t>
            </a:r>
            <a:r>
              <a:rPr lang="en-US" sz="2000" b="1" dirty="0" smtClean="0"/>
              <a:t> working in the master branch, so please confirm this before doing the following steps.</a:t>
            </a:r>
            <a:endParaRPr lang="en-US" sz="2000" b="1" dirty="0"/>
          </a:p>
        </p:txBody>
      </p:sp>
      <p:sp>
        <p:nvSpPr>
          <p:cNvPr id="4" name="Content Placeholder 3"/>
          <p:cNvSpPr>
            <a:spLocks noGrp="1"/>
          </p:cNvSpPr>
          <p:nvPr>
            <p:ph sz="half" idx="2"/>
          </p:nvPr>
        </p:nvSpPr>
        <p:spPr/>
        <p:txBody>
          <a:bodyPr>
            <a:normAutofit/>
          </a:bodyPr>
          <a:lstStyle/>
          <a:p>
            <a:r>
              <a:rPr lang="en-US" sz="2000" dirty="0" smtClean="0"/>
              <a:t>Create a new project in this repository from the Team Explorer Menu.</a:t>
            </a:r>
            <a:endParaRPr lang="en-US" sz="2400" dirty="0" smtClean="0"/>
          </a:p>
          <a:p>
            <a:endParaRPr lang="en-US" sz="2400" dirty="0"/>
          </a:p>
          <a:p>
            <a:endParaRPr lang="en-US" sz="2400" dirty="0" smtClean="0"/>
          </a:p>
          <a:p>
            <a:endParaRPr lang="en-US" sz="2400" dirty="0"/>
          </a:p>
          <a:p>
            <a:endParaRPr lang="en-US" sz="2400" dirty="0" smtClean="0"/>
          </a:p>
          <a:p>
            <a:pPr marL="45720" indent="0">
              <a:buNone/>
            </a:pPr>
            <a:endParaRPr lang="en-US" sz="2400"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2895600"/>
            <a:ext cx="3049715" cy="2052773"/>
          </a:xfrm>
          <a:prstGeom prst="rect">
            <a:avLst/>
          </a:prstGeom>
        </p:spPr>
      </p:pic>
      <p:grpSp>
        <p:nvGrpSpPr>
          <p:cNvPr id="9" name="Group 8"/>
          <p:cNvGrpSpPr/>
          <p:nvPr/>
        </p:nvGrpSpPr>
        <p:grpSpPr>
          <a:xfrm>
            <a:off x="5209524" y="6096000"/>
            <a:ext cx="3705876" cy="533400"/>
            <a:chOff x="5057124" y="5313582"/>
            <a:chExt cx="3705876" cy="533400"/>
          </a:xfrm>
        </p:grpSpPr>
        <p:sp>
          <p:nvSpPr>
            <p:cNvPr id="6" name="Right Arrow 5"/>
            <p:cNvSpPr/>
            <p:nvPr/>
          </p:nvSpPr>
          <p:spPr>
            <a:xfrm>
              <a:off x="5057124" y="5313582"/>
              <a:ext cx="3705876"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5400" y="5411005"/>
              <a:ext cx="3351943" cy="338554"/>
            </a:xfrm>
            <a:prstGeom prst="rect">
              <a:avLst/>
            </a:prstGeom>
            <a:noFill/>
          </p:spPr>
          <p:txBody>
            <a:bodyPr wrap="square" rtlCol="0">
              <a:spAutoFit/>
            </a:bodyPr>
            <a:lstStyle/>
            <a:p>
              <a:pPr algn="r"/>
              <a:r>
                <a:rPr lang="en-US" sz="1600" dirty="0" smtClean="0"/>
                <a:t>New Project Creation – Next Slide</a:t>
              </a:r>
              <a:endParaRPr lang="en-US" sz="1600" dirty="0"/>
            </a:p>
          </p:txBody>
        </p:sp>
      </p:grpSp>
    </p:spTree>
    <p:extLst>
      <p:ext uri="{BB962C8B-B14F-4D97-AF65-F5344CB8AC3E}">
        <p14:creationId xmlns:p14="http://schemas.microsoft.com/office/powerpoint/2010/main" val="139694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the Web application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524000"/>
            <a:ext cx="8314548" cy="4245865"/>
          </a:xfrm>
        </p:spPr>
      </p:pic>
      <p:grpSp>
        <p:nvGrpSpPr>
          <p:cNvPr id="8" name="Group 7"/>
          <p:cNvGrpSpPr/>
          <p:nvPr/>
        </p:nvGrpSpPr>
        <p:grpSpPr>
          <a:xfrm>
            <a:off x="5209524" y="6096000"/>
            <a:ext cx="3705876" cy="533400"/>
            <a:chOff x="5057124" y="5313582"/>
            <a:chExt cx="3705876" cy="533400"/>
          </a:xfrm>
        </p:grpSpPr>
        <p:sp>
          <p:nvSpPr>
            <p:cNvPr id="9" name="Right Arrow 8"/>
            <p:cNvSpPr/>
            <p:nvPr/>
          </p:nvSpPr>
          <p:spPr>
            <a:xfrm>
              <a:off x="5057124" y="5313582"/>
              <a:ext cx="3705876"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05400" y="5411005"/>
              <a:ext cx="3351943" cy="338554"/>
            </a:xfrm>
            <a:prstGeom prst="rect">
              <a:avLst/>
            </a:prstGeom>
            <a:noFill/>
          </p:spPr>
          <p:txBody>
            <a:bodyPr wrap="square" rtlCol="0">
              <a:spAutoFit/>
            </a:bodyPr>
            <a:lstStyle/>
            <a:p>
              <a:pPr algn="r"/>
              <a:r>
                <a:rPr lang="en-US" sz="1600" dirty="0" smtClean="0"/>
                <a:t>New Project Creation – Next Slide</a:t>
              </a:r>
              <a:endParaRPr lang="en-US" sz="1600" dirty="0"/>
            </a:p>
          </p:txBody>
        </p:sp>
      </p:grpSp>
    </p:spTree>
    <p:extLst>
      <p:ext uri="{BB962C8B-B14F-4D97-AF65-F5344CB8AC3E}">
        <p14:creationId xmlns:p14="http://schemas.microsoft.com/office/powerpoint/2010/main" val="223796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the Web application</a:t>
            </a: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04800" y="1600200"/>
            <a:ext cx="5823423" cy="4018221"/>
          </a:xfrm>
        </p:spPr>
      </p:pic>
      <p:sp>
        <p:nvSpPr>
          <p:cNvPr id="2" name="Content Placeholder 1"/>
          <p:cNvSpPr>
            <a:spLocks noGrp="1"/>
          </p:cNvSpPr>
          <p:nvPr>
            <p:ph sz="half" idx="2"/>
          </p:nvPr>
        </p:nvSpPr>
        <p:spPr>
          <a:xfrm>
            <a:off x="6096000" y="1719072"/>
            <a:ext cx="2590800" cy="4407408"/>
          </a:xfrm>
        </p:spPr>
        <p:txBody>
          <a:bodyPr>
            <a:normAutofit/>
          </a:bodyPr>
          <a:lstStyle/>
          <a:p>
            <a:r>
              <a:rPr lang="en-US" sz="2000" dirty="0" smtClean="0"/>
              <a:t>Name your new project “</a:t>
            </a:r>
            <a:r>
              <a:rPr lang="en-US" sz="2000" dirty="0" err="1" smtClean="0"/>
              <a:t>ASC.Web</a:t>
            </a:r>
            <a:r>
              <a:rPr lang="en-US" sz="2000" dirty="0" smtClean="0"/>
              <a:t>”</a:t>
            </a:r>
          </a:p>
          <a:p>
            <a:endParaRPr lang="en-US" sz="2000" dirty="0"/>
          </a:p>
          <a:p>
            <a:r>
              <a:rPr lang="en-US" sz="2000" dirty="0" smtClean="0"/>
              <a:t>Select the “Create” button</a:t>
            </a:r>
            <a:endParaRPr lang="en-US" sz="2000" dirty="0"/>
          </a:p>
        </p:txBody>
      </p:sp>
      <p:grpSp>
        <p:nvGrpSpPr>
          <p:cNvPr id="8" name="Group 7"/>
          <p:cNvGrpSpPr/>
          <p:nvPr/>
        </p:nvGrpSpPr>
        <p:grpSpPr>
          <a:xfrm>
            <a:off x="5181600" y="6096000"/>
            <a:ext cx="3705876" cy="533400"/>
            <a:chOff x="5057124" y="5313582"/>
            <a:chExt cx="3705876" cy="533400"/>
          </a:xfrm>
        </p:grpSpPr>
        <p:sp>
          <p:nvSpPr>
            <p:cNvPr id="9" name="Right Arrow 8"/>
            <p:cNvSpPr/>
            <p:nvPr/>
          </p:nvSpPr>
          <p:spPr>
            <a:xfrm>
              <a:off x="5057124" y="5313582"/>
              <a:ext cx="3705876"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05400" y="5411005"/>
              <a:ext cx="3351943" cy="338554"/>
            </a:xfrm>
            <a:prstGeom prst="rect">
              <a:avLst/>
            </a:prstGeom>
            <a:noFill/>
          </p:spPr>
          <p:txBody>
            <a:bodyPr wrap="square" rtlCol="0">
              <a:spAutoFit/>
            </a:bodyPr>
            <a:lstStyle/>
            <a:p>
              <a:pPr algn="r"/>
              <a:r>
                <a:rPr lang="en-US" sz="1600" dirty="0" smtClean="0"/>
                <a:t>New Project Creation – Next Slide</a:t>
              </a:r>
              <a:endParaRPr lang="en-US" sz="1600" dirty="0"/>
            </a:p>
          </p:txBody>
        </p:sp>
      </p:grpSp>
    </p:spTree>
    <p:extLst>
      <p:ext uri="{BB962C8B-B14F-4D97-AF65-F5344CB8AC3E}">
        <p14:creationId xmlns:p14="http://schemas.microsoft.com/office/powerpoint/2010/main" val="2950807657"/>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1427</TotalTime>
  <Words>1037</Words>
  <Application>Microsoft Office PowerPoint</Application>
  <PresentationFormat>On-screen Show (4:3)</PresentationFormat>
  <Paragraphs>131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Technic</vt:lpstr>
      <vt:lpstr>Real-Time Web Development</vt:lpstr>
      <vt:lpstr>Chapter Overview</vt:lpstr>
      <vt:lpstr>Reading Activities</vt:lpstr>
      <vt:lpstr>Programming activities</vt:lpstr>
      <vt:lpstr>Programming activities</vt:lpstr>
      <vt:lpstr>Checking the .NET Version on your development machine (computer)</vt:lpstr>
      <vt:lpstr>Creating the Web application</vt:lpstr>
      <vt:lpstr>Creating the Web application</vt:lpstr>
      <vt:lpstr>Creating the Web application</vt:lpstr>
      <vt:lpstr>Creating the Web application</vt:lpstr>
      <vt:lpstr>Creating the Web application</vt:lpstr>
      <vt:lpstr>Creating the Web application</vt:lpstr>
      <vt:lpstr>Initial application file structure</vt:lpstr>
      <vt:lpstr>Setting Up the Application Configuration</vt:lpstr>
      <vt:lpstr>Appsettings.json</vt:lpstr>
      <vt:lpstr>Startup.cs</vt:lpstr>
      <vt:lpstr>Configuration Folder and File</vt:lpstr>
      <vt:lpstr>ApplicationSettngs.cs</vt:lpstr>
      <vt:lpstr>_layout.cshtml</vt:lpstr>
      <vt:lpstr>HomeController.cs</vt:lpstr>
      <vt:lpstr>Appsettings.production.json</vt:lpstr>
      <vt:lpstr>Project Properties</vt:lpstr>
      <vt:lpstr>Final notes (Dependency injection)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Web Development</dc:title>
  <dc:creator>Paul West</dc:creator>
  <cp:lastModifiedBy>Paul West</cp:lastModifiedBy>
  <cp:revision>97</cp:revision>
  <dcterms:created xsi:type="dcterms:W3CDTF">2019-10-28T03:12:50Z</dcterms:created>
  <dcterms:modified xsi:type="dcterms:W3CDTF">2019-11-14T05:04:02Z</dcterms:modified>
</cp:coreProperties>
</file>