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6"/>
  </p:notesMasterIdLst>
  <p:sldIdLst>
    <p:sldId id="256" r:id="rId2"/>
    <p:sldId id="257" r:id="rId3"/>
    <p:sldId id="258" r:id="rId4"/>
    <p:sldId id="272" r:id="rId5"/>
    <p:sldId id="273"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4" r:id="rId20"/>
    <p:sldId id="275" r:id="rId21"/>
    <p:sldId id="277" r:id="rId22"/>
    <p:sldId id="278" r:id="rId23"/>
    <p:sldId id="276" r:id="rId24"/>
    <p:sldId id="279" r:id="rId25"/>
    <p:sldId id="284" r:id="rId26"/>
    <p:sldId id="280" r:id="rId27"/>
    <p:sldId id="282" r:id="rId28"/>
    <p:sldId id="285" r:id="rId29"/>
    <p:sldId id="281" r:id="rId30"/>
    <p:sldId id="283"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33" autoAdjust="0"/>
  </p:normalViewPr>
  <p:slideViewPr>
    <p:cSldViewPr>
      <p:cViewPr varScale="1">
        <p:scale>
          <a:sx n="70" d="100"/>
          <a:sy n="70" d="100"/>
        </p:scale>
        <p:origin x="-1812" y="-4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A6F305-DEE8-476E-A564-252603B02558}" type="datetimeFigureOut">
              <a:rPr lang="en-US" smtClean="0"/>
              <a:t>11/6/2019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0F2B8-5212-40D0-9BA6-29932E972B1E}" type="slidenum">
              <a:rPr lang="en-US" smtClean="0"/>
              <a:t>‹#›</a:t>
            </a:fld>
            <a:endParaRPr lang="en-US"/>
          </a:p>
        </p:txBody>
      </p:sp>
    </p:spTree>
    <p:extLst>
      <p:ext uri="{BB962C8B-B14F-4D97-AF65-F5344CB8AC3E}">
        <p14:creationId xmlns:p14="http://schemas.microsoft.com/office/powerpoint/2010/main" val="1765447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utilize the “</a:t>
            </a:r>
            <a:r>
              <a:rPr lang="en-US" dirty="0" err="1" smtClean="0"/>
              <a:t>AzureStorageTest_Example</a:t>
            </a:r>
            <a:r>
              <a:rPr lang="en-US" dirty="0" smtClean="0"/>
              <a:t>” solution in the class</a:t>
            </a:r>
            <a:r>
              <a:rPr lang="en-US" baseline="0" dirty="0" smtClean="0"/>
              <a:t> repository for an example project that is completed.</a:t>
            </a:r>
          </a:p>
          <a:p>
            <a:endParaRPr lang="en-US" baseline="0" dirty="0" smtClean="0"/>
          </a:p>
          <a:p>
            <a:r>
              <a:rPr lang="en-US" baseline="0" dirty="0" smtClean="0"/>
              <a:t>This solution also contains many notes about the different aspects of the code that is written for this chapter.</a:t>
            </a:r>
            <a:endParaRPr lang="en-US" dirty="0"/>
          </a:p>
        </p:txBody>
      </p:sp>
      <p:sp>
        <p:nvSpPr>
          <p:cNvPr id="4" name="Slide Number Placeholder 3"/>
          <p:cNvSpPr>
            <a:spLocks noGrp="1"/>
          </p:cNvSpPr>
          <p:nvPr>
            <p:ph type="sldNum" sz="quarter" idx="10"/>
          </p:nvPr>
        </p:nvSpPr>
        <p:spPr/>
        <p:txBody>
          <a:bodyPr/>
          <a:lstStyle/>
          <a:p>
            <a:fld id="{3580F2B8-5212-40D0-9BA6-29932E972B1E}" type="slidenum">
              <a:rPr lang="en-US" smtClean="0"/>
              <a:t>1</a:t>
            </a:fld>
            <a:endParaRPr lang="en-US"/>
          </a:p>
        </p:txBody>
      </p:sp>
    </p:spTree>
    <p:extLst>
      <p:ext uri="{BB962C8B-B14F-4D97-AF65-F5344CB8AC3E}">
        <p14:creationId xmlns:p14="http://schemas.microsoft.com/office/powerpoint/2010/main" val="1743759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smtClean="0">
                <a:solidFill>
                  <a:schemeClr val="tx1"/>
                </a:solidFill>
                <a:latin typeface="+mn-lt"/>
                <a:ea typeface="+mn-ea"/>
                <a:cs typeface="+mn-cs"/>
              </a:rPr>
              <a:t>public async </a:t>
            </a:r>
            <a:r>
              <a:rPr lang="fr-FR" sz="1200" kern="1200" dirty="0" err="1" smtClean="0">
                <a:solidFill>
                  <a:schemeClr val="tx1"/>
                </a:solidFill>
                <a:latin typeface="+mn-lt"/>
                <a:ea typeface="+mn-ea"/>
                <a:cs typeface="+mn-cs"/>
              </a:rPr>
              <a:t>Task</a:t>
            </a:r>
            <a:r>
              <a:rPr lang="fr-FR" sz="1200" kern="1200" dirty="0" smtClean="0">
                <a:solidFill>
                  <a:schemeClr val="tx1"/>
                </a:solidFill>
                <a:latin typeface="+mn-lt"/>
                <a:ea typeface="+mn-ea"/>
                <a:cs typeface="+mn-cs"/>
              </a:rPr>
              <a:t>&lt;T&gt; AddAsync(T </a:t>
            </a:r>
            <a:r>
              <a:rPr lang="fr-FR" sz="1200" kern="1200" dirty="0" err="1" smtClean="0">
                <a:solidFill>
                  <a:schemeClr val="tx1"/>
                </a:solidFill>
                <a:latin typeface="+mn-lt"/>
                <a:ea typeface="+mn-ea"/>
                <a:cs typeface="+mn-cs"/>
              </a:rPr>
              <a:t>entity</a:t>
            </a:r>
            <a:r>
              <a:rPr lang="fr-FR"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entityToInsert</a:t>
            </a:r>
            <a:r>
              <a:rPr lang="en-US" sz="1200" kern="1200" dirty="0" smtClean="0">
                <a:solidFill>
                  <a:schemeClr val="tx1"/>
                </a:solidFill>
                <a:latin typeface="+mn-lt"/>
                <a:ea typeface="+mn-ea"/>
                <a:cs typeface="+mn-cs"/>
              </a:rPr>
              <a:t> = entity as </a:t>
            </a:r>
            <a:r>
              <a:rPr lang="en-US" sz="1200" kern="1200" dirty="0" err="1" smtClean="0">
                <a:solidFill>
                  <a:schemeClr val="tx1"/>
                </a:solidFill>
                <a:latin typeface="+mn-lt"/>
                <a:ea typeface="+mn-ea"/>
                <a:cs typeface="+mn-cs"/>
              </a:rPr>
              <a:t>BaseEntity</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entityToInsert.CreatedDate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DateTime.UtcNow</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entityToInsert.UpdatedDate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DateTime.UtcNow</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TableOperation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insertOperation</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TableOperation.Insert</a:t>
            </a:r>
            <a:r>
              <a:rPr lang="en-US" sz="1200" kern="1200" dirty="0" smtClean="0">
                <a:solidFill>
                  <a:schemeClr val="tx1"/>
                </a:solidFill>
                <a:latin typeface="+mn-lt"/>
                <a:ea typeface="+mn-ea"/>
                <a:cs typeface="+mn-cs"/>
              </a:rPr>
              <a:t>(entity);</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 await </a:t>
            </a:r>
            <a:r>
              <a:rPr lang="en-US" sz="1200" kern="1200" dirty="0" err="1" smtClean="0">
                <a:solidFill>
                  <a:schemeClr val="tx1"/>
                </a:solidFill>
                <a:latin typeface="+mn-lt"/>
                <a:ea typeface="+mn-ea"/>
                <a:cs typeface="+mn-cs"/>
              </a:rPr>
              <a:t>ExecuteAsync</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insertOperation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return </a:t>
            </a:r>
            <a:r>
              <a:rPr lang="en-US" sz="1200" kern="1200" dirty="0" err="1" smtClean="0">
                <a:solidFill>
                  <a:schemeClr val="tx1"/>
                </a:solidFill>
                <a:latin typeface="+mn-lt"/>
                <a:ea typeface="+mn-ea"/>
                <a:cs typeface="+mn-cs"/>
              </a:rPr>
              <a:t>result.Result</a:t>
            </a:r>
            <a:r>
              <a:rPr lang="en-US" sz="1200" kern="1200" dirty="0" smtClean="0">
                <a:solidFill>
                  <a:schemeClr val="tx1"/>
                </a:solidFill>
                <a:latin typeface="+mn-lt"/>
                <a:ea typeface="+mn-ea"/>
                <a:cs typeface="+mn-cs"/>
              </a:rPr>
              <a:t> as T;</a:t>
            </a:r>
          </a:p>
          <a:p>
            <a:r>
              <a:rPr lang="en-US" sz="120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3580F2B8-5212-40D0-9BA6-29932E972B1E}" type="slidenum">
              <a:rPr lang="en-US" smtClean="0"/>
              <a:t>20</a:t>
            </a:fld>
            <a:endParaRPr lang="en-US"/>
          </a:p>
        </p:txBody>
      </p:sp>
    </p:spTree>
    <p:extLst>
      <p:ext uri="{BB962C8B-B14F-4D97-AF65-F5344CB8AC3E}">
        <p14:creationId xmlns:p14="http://schemas.microsoft.com/office/powerpoint/2010/main" val="4197939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smtClean="0">
                <a:solidFill>
                  <a:schemeClr val="tx1"/>
                </a:solidFill>
                <a:latin typeface="+mn-lt"/>
                <a:ea typeface="+mn-ea"/>
                <a:cs typeface="+mn-cs"/>
              </a:rPr>
              <a:t>public async </a:t>
            </a:r>
            <a:r>
              <a:rPr lang="fr-FR" sz="1200" kern="1200" dirty="0" err="1" smtClean="0">
                <a:solidFill>
                  <a:schemeClr val="tx1"/>
                </a:solidFill>
                <a:latin typeface="+mn-lt"/>
                <a:ea typeface="+mn-ea"/>
                <a:cs typeface="+mn-cs"/>
              </a:rPr>
              <a:t>Task</a:t>
            </a:r>
            <a:r>
              <a:rPr lang="fr-FR" sz="1200" kern="1200" dirty="0" smtClean="0">
                <a:solidFill>
                  <a:schemeClr val="tx1"/>
                </a:solidFill>
                <a:latin typeface="+mn-lt"/>
                <a:ea typeface="+mn-ea"/>
                <a:cs typeface="+mn-cs"/>
              </a:rPr>
              <a:t>&lt;T&gt; UpdateAsync(T </a:t>
            </a:r>
            <a:r>
              <a:rPr lang="fr-FR" sz="1200" kern="1200" dirty="0" err="1" smtClean="0">
                <a:solidFill>
                  <a:schemeClr val="tx1"/>
                </a:solidFill>
                <a:latin typeface="+mn-lt"/>
                <a:ea typeface="+mn-ea"/>
                <a:cs typeface="+mn-cs"/>
              </a:rPr>
              <a:t>entity</a:t>
            </a:r>
            <a:r>
              <a:rPr lang="fr-FR"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entityToUpdate</a:t>
            </a:r>
            <a:r>
              <a:rPr lang="en-US" sz="1200" kern="1200" dirty="0" smtClean="0">
                <a:solidFill>
                  <a:schemeClr val="tx1"/>
                </a:solidFill>
                <a:latin typeface="+mn-lt"/>
                <a:ea typeface="+mn-ea"/>
                <a:cs typeface="+mn-cs"/>
              </a:rPr>
              <a:t> = entity as </a:t>
            </a:r>
            <a:r>
              <a:rPr lang="en-US" sz="1200" kern="1200" dirty="0" err="1" smtClean="0">
                <a:solidFill>
                  <a:schemeClr val="tx1"/>
                </a:solidFill>
                <a:latin typeface="+mn-lt"/>
                <a:ea typeface="+mn-ea"/>
                <a:cs typeface="+mn-cs"/>
              </a:rPr>
              <a:t>BaseEntity</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entityToUpdate.UpdatedDate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DateTime.UtcNow</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TableOperation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updateOperation</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TableOperation.Replace</a:t>
            </a:r>
            <a:r>
              <a:rPr lang="en-US" sz="1200" kern="1200" dirty="0" smtClean="0">
                <a:solidFill>
                  <a:schemeClr val="tx1"/>
                </a:solidFill>
                <a:latin typeface="+mn-lt"/>
                <a:ea typeface="+mn-ea"/>
                <a:cs typeface="+mn-cs"/>
              </a:rPr>
              <a:t>(entity);</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 await ExecuteAsync(</a:t>
            </a:r>
            <a:r>
              <a:rPr lang="en-US" sz="1200" kern="1200" dirty="0" err="1" smtClean="0">
                <a:solidFill>
                  <a:schemeClr val="tx1"/>
                </a:solidFill>
                <a:latin typeface="+mn-lt"/>
                <a:ea typeface="+mn-ea"/>
                <a:cs typeface="+mn-cs"/>
              </a:rPr>
              <a:t>updateOperation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return </a:t>
            </a:r>
            <a:r>
              <a:rPr lang="en-US" sz="1200" kern="1200" dirty="0" err="1" smtClean="0">
                <a:solidFill>
                  <a:schemeClr val="tx1"/>
                </a:solidFill>
                <a:latin typeface="+mn-lt"/>
                <a:ea typeface="+mn-ea"/>
                <a:cs typeface="+mn-cs"/>
              </a:rPr>
              <a:t>result.Result</a:t>
            </a:r>
            <a:r>
              <a:rPr lang="en-US" sz="1200" kern="1200" dirty="0" smtClean="0">
                <a:solidFill>
                  <a:schemeClr val="tx1"/>
                </a:solidFill>
                <a:latin typeface="+mn-lt"/>
                <a:ea typeface="+mn-ea"/>
                <a:cs typeface="+mn-cs"/>
              </a:rPr>
              <a:t> as T;</a:t>
            </a:r>
          </a:p>
          <a:p>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0F2B8-5212-40D0-9BA6-29932E972B1E}" type="slidenum">
              <a:rPr lang="en-US" smtClean="0"/>
              <a:t>21</a:t>
            </a:fld>
            <a:endParaRPr lang="en-US"/>
          </a:p>
        </p:txBody>
      </p:sp>
    </p:spTree>
    <p:extLst>
      <p:ext uri="{BB962C8B-B14F-4D97-AF65-F5344CB8AC3E}">
        <p14:creationId xmlns:p14="http://schemas.microsoft.com/office/powerpoint/2010/main" val="4197939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public async Task DeleteAsync(T entity)</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entityToDelete</a:t>
            </a:r>
            <a:r>
              <a:rPr lang="en-US" sz="1200" kern="1200" dirty="0" smtClean="0">
                <a:solidFill>
                  <a:schemeClr val="tx1"/>
                </a:solidFill>
                <a:latin typeface="+mn-lt"/>
                <a:ea typeface="+mn-ea"/>
                <a:cs typeface="+mn-cs"/>
              </a:rPr>
              <a:t> = entity as </a:t>
            </a:r>
            <a:r>
              <a:rPr lang="en-US" sz="1200" kern="1200" dirty="0" err="1" smtClean="0">
                <a:solidFill>
                  <a:schemeClr val="tx1"/>
                </a:solidFill>
                <a:latin typeface="+mn-lt"/>
                <a:ea typeface="+mn-ea"/>
                <a:cs typeface="+mn-cs"/>
              </a:rPr>
              <a:t>BaseEntity</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entityToDelete.UpdatedDate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DateTime.UtcNow</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entityToDelete.IsDeleted</a:t>
            </a:r>
            <a:r>
              <a:rPr lang="en-US" sz="1200" kern="1200" dirty="0" smtClean="0">
                <a:solidFill>
                  <a:schemeClr val="tx1"/>
                </a:solidFill>
                <a:latin typeface="+mn-lt"/>
                <a:ea typeface="+mn-ea"/>
                <a:cs typeface="+mn-cs"/>
              </a:rPr>
              <a:t> = true;</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TableOperation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deleteOperation</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TableOperation.Replace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entityToDelete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await ExecuteAsync(</a:t>
            </a:r>
            <a:r>
              <a:rPr lang="en-US" sz="1200" kern="1200" dirty="0" err="1" smtClean="0">
                <a:solidFill>
                  <a:schemeClr val="tx1"/>
                </a:solidFill>
                <a:latin typeface="+mn-lt"/>
                <a:ea typeface="+mn-ea"/>
                <a:cs typeface="+mn-cs"/>
              </a:rPr>
              <a:t>deleteOperation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0F2B8-5212-40D0-9BA6-29932E972B1E}" type="slidenum">
              <a:rPr lang="en-US" smtClean="0"/>
              <a:t>22</a:t>
            </a:fld>
            <a:endParaRPr lang="en-US"/>
          </a:p>
        </p:txBody>
      </p:sp>
    </p:spTree>
    <p:extLst>
      <p:ext uri="{BB962C8B-B14F-4D97-AF65-F5344CB8AC3E}">
        <p14:creationId xmlns:p14="http://schemas.microsoft.com/office/powerpoint/2010/main" val="4197939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public async Task&lt;T&gt; FindAsync(string partitionKey, string rowKey)</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TableOperation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retrieveOperation</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TableOperation.Retrieve</a:t>
            </a:r>
            <a:r>
              <a:rPr lang="en-US" sz="1200" kern="1200" dirty="0" smtClean="0">
                <a:solidFill>
                  <a:schemeClr val="tx1"/>
                </a:solidFill>
                <a:latin typeface="+mn-lt"/>
                <a:ea typeface="+mn-ea"/>
                <a:cs typeface="+mn-cs"/>
              </a:rPr>
              <a:t>&lt;T&gt;(partitionKey, rowKey);</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 await </a:t>
            </a:r>
            <a:r>
              <a:rPr lang="en-US" sz="1200" kern="1200" dirty="0" err="1" smtClean="0">
                <a:solidFill>
                  <a:schemeClr val="tx1"/>
                </a:solidFill>
                <a:latin typeface="+mn-lt"/>
                <a:ea typeface="+mn-ea"/>
                <a:cs typeface="+mn-cs"/>
              </a:rPr>
              <a:t>storageTable.ExecuteAsync</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retrieveOperation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return </a:t>
            </a:r>
            <a:r>
              <a:rPr lang="en-US" sz="1200" kern="1200" dirty="0" err="1" smtClean="0">
                <a:solidFill>
                  <a:schemeClr val="tx1"/>
                </a:solidFill>
                <a:latin typeface="+mn-lt"/>
                <a:ea typeface="+mn-ea"/>
                <a:cs typeface="+mn-cs"/>
              </a:rPr>
              <a:t>result.Result</a:t>
            </a:r>
            <a:r>
              <a:rPr lang="en-US" sz="1200" kern="1200" dirty="0" smtClean="0">
                <a:solidFill>
                  <a:schemeClr val="tx1"/>
                </a:solidFill>
                <a:latin typeface="+mn-lt"/>
                <a:ea typeface="+mn-ea"/>
                <a:cs typeface="+mn-cs"/>
              </a:rPr>
              <a:t> as T;</a:t>
            </a:r>
          </a:p>
          <a:p>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0F2B8-5212-40D0-9BA6-29932E972B1E}" type="slidenum">
              <a:rPr lang="en-US" smtClean="0"/>
              <a:t>23</a:t>
            </a:fld>
            <a:endParaRPr lang="en-US"/>
          </a:p>
        </p:txBody>
      </p:sp>
    </p:spTree>
    <p:extLst>
      <p:ext uri="{BB962C8B-B14F-4D97-AF65-F5344CB8AC3E}">
        <p14:creationId xmlns:p14="http://schemas.microsoft.com/office/powerpoint/2010/main" val="4197939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public async Task&lt;</a:t>
            </a:r>
            <a:r>
              <a:rPr lang="en-US" sz="1200" kern="1200" dirty="0" err="1" smtClean="0">
                <a:solidFill>
                  <a:schemeClr val="tx1"/>
                </a:solidFill>
                <a:latin typeface="+mn-lt"/>
                <a:ea typeface="+mn-ea"/>
                <a:cs typeface="+mn-cs"/>
              </a:rPr>
              <a:t>IEnumerable</a:t>
            </a:r>
            <a:r>
              <a:rPr lang="en-US" sz="1200" kern="1200" dirty="0" smtClean="0">
                <a:solidFill>
                  <a:schemeClr val="tx1"/>
                </a:solidFill>
                <a:latin typeface="+mn-lt"/>
                <a:ea typeface="+mn-ea"/>
                <a:cs typeface="+mn-cs"/>
              </a:rPr>
              <a:t>&lt;T&gt;&gt; </a:t>
            </a:r>
            <a:r>
              <a:rPr lang="en-US" sz="1200" kern="1200" dirty="0" err="1" smtClean="0">
                <a:solidFill>
                  <a:schemeClr val="tx1"/>
                </a:solidFill>
                <a:latin typeface="+mn-lt"/>
                <a:ea typeface="+mn-ea"/>
                <a:cs typeface="+mn-cs"/>
              </a:rPr>
              <a:t>FindAllByPartitionKeyAsync</a:t>
            </a:r>
            <a:r>
              <a:rPr lang="en-US" sz="1200" kern="1200" dirty="0" smtClean="0">
                <a:solidFill>
                  <a:schemeClr val="tx1"/>
                </a:solidFill>
                <a:latin typeface="+mn-lt"/>
                <a:ea typeface="+mn-ea"/>
                <a:cs typeface="+mn-cs"/>
              </a:rPr>
              <a:t>(string </a:t>
            </a:r>
            <a:r>
              <a:rPr lang="en-US" sz="1200" kern="1200" dirty="0" err="1" smtClean="0">
                <a:solidFill>
                  <a:schemeClr val="tx1"/>
                </a:solidFill>
                <a:latin typeface="+mn-lt"/>
                <a:ea typeface="+mn-ea"/>
                <a:cs typeface="+mn-cs"/>
              </a:rPr>
              <a:t>partitionkey</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TableQuery</a:t>
            </a:r>
            <a:r>
              <a:rPr lang="en-US" sz="1200" kern="1200" dirty="0" smtClean="0">
                <a:solidFill>
                  <a:schemeClr val="tx1"/>
                </a:solidFill>
                <a:latin typeface="+mn-lt"/>
                <a:ea typeface="+mn-ea"/>
                <a:cs typeface="+mn-cs"/>
              </a:rPr>
              <a:t>&lt;T&gt; query = new </a:t>
            </a:r>
            <a:r>
              <a:rPr lang="en-US" sz="1200" kern="1200" dirty="0" err="1" smtClean="0">
                <a:solidFill>
                  <a:schemeClr val="tx1"/>
                </a:solidFill>
                <a:latin typeface="+mn-lt"/>
                <a:ea typeface="+mn-ea"/>
                <a:cs typeface="+mn-cs"/>
              </a:rPr>
              <a:t>TableQuery</a:t>
            </a:r>
            <a:r>
              <a:rPr lang="en-US" sz="1200" kern="1200" dirty="0" smtClean="0">
                <a:solidFill>
                  <a:schemeClr val="tx1"/>
                </a:solidFill>
                <a:latin typeface="+mn-lt"/>
                <a:ea typeface="+mn-ea"/>
                <a:cs typeface="+mn-cs"/>
              </a:rPr>
              <a:t>&lt;T&gt;().Where(</a:t>
            </a:r>
            <a:r>
              <a:rPr lang="en-US" sz="1200" kern="1200" dirty="0" err="1" smtClean="0">
                <a:solidFill>
                  <a:schemeClr val="tx1"/>
                </a:solidFill>
                <a:latin typeface="+mn-lt"/>
                <a:ea typeface="+mn-ea"/>
                <a:cs typeface="+mn-cs"/>
              </a:rPr>
              <a:t>TableQuery.GenerateFilterCondition</a:t>
            </a:r>
            <a:r>
              <a:rPr lang="en-US" sz="1200" kern="1200" dirty="0" smtClean="0">
                <a:solidFill>
                  <a:schemeClr val="tx1"/>
                </a:solidFill>
                <a:latin typeface="+mn-lt"/>
                <a:ea typeface="+mn-ea"/>
                <a:cs typeface="+mn-cs"/>
              </a:rPr>
              <a:t>("PartitionKey", </a:t>
            </a:r>
            <a:r>
              <a:rPr lang="en-US" sz="1200" kern="1200" dirty="0" err="1" smtClean="0">
                <a:solidFill>
                  <a:schemeClr val="tx1"/>
                </a:solidFill>
                <a:latin typeface="+mn-lt"/>
                <a:ea typeface="+mn-ea"/>
                <a:cs typeface="+mn-cs"/>
              </a:rPr>
              <a:t>QueryComparisons.Equal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partitionkey</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TableContinuationToken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tableContinuationToken</a:t>
            </a:r>
            <a:r>
              <a:rPr lang="en-US" sz="1200" kern="1200" dirty="0" smtClean="0">
                <a:solidFill>
                  <a:schemeClr val="tx1"/>
                </a:solidFill>
                <a:latin typeface="+mn-lt"/>
                <a:ea typeface="+mn-ea"/>
                <a:cs typeface="+mn-cs"/>
              </a:rPr>
              <a:t> = null;</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 await </a:t>
            </a:r>
            <a:r>
              <a:rPr lang="en-US" sz="1200" kern="1200" dirty="0" err="1" smtClean="0">
                <a:solidFill>
                  <a:schemeClr val="tx1"/>
                </a:solidFill>
                <a:latin typeface="+mn-lt"/>
                <a:ea typeface="+mn-ea"/>
                <a:cs typeface="+mn-cs"/>
              </a:rPr>
              <a:t>storageTable.ExecuteQuerySegmentedAsync</a:t>
            </a:r>
            <a:r>
              <a:rPr lang="en-US" sz="1200" kern="1200" dirty="0" smtClean="0">
                <a:solidFill>
                  <a:schemeClr val="tx1"/>
                </a:solidFill>
                <a:latin typeface="+mn-lt"/>
                <a:ea typeface="+mn-ea"/>
                <a:cs typeface="+mn-cs"/>
              </a:rPr>
              <a:t>(query, </a:t>
            </a:r>
            <a:r>
              <a:rPr lang="en-US" sz="1200" kern="1200" dirty="0" err="1" smtClean="0">
                <a:solidFill>
                  <a:schemeClr val="tx1"/>
                </a:solidFill>
                <a:latin typeface="+mn-lt"/>
                <a:ea typeface="+mn-ea"/>
                <a:cs typeface="+mn-cs"/>
              </a:rPr>
              <a:t>tableContinuationToken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return </a:t>
            </a:r>
            <a:r>
              <a:rPr lang="en-US" sz="1200" kern="1200" dirty="0" err="1" smtClean="0">
                <a:solidFill>
                  <a:schemeClr val="tx1"/>
                </a:solidFill>
                <a:latin typeface="+mn-lt"/>
                <a:ea typeface="+mn-ea"/>
                <a:cs typeface="+mn-cs"/>
              </a:rPr>
              <a:t>result.Results</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IEnumerable</a:t>
            </a:r>
            <a:r>
              <a:rPr lang="en-US" sz="1200" kern="1200" dirty="0" smtClean="0">
                <a:solidFill>
                  <a:schemeClr val="tx1"/>
                </a:solidFill>
                <a:latin typeface="+mn-lt"/>
                <a:ea typeface="+mn-ea"/>
                <a:cs typeface="+mn-cs"/>
              </a:rPr>
              <a:t>&lt;T&gt;;</a:t>
            </a:r>
          </a:p>
          <a:p>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0F2B8-5212-40D0-9BA6-29932E972B1E}" type="slidenum">
              <a:rPr lang="en-US" smtClean="0"/>
              <a:t>24</a:t>
            </a:fld>
            <a:endParaRPr lang="en-US"/>
          </a:p>
        </p:txBody>
      </p:sp>
    </p:spTree>
    <p:extLst>
      <p:ext uri="{BB962C8B-B14F-4D97-AF65-F5344CB8AC3E}">
        <p14:creationId xmlns:p14="http://schemas.microsoft.com/office/powerpoint/2010/main" val="4197939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580F2B8-5212-40D0-9BA6-29932E972B1E}" type="slidenum">
              <a:rPr lang="en-US" smtClean="0"/>
              <a:t>29</a:t>
            </a:fld>
            <a:endParaRPr lang="en-US"/>
          </a:p>
        </p:txBody>
      </p:sp>
    </p:spTree>
    <p:extLst>
      <p:ext uri="{BB962C8B-B14F-4D97-AF65-F5344CB8AC3E}">
        <p14:creationId xmlns:p14="http://schemas.microsoft.com/office/powerpoint/2010/main" val="2886707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ASC.DataAccess.Interfaces</a:t>
            </a:r>
            <a:r>
              <a:rPr lang="en-US" dirty="0" smtClean="0"/>
              <a:t>;</a:t>
            </a:r>
          </a:p>
          <a:p>
            <a:r>
              <a:rPr lang="en-US" dirty="0" smtClean="0"/>
              <a:t>using </a:t>
            </a:r>
            <a:r>
              <a:rPr lang="en-US" dirty="0" err="1" smtClean="0"/>
              <a:t>Microsoft.WindowsAzure.Storage.Table</a:t>
            </a:r>
            <a:r>
              <a:rPr lang="en-US" dirty="0" smtClean="0"/>
              <a:t>;</a:t>
            </a:r>
          </a:p>
          <a:p>
            <a:r>
              <a:rPr lang="en-US" dirty="0" smtClean="0"/>
              <a:t>using System;</a:t>
            </a:r>
          </a:p>
          <a:p>
            <a:r>
              <a:rPr lang="en-US" dirty="0" smtClean="0"/>
              <a:t>using </a:t>
            </a:r>
            <a:r>
              <a:rPr lang="en-US" dirty="0" err="1" smtClean="0"/>
              <a:t>System.Collections.Generic</a:t>
            </a:r>
            <a:r>
              <a:rPr lang="en-US" dirty="0" smtClean="0"/>
              <a:t>;</a:t>
            </a:r>
          </a:p>
          <a:p>
            <a:r>
              <a:rPr lang="en-US" dirty="0" smtClean="0"/>
              <a:t>using </a:t>
            </a:r>
            <a:r>
              <a:rPr lang="en-US" dirty="0" err="1" smtClean="0"/>
              <a:t>System.Text</a:t>
            </a:r>
            <a:r>
              <a:rPr lang="en-US" dirty="0" smtClean="0"/>
              <a:t>;</a:t>
            </a:r>
          </a:p>
          <a:p>
            <a:r>
              <a:rPr lang="en-US" dirty="0" smtClean="0"/>
              <a:t>using </a:t>
            </a:r>
            <a:r>
              <a:rPr lang="en-US" dirty="0" err="1" smtClean="0"/>
              <a:t>System.Threading.Tasks</a:t>
            </a:r>
            <a:r>
              <a:rPr lang="en-US" dirty="0" smtClean="0"/>
              <a:t>;</a:t>
            </a:r>
          </a:p>
          <a:p>
            <a:endParaRPr lang="en-US" dirty="0" smtClean="0"/>
          </a:p>
          <a:p>
            <a:r>
              <a:rPr lang="en-US" dirty="0" smtClean="0"/>
              <a:t>namespace </a:t>
            </a:r>
            <a:r>
              <a:rPr lang="en-US" dirty="0" err="1" smtClean="0"/>
              <a:t>ASC.DataAccess</a:t>
            </a:r>
            <a:r>
              <a:rPr lang="en-US" dirty="0" smtClean="0"/>
              <a:t> {</a:t>
            </a:r>
          </a:p>
          <a:p>
            <a:r>
              <a:rPr lang="en-US" dirty="0" smtClean="0"/>
              <a:t>	public class UnitOfWork: IUnitOfWork {</a:t>
            </a:r>
          </a:p>
          <a:p>
            <a:r>
              <a:rPr lang="en-US" dirty="0" smtClean="0"/>
              <a:t>		private </a:t>
            </a:r>
            <a:r>
              <a:rPr lang="en-US" dirty="0" err="1" smtClean="0"/>
              <a:t>bool</a:t>
            </a:r>
            <a:r>
              <a:rPr lang="en-US" dirty="0" smtClean="0"/>
              <a:t> disposed;</a:t>
            </a:r>
          </a:p>
          <a:p>
            <a:r>
              <a:rPr lang="en-US" dirty="0" smtClean="0"/>
              <a:t>		private </a:t>
            </a:r>
            <a:r>
              <a:rPr lang="en-US" dirty="0" err="1" smtClean="0"/>
              <a:t>bool</a:t>
            </a:r>
            <a:r>
              <a:rPr lang="en-US" dirty="0" smtClean="0"/>
              <a:t> complete;</a:t>
            </a:r>
          </a:p>
          <a:p>
            <a:r>
              <a:rPr lang="en-US" dirty="0" smtClean="0"/>
              <a:t>		private Dictionary &lt; string,</a:t>
            </a:r>
          </a:p>
          <a:p>
            <a:r>
              <a:rPr lang="en-US" dirty="0" smtClean="0"/>
              <a:t>		object &gt; _repositories;</a:t>
            </a:r>
          </a:p>
          <a:p>
            <a:r>
              <a:rPr lang="en-US" dirty="0" smtClean="0"/>
              <a:t>		public Queue &lt; Task &lt; Action &gt;&gt; </a:t>
            </a:r>
            <a:r>
              <a:rPr lang="en-US" dirty="0" err="1" smtClean="0"/>
              <a:t>RollbackActions</a:t>
            </a:r>
            <a:r>
              <a:rPr lang="en-US" dirty="0" smtClean="0"/>
              <a:t> {</a:t>
            </a:r>
          </a:p>
          <a:p>
            <a:r>
              <a:rPr lang="en-US" dirty="0" smtClean="0"/>
              <a:t>			get;</a:t>
            </a:r>
          </a:p>
          <a:p>
            <a:r>
              <a:rPr lang="en-US" dirty="0" smtClean="0"/>
              <a:t>			set;</a:t>
            </a:r>
          </a:p>
          <a:p>
            <a:r>
              <a:rPr lang="en-US" dirty="0" smtClean="0"/>
              <a:t>		}</a:t>
            </a:r>
          </a:p>
          <a:p>
            <a:r>
              <a:rPr lang="en-US" dirty="0" smtClean="0"/>
              <a:t>		public string </a:t>
            </a:r>
            <a:r>
              <a:rPr lang="en-US" dirty="0" err="1" smtClean="0"/>
              <a:t>ConnectionString</a:t>
            </a:r>
            <a:r>
              <a:rPr lang="en-US" dirty="0" smtClean="0"/>
              <a:t> {</a:t>
            </a:r>
          </a:p>
          <a:p>
            <a:r>
              <a:rPr lang="en-US" dirty="0" smtClean="0"/>
              <a:t>			get;</a:t>
            </a:r>
          </a:p>
          <a:p>
            <a:r>
              <a:rPr lang="en-US" dirty="0" smtClean="0"/>
              <a:t>			set;</a:t>
            </a:r>
          </a:p>
          <a:p>
            <a:r>
              <a:rPr lang="en-US" dirty="0" smtClean="0"/>
              <a:t>		}</a:t>
            </a:r>
          </a:p>
          <a:p>
            <a:r>
              <a:rPr lang="en-US" dirty="0" smtClean="0"/>
              <a:t>		public </a:t>
            </a:r>
            <a:r>
              <a:rPr lang="en-US" dirty="0" err="1" smtClean="0"/>
              <a:t>UnitOfWork</a:t>
            </a:r>
            <a:r>
              <a:rPr lang="en-US" dirty="0" smtClean="0"/>
              <a:t>(string </a:t>
            </a:r>
            <a:r>
              <a:rPr lang="en-US" dirty="0" err="1" smtClean="0"/>
              <a:t>connectionString</a:t>
            </a:r>
            <a:r>
              <a:rPr lang="en-US" dirty="0" smtClean="0"/>
              <a:t>) {</a:t>
            </a:r>
          </a:p>
          <a:p>
            <a:r>
              <a:rPr lang="en-US" dirty="0" smtClean="0"/>
              <a:t>			</a:t>
            </a:r>
            <a:r>
              <a:rPr lang="en-US" dirty="0" err="1" smtClean="0"/>
              <a:t>ConnectionString</a:t>
            </a:r>
            <a:r>
              <a:rPr lang="en-US" dirty="0" smtClean="0"/>
              <a:t> = </a:t>
            </a:r>
            <a:r>
              <a:rPr lang="en-US" dirty="0" err="1" smtClean="0"/>
              <a:t>connectionString</a:t>
            </a:r>
            <a:r>
              <a:rPr lang="en-US" dirty="0" smtClean="0"/>
              <a:t>;</a:t>
            </a:r>
          </a:p>
          <a:p>
            <a:r>
              <a:rPr lang="en-US" dirty="0" smtClean="0"/>
              <a:t>			</a:t>
            </a:r>
            <a:r>
              <a:rPr lang="en-US" dirty="0" err="1" smtClean="0"/>
              <a:t>RollbackActions</a:t>
            </a:r>
            <a:r>
              <a:rPr lang="en-US" dirty="0" smtClean="0"/>
              <a:t> = new Queue &lt; Task &lt; Action &gt;&gt; ();</a:t>
            </a:r>
          </a:p>
          <a:p>
            <a:r>
              <a:rPr lang="en-US" dirty="0" smtClean="0"/>
              <a:t>		}</a:t>
            </a:r>
          </a:p>
          <a:p>
            <a:r>
              <a:rPr lang="en-US" dirty="0" smtClean="0"/>
              <a:t>		public void </a:t>
            </a:r>
            <a:r>
              <a:rPr lang="en-US" dirty="0" err="1" smtClean="0"/>
              <a:t>CommitTransaction</a:t>
            </a:r>
            <a:r>
              <a:rPr lang="en-US" dirty="0" smtClean="0"/>
              <a:t>() {</a:t>
            </a:r>
          </a:p>
          <a:p>
            <a:r>
              <a:rPr lang="en-US" dirty="0" smtClean="0"/>
              <a:t>			complete = true;</a:t>
            </a:r>
          </a:p>
          <a:p>
            <a:r>
              <a:rPr lang="en-US" dirty="0" smtClean="0"/>
              <a:t>		}∼UnitOfWork() {</a:t>
            </a:r>
          </a:p>
          <a:p>
            <a:r>
              <a:rPr lang="en-US" dirty="0" smtClean="0"/>
              <a:t>			Dispose(false);</a:t>
            </a:r>
          </a:p>
          <a:p>
            <a:r>
              <a:rPr lang="en-US" dirty="0" smtClean="0"/>
              <a:t>		}</a:t>
            </a:r>
          </a:p>
          <a:p>
            <a:r>
              <a:rPr lang="en-US" dirty="0" smtClean="0"/>
              <a:t>		private void Dispose(</a:t>
            </a:r>
            <a:r>
              <a:rPr lang="en-US" dirty="0" err="1" smtClean="0"/>
              <a:t>bool</a:t>
            </a:r>
            <a:r>
              <a:rPr lang="en-US" dirty="0" smtClean="0"/>
              <a:t> disposing) {</a:t>
            </a:r>
          </a:p>
          <a:p>
            <a:r>
              <a:rPr lang="en-US" dirty="0" smtClean="0"/>
              <a:t>			if (disposing) {</a:t>
            </a:r>
          </a:p>
          <a:p>
            <a:r>
              <a:rPr lang="en-US" dirty="0" smtClean="0"/>
              <a:t>				try {</a:t>
            </a:r>
          </a:p>
          <a:p>
            <a:r>
              <a:rPr lang="en-US" dirty="0" smtClean="0"/>
              <a:t>					if (!complete) </a:t>
            </a:r>
            <a:r>
              <a:rPr lang="en-US" dirty="0" err="1" smtClean="0"/>
              <a:t>RollbackTransaction</a:t>
            </a:r>
            <a:r>
              <a:rPr lang="en-US" dirty="0" smtClean="0"/>
              <a:t>();</a:t>
            </a:r>
          </a:p>
          <a:p>
            <a:r>
              <a:rPr lang="en-US" dirty="0" smtClean="0"/>
              <a:t>				} finally {</a:t>
            </a:r>
          </a:p>
          <a:p>
            <a:r>
              <a:rPr lang="en-US" dirty="0" smtClean="0"/>
              <a:t>					</a:t>
            </a:r>
            <a:r>
              <a:rPr lang="en-US" dirty="0" err="1" smtClean="0"/>
              <a:t>RollbackActions.Clear</a:t>
            </a:r>
            <a:r>
              <a:rPr lang="en-US" dirty="0" smtClean="0"/>
              <a:t>();</a:t>
            </a:r>
          </a:p>
          <a:p>
            <a:r>
              <a:rPr lang="en-US" dirty="0" smtClean="0"/>
              <a:t>				}</a:t>
            </a:r>
          </a:p>
          <a:p>
            <a:r>
              <a:rPr lang="en-US" dirty="0" smtClean="0"/>
              <a:t>			}</a:t>
            </a:r>
          </a:p>
          <a:p>
            <a:r>
              <a:rPr lang="en-US" dirty="0" smtClean="0"/>
              <a:t>			complete = false;</a:t>
            </a:r>
          </a:p>
          <a:p>
            <a:r>
              <a:rPr lang="en-US" dirty="0" smtClean="0"/>
              <a:t>		}</a:t>
            </a:r>
          </a:p>
          <a:p>
            <a:r>
              <a:rPr lang="en-US" dirty="0" smtClean="0"/>
              <a:t>		public void Dispose() {</a:t>
            </a:r>
          </a:p>
          <a:p>
            <a:r>
              <a:rPr lang="en-US" dirty="0" smtClean="0"/>
              <a:t>			Dispose(true);</a:t>
            </a:r>
          </a:p>
          <a:p>
            <a:r>
              <a:rPr lang="en-US" dirty="0" smtClean="0"/>
              <a:t>			</a:t>
            </a:r>
            <a:r>
              <a:rPr lang="en-US" dirty="0" err="1" smtClean="0"/>
              <a:t>GC.SuppressFinalize</a:t>
            </a:r>
            <a:r>
              <a:rPr lang="en-US" dirty="0" smtClean="0"/>
              <a:t>(this);</a:t>
            </a:r>
          </a:p>
          <a:p>
            <a:r>
              <a:rPr lang="en-US" dirty="0" smtClean="0"/>
              <a:t>		}</a:t>
            </a:r>
          </a:p>
          <a:p>
            <a:r>
              <a:rPr lang="en-US" dirty="0" smtClean="0"/>
              <a:t>		private void </a:t>
            </a:r>
            <a:r>
              <a:rPr lang="en-US" dirty="0" err="1" smtClean="0"/>
              <a:t>RollbackTransaction</a:t>
            </a:r>
            <a:r>
              <a:rPr lang="en-US" dirty="0" smtClean="0"/>
              <a:t>() {</a:t>
            </a:r>
          </a:p>
          <a:p>
            <a:r>
              <a:rPr lang="en-US" dirty="0" smtClean="0"/>
              <a:t>			while (</a:t>
            </a:r>
            <a:r>
              <a:rPr lang="en-US" dirty="0" err="1" smtClean="0"/>
              <a:t>RollbackActions.Count</a:t>
            </a:r>
            <a:r>
              <a:rPr lang="en-US" dirty="0" smtClean="0"/>
              <a:t> &gt; 0) {</a:t>
            </a:r>
          </a:p>
          <a:p>
            <a:r>
              <a:rPr lang="en-US" dirty="0" smtClean="0"/>
              <a:t>				</a:t>
            </a:r>
            <a:r>
              <a:rPr lang="en-US" dirty="0" err="1" smtClean="0"/>
              <a:t>var</a:t>
            </a:r>
            <a:r>
              <a:rPr lang="en-US" dirty="0" smtClean="0"/>
              <a:t> </a:t>
            </a:r>
            <a:r>
              <a:rPr lang="en-US" dirty="0" err="1" smtClean="0"/>
              <a:t>undoAction</a:t>
            </a:r>
            <a:r>
              <a:rPr lang="en-US" dirty="0" smtClean="0"/>
              <a:t> = </a:t>
            </a:r>
            <a:r>
              <a:rPr lang="en-US" dirty="0" err="1" smtClean="0"/>
              <a:t>RollbackActions.Dequeue</a:t>
            </a:r>
            <a:r>
              <a:rPr lang="en-US" dirty="0" smtClean="0"/>
              <a:t>();</a:t>
            </a:r>
          </a:p>
          <a:p>
            <a:r>
              <a:rPr lang="en-US" dirty="0" smtClean="0"/>
              <a:t>				</a:t>
            </a:r>
            <a:r>
              <a:rPr lang="en-US" dirty="0" err="1" smtClean="0"/>
              <a:t>undoAction.Result</a:t>
            </a:r>
            <a:r>
              <a:rPr lang="en-US" dirty="0" smtClean="0"/>
              <a:t>();</a:t>
            </a:r>
          </a:p>
          <a:p>
            <a:r>
              <a:rPr lang="en-US" dirty="0" smtClean="0"/>
              <a:t>			}</a:t>
            </a:r>
          </a:p>
          <a:p>
            <a:r>
              <a:rPr lang="en-US" dirty="0" smtClean="0"/>
              <a:t>		}</a:t>
            </a:r>
          </a:p>
          <a:p>
            <a:r>
              <a:rPr lang="en-US" dirty="0" smtClean="0"/>
              <a:t>		public IRepository &lt; T &gt; Repository &lt; T &gt; () where T: </a:t>
            </a:r>
            <a:r>
              <a:rPr lang="en-US" dirty="0" err="1" smtClean="0"/>
              <a:t>TableEntity</a:t>
            </a:r>
            <a:r>
              <a:rPr lang="en-US" dirty="0" smtClean="0"/>
              <a:t> {</a:t>
            </a:r>
          </a:p>
          <a:p>
            <a:r>
              <a:rPr lang="en-US" dirty="0" smtClean="0"/>
              <a:t>			if (_repositories == null) _repositories = new Dictionary &lt; string,</a:t>
            </a:r>
          </a:p>
          <a:p>
            <a:r>
              <a:rPr lang="en-US" dirty="0" smtClean="0"/>
              <a:t>			object &gt; ();</a:t>
            </a:r>
          </a:p>
          <a:p>
            <a:r>
              <a:rPr lang="en-US" dirty="0" smtClean="0"/>
              <a:t>			</a:t>
            </a:r>
            <a:r>
              <a:rPr lang="en-US" dirty="0" err="1" smtClean="0"/>
              <a:t>var</a:t>
            </a:r>
            <a:r>
              <a:rPr lang="en-US" dirty="0" smtClean="0"/>
              <a:t> type = </a:t>
            </a:r>
            <a:r>
              <a:rPr lang="en-US" dirty="0" err="1" smtClean="0"/>
              <a:t>typeof</a:t>
            </a:r>
            <a:r>
              <a:rPr lang="en-US" dirty="0" smtClean="0"/>
              <a:t>(T).Name;</a:t>
            </a:r>
          </a:p>
          <a:p>
            <a:r>
              <a:rPr lang="en-US" dirty="0" smtClean="0"/>
              <a:t>			if (_</a:t>
            </a:r>
            <a:r>
              <a:rPr lang="en-US" dirty="0" err="1" smtClean="0"/>
              <a:t>repositories.ContainsKey</a:t>
            </a:r>
            <a:r>
              <a:rPr lang="en-US" dirty="0" smtClean="0"/>
              <a:t>(type)) return (IRepository &lt; T &gt; ) _repositories[type];</a:t>
            </a:r>
          </a:p>
          <a:p>
            <a:r>
              <a:rPr lang="en-US" dirty="0" smtClean="0"/>
              <a:t>			</a:t>
            </a:r>
            <a:r>
              <a:rPr lang="en-US" dirty="0" err="1" smtClean="0"/>
              <a:t>var</a:t>
            </a:r>
            <a:r>
              <a:rPr lang="en-US" dirty="0" smtClean="0"/>
              <a:t> </a:t>
            </a:r>
            <a:r>
              <a:rPr lang="en-US" dirty="0" err="1" smtClean="0"/>
              <a:t>repositoryType</a:t>
            </a:r>
            <a:r>
              <a:rPr lang="en-US" dirty="0" smtClean="0"/>
              <a:t> = </a:t>
            </a:r>
            <a:r>
              <a:rPr lang="en-US" dirty="0" err="1" smtClean="0"/>
              <a:t>typeof</a:t>
            </a:r>
            <a:r>
              <a:rPr lang="en-US" dirty="0" smtClean="0"/>
              <a:t>(Repository &lt; &gt;);</a:t>
            </a:r>
          </a:p>
          <a:p>
            <a:r>
              <a:rPr lang="en-US" dirty="0" smtClean="0"/>
              <a:t>			</a:t>
            </a:r>
            <a:r>
              <a:rPr lang="en-US" dirty="0" err="1" smtClean="0"/>
              <a:t>var</a:t>
            </a:r>
            <a:r>
              <a:rPr lang="en-US" dirty="0" smtClean="0"/>
              <a:t> </a:t>
            </a:r>
            <a:r>
              <a:rPr lang="en-US" dirty="0" err="1" smtClean="0"/>
              <a:t>repositoryInstance</a:t>
            </a:r>
            <a:r>
              <a:rPr lang="en-US" dirty="0" smtClean="0"/>
              <a:t> = </a:t>
            </a:r>
            <a:r>
              <a:rPr lang="en-US" dirty="0" err="1" smtClean="0"/>
              <a:t>Activator.CreateInstance</a:t>
            </a:r>
            <a:r>
              <a:rPr lang="en-US" dirty="0" smtClean="0"/>
              <a:t>(</a:t>
            </a:r>
            <a:r>
              <a:rPr lang="en-US" dirty="0" err="1" smtClean="0"/>
              <a:t>repositoryType.MakeGenericType</a:t>
            </a:r>
            <a:r>
              <a:rPr lang="en-US" dirty="0" smtClean="0"/>
              <a:t>(</a:t>
            </a:r>
            <a:r>
              <a:rPr lang="en-US" dirty="0" err="1" smtClean="0"/>
              <a:t>typeof</a:t>
            </a:r>
            <a:r>
              <a:rPr lang="en-US" dirty="0" smtClean="0"/>
              <a:t>(T)), this);</a:t>
            </a:r>
          </a:p>
          <a:p>
            <a:r>
              <a:rPr lang="en-US" dirty="0" smtClean="0"/>
              <a:t>			_</a:t>
            </a:r>
            <a:r>
              <a:rPr lang="en-US" dirty="0" err="1" smtClean="0"/>
              <a:t>repositories.Add</a:t>
            </a:r>
            <a:r>
              <a:rPr lang="en-US" dirty="0" smtClean="0"/>
              <a:t>(type, </a:t>
            </a:r>
            <a:r>
              <a:rPr lang="en-US" dirty="0" err="1" smtClean="0"/>
              <a:t>repositoryInstance</a:t>
            </a:r>
            <a:r>
              <a:rPr lang="en-US" dirty="0" smtClean="0"/>
              <a:t>);</a:t>
            </a:r>
          </a:p>
          <a:p>
            <a:r>
              <a:rPr lang="en-US" dirty="0" smtClean="0"/>
              <a:t>			return (IRepository &lt; T &gt; ) _repositories[type];</a:t>
            </a:r>
          </a:p>
          <a:p>
            <a:r>
              <a:rPr lang="en-US" dirty="0" smtClean="0"/>
              <a:t>		}</a:t>
            </a:r>
          </a:p>
          <a:p>
            <a:r>
              <a:rPr lang="en-US" dirty="0" smtClean="0"/>
              <a:t>	}</a:t>
            </a:r>
          </a:p>
          <a:p>
            <a:r>
              <a:rPr lang="en-US" dirty="0" smtClean="0"/>
              <a:t>}</a:t>
            </a:r>
            <a:endParaRPr lang="en-US" dirty="0"/>
          </a:p>
        </p:txBody>
      </p:sp>
      <p:sp>
        <p:nvSpPr>
          <p:cNvPr id="4" name="Slide Number Placeholder 3"/>
          <p:cNvSpPr>
            <a:spLocks noGrp="1"/>
          </p:cNvSpPr>
          <p:nvPr>
            <p:ph type="sldNum" sz="quarter" idx="10"/>
          </p:nvPr>
        </p:nvSpPr>
        <p:spPr/>
        <p:txBody>
          <a:bodyPr/>
          <a:lstStyle/>
          <a:p>
            <a:fld id="{3580F2B8-5212-40D0-9BA6-29932E972B1E}" type="slidenum">
              <a:rPr lang="en-US" smtClean="0"/>
              <a:t>30</a:t>
            </a:fld>
            <a:endParaRPr lang="en-US"/>
          </a:p>
        </p:txBody>
      </p:sp>
    </p:spTree>
    <p:extLst>
      <p:ext uri="{BB962C8B-B14F-4D97-AF65-F5344CB8AC3E}">
        <p14:creationId xmlns:p14="http://schemas.microsoft.com/office/powerpoint/2010/main" val="522468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dirty="0" err="1" smtClean="0"/>
              <a:t>var</a:t>
            </a:r>
            <a:r>
              <a:rPr lang="en-US" dirty="0" smtClean="0"/>
              <a:t> _</a:t>
            </a:r>
            <a:r>
              <a:rPr lang="en-US" dirty="0" err="1" smtClean="0"/>
              <a:t>unitOfWork</a:t>
            </a:r>
            <a:r>
              <a:rPr lang="en-US" dirty="0" smtClean="0"/>
              <a:t> = new UnitOfWork("</a:t>
            </a:r>
            <a:r>
              <a:rPr lang="en-US" dirty="0" err="1" smtClean="0"/>
              <a:t>UseDevelopmentStorage</a:t>
            </a:r>
            <a:r>
              <a:rPr lang="en-US" dirty="0" smtClean="0"/>
              <a:t>=true;")) {</a:t>
            </a:r>
          </a:p>
          <a:p>
            <a:r>
              <a:rPr lang="en-US" dirty="0" smtClean="0"/>
              <a:t>	</a:t>
            </a:r>
            <a:r>
              <a:rPr lang="en-US" dirty="0" err="1" smtClean="0"/>
              <a:t>var</a:t>
            </a:r>
            <a:r>
              <a:rPr lang="en-US" dirty="0" smtClean="0"/>
              <a:t> </a:t>
            </a:r>
            <a:r>
              <a:rPr lang="en-US" dirty="0" err="1" smtClean="0"/>
              <a:t>bookRepository</a:t>
            </a:r>
            <a:r>
              <a:rPr lang="en-US" dirty="0" smtClean="0"/>
              <a:t> = _</a:t>
            </a:r>
            <a:r>
              <a:rPr lang="en-US" dirty="0" err="1" smtClean="0"/>
              <a:t>unitOfWork.Repository</a:t>
            </a:r>
            <a:r>
              <a:rPr lang="en-US" dirty="0" smtClean="0"/>
              <a:t> &lt; Book &gt; ();</a:t>
            </a:r>
          </a:p>
          <a:p>
            <a:r>
              <a:rPr lang="en-US" dirty="0" smtClean="0"/>
              <a:t>	await </a:t>
            </a:r>
            <a:r>
              <a:rPr lang="en-US" dirty="0" err="1" smtClean="0"/>
              <a:t>bookRepository.CreateTableAsync</a:t>
            </a:r>
            <a:r>
              <a:rPr lang="en-US" dirty="0" smtClean="0"/>
              <a:t>();</a:t>
            </a:r>
          </a:p>
          <a:p>
            <a:r>
              <a:rPr lang="en-US" dirty="0" smtClean="0"/>
              <a:t>	Book </a:t>
            </a:r>
            <a:r>
              <a:rPr lang="en-US" dirty="0" err="1" smtClean="0"/>
              <a:t>book</a:t>
            </a:r>
            <a:r>
              <a:rPr lang="en-US" dirty="0" smtClean="0"/>
              <a:t> = new Book() {</a:t>
            </a:r>
          </a:p>
          <a:p>
            <a:r>
              <a:rPr lang="en-US" dirty="0" smtClean="0"/>
              <a:t>		Author = "Rami",</a:t>
            </a:r>
          </a:p>
          <a:p>
            <a:r>
              <a:rPr lang="en-US" dirty="0" smtClean="0"/>
              <a:t>		</a:t>
            </a:r>
            <a:r>
              <a:rPr lang="en-US" dirty="0" err="1" smtClean="0"/>
              <a:t>BookName</a:t>
            </a:r>
            <a:r>
              <a:rPr lang="en-US" dirty="0" smtClean="0"/>
              <a:t> = "ASP.NET Core With Azure",</a:t>
            </a:r>
          </a:p>
          <a:p>
            <a:r>
              <a:rPr lang="en-US" dirty="0" smtClean="0"/>
              <a:t>		Publisher = "</a:t>
            </a:r>
            <a:r>
              <a:rPr lang="en-US" dirty="0" err="1" smtClean="0"/>
              <a:t>APress</a:t>
            </a:r>
            <a:r>
              <a:rPr lang="en-US" dirty="0" smtClean="0"/>
              <a:t>"</a:t>
            </a:r>
          </a:p>
          <a:p>
            <a:r>
              <a:rPr lang="en-US" dirty="0" smtClean="0"/>
              <a:t>	};</a:t>
            </a:r>
          </a:p>
          <a:p>
            <a:r>
              <a:rPr lang="en-US" dirty="0" smtClean="0"/>
              <a:t>	</a:t>
            </a:r>
            <a:r>
              <a:rPr lang="en-US" dirty="0" err="1" smtClean="0"/>
              <a:t>book.BookId</a:t>
            </a:r>
            <a:r>
              <a:rPr lang="en-US" dirty="0" smtClean="0"/>
              <a:t> = 1;</a:t>
            </a:r>
          </a:p>
          <a:p>
            <a:r>
              <a:rPr lang="en-US" dirty="0" smtClean="0"/>
              <a:t>	</a:t>
            </a:r>
            <a:r>
              <a:rPr lang="en-US" dirty="0" err="1" smtClean="0"/>
              <a:t>book.RowKey</a:t>
            </a:r>
            <a:r>
              <a:rPr lang="en-US" dirty="0" smtClean="0"/>
              <a:t> = </a:t>
            </a:r>
            <a:r>
              <a:rPr lang="en-US" dirty="0" err="1" smtClean="0"/>
              <a:t>book.BookId.ToString</a:t>
            </a:r>
            <a:r>
              <a:rPr lang="en-US" dirty="0" smtClean="0"/>
              <a:t>();</a:t>
            </a:r>
          </a:p>
          <a:p>
            <a:r>
              <a:rPr lang="en-US" dirty="0" smtClean="0"/>
              <a:t>	</a:t>
            </a:r>
            <a:r>
              <a:rPr lang="en-US" dirty="0" err="1" smtClean="0"/>
              <a:t>book.PartitionKey</a:t>
            </a:r>
            <a:r>
              <a:rPr lang="en-US" dirty="0" smtClean="0"/>
              <a:t> = </a:t>
            </a:r>
            <a:r>
              <a:rPr lang="en-US" dirty="0" err="1" smtClean="0"/>
              <a:t>book.Publisher</a:t>
            </a:r>
            <a:r>
              <a:rPr lang="en-US" dirty="0" smtClean="0"/>
              <a:t>;</a:t>
            </a:r>
          </a:p>
          <a:p>
            <a:r>
              <a:rPr lang="en-US" dirty="0" smtClean="0"/>
              <a:t>	</a:t>
            </a:r>
            <a:r>
              <a:rPr lang="en-US" dirty="0" err="1" smtClean="0"/>
              <a:t>var</a:t>
            </a:r>
            <a:r>
              <a:rPr lang="en-US" dirty="0" smtClean="0"/>
              <a:t> data = await </a:t>
            </a:r>
            <a:r>
              <a:rPr lang="en-US" dirty="0" err="1" smtClean="0"/>
              <a:t>bookRepository.AddAsync</a:t>
            </a:r>
            <a:r>
              <a:rPr lang="en-US" dirty="0" smtClean="0"/>
              <a:t>(book);</a:t>
            </a:r>
          </a:p>
          <a:p>
            <a:r>
              <a:rPr lang="en-US" dirty="0" smtClean="0"/>
              <a:t>	</a:t>
            </a:r>
            <a:r>
              <a:rPr lang="en-US" dirty="0" err="1" smtClean="0"/>
              <a:t>Console.WriteLine</a:t>
            </a:r>
            <a:r>
              <a:rPr lang="en-US" dirty="0" smtClean="0"/>
              <a:t>(data);</a:t>
            </a:r>
          </a:p>
          <a:p>
            <a:r>
              <a:rPr lang="en-US" dirty="0" smtClean="0"/>
              <a:t>	_</a:t>
            </a:r>
            <a:r>
              <a:rPr lang="en-US" dirty="0" err="1" smtClean="0"/>
              <a:t>unitOfWork.CommitTransaction</a:t>
            </a:r>
            <a:r>
              <a:rPr lang="en-US" dirty="0" smtClean="0"/>
              <a:t>();</a:t>
            </a:r>
          </a:p>
          <a:p>
            <a:r>
              <a:rPr lang="en-US" dirty="0" smtClean="0"/>
              <a:t>}</a:t>
            </a:r>
            <a:endParaRPr lang="en-US" dirty="0"/>
          </a:p>
        </p:txBody>
      </p:sp>
      <p:sp>
        <p:nvSpPr>
          <p:cNvPr id="4" name="Slide Number Placeholder 3"/>
          <p:cNvSpPr>
            <a:spLocks noGrp="1"/>
          </p:cNvSpPr>
          <p:nvPr>
            <p:ph type="sldNum" sz="quarter" idx="10"/>
          </p:nvPr>
        </p:nvSpPr>
        <p:spPr/>
        <p:txBody>
          <a:bodyPr/>
          <a:lstStyle/>
          <a:p>
            <a:fld id="{3580F2B8-5212-40D0-9BA6-29932E972B1E}" type="slidenum">
              <a:rPr lang="en-US" smtClean="0"/>
              <a:t>32</a:t>
            </a:fld>
            <a:endParaRPr lang="en-US"/>
          </a:p>
        </p:txBody>
      </p:sp>
    </p:spTree>
    <p:extLst>
      <p:ext uri="{BB962C8B-B14F-4D97-AF65-F5344CB8AC3E}">
        <p14:creationId xmlns:p14="http://schemas.microsoft.com/office/powerpoint/2010/main" val="522468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0F2B8-5212-40D0-9BA6-29932E972B1E}" type="slidenum">
              <a:rPr lang="en-US" smtClean="0"/>
              <a:t>33</a:t>
            </a:fld>
            <a:endParaRPr lang="en-US"/>
          </a:p>
        </p:txBody>
      </p:sp>
    </p:spTree>
    <p:extLst>
      <p:ext uri="{BB962C8B-B14F-4D97-AF65-F5344CB8AC3E}">
        <p14:creationId xmlns:p14="http://schemas.microsoft.com/office/powerpoint/2010/main" val="522468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0F2B8-5212-40D0-9BA6-29932E972B1E}" type="slidenum">
              <a:rPr lang="en-US" smtClean="0"/>
              <a:t>34</a:t>
            </a:fld>
            <a:endParaRPr lang="en-US"/>
          </a:p>
        </p:txBody>
      </p:sp>
    </p:spTree>
    <p:extLst>
      <p:ext uri="{BB962C8B-B14F-4D97-AF65-F5344CB8AC3E}">
        <p14:creationId xmlns:p14="http://schemas.microsoft.com/office/powerpoint/2010/main" val="522468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Task&lt;T&gt; AddAsync(T entity); </a:t>
            </a:r>
          </a:p>
          <a:p>
            <a:r>
              <a:rPr lang="en-US" dirty="0" smtClean="0"/>
              <a:t>Task&lt;T&gt; UpdateAsync(T entity); </a:t>
            </a:r>
          </a:p>
          <a:p>
            <a:r>
              <a:rPr lang="en-US" dirty="0" smtClean="0"/>
              <a:t>Task DeleteAsync(T entity); </a:t>
            </a:r>
          </a:p>
          <a:p>
            <a:r>
              <a:rPr lang="en-US" dirty="0" smtClean="0"/>
              <a:t>Task&lt;T&gt; FindAsync(string partitionKey, string rowKey); </a:t>
            </a:r>
          </a:p>
          <a:p>
            <a:r>
              <a:rPr lang="en-US" dirty="0" smtClean="0"/>
              <a:t>Task&lt;</a:t>
            </a:r>
            <a:r>
              <a:rPr lang="en-US" dirty="0" err="1" smtClean="0"/>
              <a:t>IEnumerable</a:t>
            </a:r>
            <a:r>
              <a:rPr lang="en-US" dirty="0" smtClean="0"/>
              <a:t>&lt;T&gt;&gt; </a:t>
            </a:r>
            <a:r>
              <a:rPr lang="en-US" dirty="0" err="1" smtClean="0"/>
              <a:t>FindAllByPartitionKeyAsync</a:t>
            </a:r>
            <a:r>
              <a:rPr lang="en-US" dirty="0" smtClean="0"/>
              <a:t>(string </a:t>
            </a:r>
            <a:r>
              <a:rPr lang="en-US" dirty="0" err="1" smtClean="0"/>
              <a:t>partitionkey</a:t>
            </a:r>
            <a:r>
              <a:rPr lang="en-US" dirty="0" smtClean="0"/>
              <a:t>); </a:t>
            </a:r>
          </a:p>
          <a:p>
            <a:r>
              <a:rPr lang="en-US" dirty="0" smtClean="0"/>
              <a:t>Task&lt;</a:t>
            </a:r>
            <a:r>
              <a:rPr lang="en-US" dirty="0" err="1" smtClean="0"/>
              <a:t>IEnumerable</a:t>
            </a:r>
            <a:r>
              <a:rPr lang="en-US" dirty="0" smtClean="0"/>
              <a:t>&lt;T&gt;&gt; FindAllAsync(); </a:t>
            </a:r>
          </a:p>
          <a:p>
            <a:r>
              <a:rPr lang="en-US" dirty="0" smtClean="0"/>
              <a:t>Task </a:t>
            </a:r>
            <a:r>
              <a:rPr lang="en-US" dirty="0" err="1" smtClean="0"/>
              <a:t>CreateTableAsync</a:t>
            </a:r>
            <a:r>
              <a:rPr lang="en-US" dirty="0" smtClean="0"/>
              <a:t>();</a:t>
            </a:r>
          </a:p>
        </p:txBody>
      </p:sp>
      <p:sp>
        <p:nvSpPr>
          <p:cNvPr id="4" name="Slide Number Placeholder 3"/>
          <p:cNvSpPr>
            <a:spLocks noGrp="1"/>
          </p:cNvSpPr>
          <p:nvPr>
            <p:ph type="sldNum" sz="quarter" idx="10"/>
          </p:nvPr>
        </p:nvSpPr>
        <p:spPr/>
        <p:txBody>
          <a:bodyPr/>
          <a:lstStyle/>
          <a:p>
            <a:fld id="{3580F2B8-5212-40D0-9BA6-29932E972B1E}" type="slidenum">
              <a:rPr lang="en-US" smtClean="0"/>
              <a:t>10</a:t>
            </a:fld>
            <a:endParaRPr lang="en-US"/>
          </a:p>
        </p:txBody>
      </p:sp>
    </p:spTree>
    <p:extLst>
      <p:ext uri="{BB962C8B-B14F-4D97-AF65-F5344CB8AC3E}">
        <p14:creationId xmlns:p14="http://schemas.microsoft.com/office/powerpoint/2010/main" val="2084242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ASC.DataAccess.Interfaces</a:t>
            </a:r>
            <a:r>
              <a:rPr lang="en-US" dirty="0" smtClean="0"/>
              <a:t>;</a:t>
            </a:r>
          </a:p>
          <a:p>
            <a:r>
              <a:rPr lang="en-US" dirty="0" smtClean="0"/>
              <a:t>using </a:t>
            </a:r>
            <a:r>
              <a:rPr lang="en-US" dirty="0" err="1" smtClean="0"/>
              <a:t>ASC.Models.BaseTypes</a:t>
            </a:r>
            <a:r>
              <a:rPr lang="en-US" dirty="0" smtClean="0"/>
              <a:t>;</a:t>
            </a:r>
          </a:p>
          <a:p>
            <a:r>
              <a:rPr lang="en-US" dirty="0" smtClean="0"/>
              <a:t>using </a:t>
            </a:r>
            <a:r>
              <a:rPr lang="en-US" dirty="0" err="1" smtClean="0"/>
              <a:t>ASC.Utilities</a:t>
            </a:r>
            <a:r>
              <a:rPr lang="en-US" dirty="0" smtClean="0"/>
              <a:t>;</a:t>
            </a:r>
          </a:p>
          <a:p>
            <a:r>
              <a:rPr lang="en-US" dirty="0" smtClean="0"/>
              <a:t>using </a:t>
            </a:r>
            <a:r>
              <a:rPr lang="en-US" dirty="0" err="1" smtClean="0"/>
              <a:t>Microsoft.WindowsAzure.Storage</a:t>
            </a:r>
            <a:r>
              <a:rPr lang="en-US" dirty="0" smtClean="0"/>
              <a:t>;</a:t>
            </a:r>
          </a:p>
          <a:p>
            <a:r>
              <a:rPr lang="en-US" dirty="0" smtClean="0"/>
              <a:t>using </a:t>
            </a:r>
            <a:r>
              <a:rPr lang="en-US" dirty="0" err="1" smtClean="0"/>
              <a:t>Microsoft.WindowsAzure.Storage.Table</a:t>
            </a:r>
            <a:r>
              <a:rPr lang="en-US" dirty="0" smtClean="0"/>
              <a:t>;</a:t>
            </a:r>
          </a:p>
          <a:p>
            <a:r>
              <a:rPr lang="en-US" dirty="0" smtClean="0"/>
              <a:t>using System;</a:t>
            </a:r>
          </a:p>
          <a:p>
            <a:r>
              <a:rPr lang="en-US" dirty="0" smtClean="0"/>
              <a:t>using </a:t>
            </a:r>
            <a:r>
              <a:rPr lang="en-US" dirty="0" err="1" smtClean="0"/>
              <a:t>System.Collections.Generic</a:t>
            </a:r>
            <a:r>
              <a:rPr lang="en-US" dirty="0" smtClean="0"/>
              <a:t>;</a:t>
            </a:r>
          </a:p>
          <a:p>
            <a:r>
              <a:rPr lang="en-US" dirty="0" smtClean="0"/>
              <a:t>using </a:t>
            </a:r>
            <a:r>
              <a:rPr lang="en-US" dirty="0" err="1" smtClean="0"/>
              <a:t>System.Threading.Tasks</a:t>
            </a:r>
            <a:r>
              <a:rPr lang="en-US" dirty="0" smtClean="0"/>
              <a:t>;</a:t>
            </a:r>
          </a:p>
          <a:p>
            <a:r>
              <a:rPr lang="en-US" dirty="0" smtClean="0"/>
              <a:t>using </a:t>
            </a:r>
            <a:r>
              <a:rPr lang="en-US" dirty="0" err="1" smtClean="0"/>
              <a:t>System.Reflection</a:t>
            </a:r>
            <a:r>
              <a:rPr lang="en-US" dirty="0" smtClean="0"/>
              <a:t>;</a:t>
            </a:r>
          </a:p>
          <a:p>
            <a:endParaRPr lang="en-US" dirty="0" smtClean="0"/>
          </a:p>
          <a:p>
            <a:r>
              <a:rPr lang="en-US" dirty="0" smtClean="0"/>
              <a:t>namespace </a:t>
            </a:r>
            <a:r>
              <a:rPr lang="en-US" dirty="0" err="1" smtClean="0"/>
              <a:t>ASC.DataAccess</a:t>
            </a:r>
            <a:r>
              <a:rPr lang="en-US" dirty="0" smtClean="0"/>
              <a:t> {</a:t>
            </a:r>
          </a:p>
          <a:p>
            <a:endParaRPr lang="en-US" dirty="0" smtClean="0"/>
          </a:p>
          <a:p>
            <a:r>
              <a:rPr lang="en-US" dirty="0" smtClean="0"/>
              <a:t> public class Repository &lt; T &gt;: IRepository &lt; T &gt; where T: </a:t>
            </a:r>
            <a:r>
              <a:rPr lang="en-US" dirty="0" err="1" smtClean="0"/>
              <a:t>TableEntity</a:t>
            </a:r>
            <a:r>
              <a:rPr lang="en-US" dirty="0" smtClean="0"/>
              <a:t>, new() {</a:t>
            </a:r>
          </a:p>
          <a:p>
            <a:r>
              <a:rPr lang="en-US" dirty="0" smtClean="0"/>
              <a:t>  private </a:t>
            </a:r>
            <a:r>
              <a:rPr lang="en-US" dirty="0" err="1" smtClean="0"/>
              <a:t>readonly</a:t>
            </a:r>
            <a:r>
              <a:rPr lang="en-US" dirty="0" smtClean="0"/>
              <a:t> </a:t>
            </a:r>
            <a:r>
              <a:rPr lang="en-US" dirty="0" err="1" smtClean="0"/>
              <a:t>CloudStorageAccount</a:t>
            </a:r>
            <a:r>
              <a:rPr lang="en-US" dirty="0" smtClean="0"/>
              <a:t> </a:t>
            </a:r>
            <a:r>
              <a:rPr lang="en-US" dirty="0" err="1" smtClean="0"/>
              <a:t>storageAccount</a:t>
            </a:r>
            <a:r>
              <a:rPr lang="en-US" dirty="0" smtClean="0"/>
              <a:t>;</a:t>
            </a:r>
          </a:p>
          <a:p>
            <a:r>
              <a:rPr lang="en-US" dirty="0" smtClean="0"/>
              <a:t>  private </a:t>
            </a:r>
            <a:r>
              <a:rPr lang="en-US" dirty="0" err="1" smtClean="0"/>
              <a:t>readonly</a:t>
            </a:r>
            <a:r>
              <a:rPr lang="en-US" dirty="0" smtClean="0"/>
              <a:t> </a:t>
            </a:r>
            <a:r>
              <a:rPr lang="en-US" dirty="0" err="1" smtClean="0"/>
              <a:t>CloudTableClient</a:t>
            </a:r>
            <a:r>
              <a:rPr lang="en-US" dirty="0" smtClean="0"/>
              <a:t> </a:t>
            </a:r>
            <a:r>
              <a:rPr lang="en-US" dirty="0" err="1" smtClean="0"/>
              <a:t>tableClient</a:t>
            </a:r>
            <a:r>
              <a:rPr lang="en-US" dirty="0" smtClean="0"/>
              <a:t>;</a:t>
            </a:r>
          </a:p>
          <a:p>
            <a:r>
              <a:rPr lang="en-US" dirty="0" smtClean="0"/>
              <a:t>  private </a:t>
            </a:r>
            <a:r>
              <a:rPr lang="en-US" dirty="0" err="1" smtClean="0"/>
              <a:t>readonly</a:t>
            </a:r>
            <a:r>
              <a:rPr lang="en-US" dirty="0" smtClean="0"/>
              <a:t> </a:t>
            </a:r>
            <a:r>
              <a:rPr lang="en-US" dirty="0" err="1" smtClean="0"/>
              <a:t>CloudTable</a:t>
            </a:r>
            <a:r>
              <a:rPr lang="en-US" dirty="0" smtClean="0"/>
              <a:t> </a:t>
            </a:r>
            <a:r>
              <a:rPr lang="en-US" dirty="0" err="1" smtClean="0"/>
              <a:t>storageTable</a:t>
            </a:r>
            <a:r>
              <a:rPr lang="en-US" dirty="0" smtClean="0"/>
              <a:t>;</a:t>
            </a:r>
          </a:p>
          <a:p>
            <a:r>
              <a:rPr lang="en-US" dirty="0" smtClean="0"/>
              <a:t>  public IUnitOfWork Scope {</a:t>
            </a:r>
          </a:p>
          <a:p>
            <a:r>
              <a:rPr lang="en-US" dirty="0" smtClean="0"/>
              <a:t>   get;</a:t>
            </a:r>
          </a:p>
          <a:p>
            <a:r>
              <a:rPr lang="en-US" dirty="0" smtClean="0"/>
              <a:t>   set;</a:t>
            </a:r>
          </a:p>
          <a:p>
            <a:r>
              <a:rPr lang="en-US" dirty="0" smtClean="0"/>
              <a:t>  }</a:t>
            </a:r>
          </a:p>
          <a:p>
            <a:r>
              <a:rPr lang="en-US" dirty="0" smtClean="0"/>
              <a:t>  public Repository(IUnitOfWork scope) {</a:t>
            </a:r>
          </a:p>
          <a:p>
            <a:r>
              <a:rPr lang="en-US" dirty="0" smtClean="0"/>
              <a:t>   </a:t>
            </a:r>
            <a:r>
              <a:rPr lang="en-US" dirty="0" err="1" smtClean="0"/>
              <a:t>storageAccount</a:t>
            </a:r>
            <a:r>
              <a:rPr lang="en-US" dirty="0" smtClean="0"/>
              <a:t> = </a:t>
            </a:r>
            <a:r>
              <a:rPr lang="en-US" dirty="0" err="1" smtClean="0"/>
              <a:t>CloudStorageAccount.Parse</a:t>
            </a:r>
            <a:r>
              <a:rPr lang="en-US" dirty="0" smtClean="0"/>
              <a:t>(</a:t>
            </a:r>
            <a:r>
              <a:rPr lang="en-US" dirty="0" err="1" smtClean="0"/>
              <a:t>scope.ConnectionString</a:t>
            </a:r>
            <a:r>
              <a:rPr lang="en-US" dirty="0" smtClean="0"/>
              <a:t>);</a:t>
            </a:r>
          </a:p>
          <a:p>
            <a:r>
              <a:rPr lang="en-US" dirty="0" smtClean="0"/>
              <a:t>   </a:t>
            </a:r>
            <a:r>
              <a:rPr lang="en-US" dirty="0" err="1" smtClean="0"/>
              <a:t>tableClient</a:t>
            </a:r>
            <a:r>
              <a:rPr lang="en-US" dirty="0" smtClean="0"/>
              <a:t> = </a:t>
            </a:r>
            <a:r>
              <a:rPr lang="en-US" dirty="0" err="1" smtClean="0"/>
              <a:t>storageAccount.CreateCloudTableClient</a:t>
            </a:r>
            <a:r>
              <a:rPr lang="en-US" dirty="0" smtClean="0"/>
              <a:t>();</a:t>
            </a:r>
          </a:p>
          <a:p>
            <a:r>
              <a:rPr lang="en-US" dirty="0" smtClean="0"/>
              <a:t>   </a:t>
            </a:r>
            <a:r>
              <a:rPr lang="en-US" dirty="0" err="1" smtClean="0"/>
              <a:t>CloudTable</a:t>
            </a:r>
            <a:r>
              <a:rPr lang="en-US" dirty="0" smtClean="0"/>
              <a:t> table = </a:t>
            </a:r>
            <a:r>
              <a:rPr lang="en-US" dirty="0" err="1" smtClean="0"/>
              <a:t>tableClient.GetTableReference</a:t>
            </a:r>
            <a:r>
              <a:rPr lang="en-US" dirty="0" smtClean="0"/>
              <a:t>(</a:t>
            </a:r>
            <a:r>
              <a:rPr lang="en-US" dirty="0" err="1" smtClean="0"/>
              <a:t>typeof</a:t>
            </a:r>
            <a:r>
              <a:rPr lang="en-US" dirty="0" smtClean="0"/>
              <a:t>(T).Name);</a:t>
            </a:r>
          </a:p>
          <a:p>
            <a:r>
              <a:rPr lang="en-US" dirty="0" smtClean="0"/>
              <a:t>   </a:t>
            </a:r>
            <a:r>
              <a:rPr lang="en-US" dirty="0" err="1" smtClean="0"/>
              <a:t>this.storageTable</a:t>
            </a:r>
            <a:r>
              <a:rPr lang="en-US" dirty="0" smtClean="0"/>
              <a:t> = table;</a:t>
            </a:r>
          </a:p>
          <a:p>
            <a:r>
              <a:rPr lang="en-US" dirty="0" smtClean="0"/>
              <a:t>   </a:t>
            </a:r>
            <a:r>
              <a:rPr lang="en-US" dirty="0" err="1" smtClean="0"/>
              <a:t>this.Scope</a:t>
            </a:r>
            <a:r>
              <a:rPr lang="en-US" dirty="0" smtClean="0"/>
              <a:t> = scope;</a:t>
            </a:r>
          </a:p>
          <a:p>
            <a:r>
              <a:rPr lang="en-US" dirty="0" smtClean="0"/>
              <a:t>  }</a:t>
            </a:r>
          </a:p>
          <a:p>
            <a:r>
              <a:rPr lang="en-US" dirty="0" smtClean="0"/>
              <a:t> }</a:t>
            </a:r>
          </a:p>
          <a:p>
            <a:r>
              <a:rPr lang="en-US" dirty="0" smtClean="0"/>
              <a:t>}</a:t>
            </a:r>
            <a:endParaRPr lang="en-US" dirty="0"/>
          </a:p>
        </p:txBody>
      </p:sp>
      <p:sp>
        <p:nvSpPr>
          <p:cNvPr id="4" name="Slide Number Placeholder 3"/>
          <p:cNvSpPr>
            <a:spLocks noGrp="1"/>
          </p:cNvSpPr>
          <p:nvPr>
            <p:ph type="sldNum" sz="quarter" idx="10"/>
          </p:nvPr>
        </p:nvSpPr>
        <p:spPr/>
        <p:txBody>
          <a:bodyPr/>
          <a:lstStyle/>
          <a:p>
            <a:fld id="{3580F2B8-5212-40D0-9BA6-29932E972B1E}" type="slidenum">
              <a:rPr lang="en-US" smtClean="0"/>
              <a:t>13</a:t>
            </a:fld>
            <a:endParaRPr lang="en-US"/>
          </a:p>
        </p:txBody>
      </p:sp>
    </p:spTree>
    <p:extLst>
      <p:ext uri="{BB962C8B-B14F-4D97-AF65-F5344CB8AC3E}">
        <p14:creationId xmlns:p14="http://schemas.microsoft.com/office/powerpoint/2010/main" val="419793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0F2B8-5212-40D0-9BA6-29932E972B1E}" type="slidenum">
              <a:rPr lang="en-US" smtClean="0"/>
              <a:t>14</a:t>
            </a:fld>
            <a:endParaRPr lang="en-US"/>
          </a:p>
        </p:txBody>
      </p:sp>
    </p:spTree>
    <p:extLst>
      <p:ext uri="{BB962C8B-B14F-4D97-AF65-F5344CB8AC3E}">
        <p14:creationId xmlns:p14="http://schemas.microsoft.com/office/powerpoint/2010/main" val="419793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private async Task&lt;Action&gt; </a:t>
            </a:r>
            <a:r>
              <a:rPr lang="en-US" sz="1200" kern="1200" dirty="0" err="1" smtClean="0">
                <a:solidFill>
                  <a:schemeClr val="tx1"/>
                </a:solidFill>
                <a:latin typeface="+mn-lt"/>
                <a:ea typeface="+mn-ea"/>
                <a:cs typeface="+mn-cs"/>
              </a:rPr>
              <a:t>CreateRollbackAction</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TableOperation</a:t>
            </a:r>
            <a:r>
              <a:rPr lang="en-US" sz="1200" kern="1200" dirty="0" smtClean="0">
                <a:solidFill>
                  <a:schemeClr val="tx1"/>
                </a:solidFill>
                <a:latin typeface="+mn-lt"/>
                <a:ea typeface="+mn-ea"/>
                <a:cs typeface="+mn-cs"/>
              </a:rPr>
              <a:t> operation)</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if (</a:t>
            </a:r>
            <a:r>
              <a:rPr lang="en-US" sz="1200" kern="1200" dirty="0" err="1" smtClean="0">
                <a:solidFill>
                  <a:schemeClr val="tx1"/>
                </a:solidFill>
                <a:latin typeface="+mn-lt"/>
                <a:ea typeface="+mn-ea"/>
                <a:cs typeface="+mn-cs"/>
              </a:rPr>
              <a:t>operation.OperationType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TableOperationType.Retrieve</a:t>
            </a:r>
            <a:r>
              <a:rPr lang="en-US" sz="1200" kern="1200" dirty="0" smtClean="0">
                <a:solidFill>
                  <a:schemeClr val="tx1"/>
                </a:solidFill>
                <a:latin typeface="+mn-lt"/>
                <a:ea typeface="+mn-ea"/>
                <a:cs typeface="+mn-cs"/>
              </a:rPr>
              <a:t>) return null;</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tableEntity</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operation.Entity</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cloudTable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storageTable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switch (</a:t>
            </a:r>
            <a:r>
              <a:rPr lang="en-US" sz="1200" kern="1200" dirty="0" err="1" smtClean="0">
                <a:solidFill>
                  <a:schemeClr val="tx1"/>
                </a:solidFill>
                <a:latin typeface="+mn-lt"/>
                <a:ea typeface="+mn-ea"/>
                <a:cs typeface="+mn-cs"/>
              </a:rPr>
              <a:t>operation.OperationType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case </a:t>
            </a:r>
            <a:r>
              <a:rPr lang="en-US" sz="1200" kern="1200" dirty="0" err="1" smtClean="0">
                <a:solidFill>
                  <a:schemeClr val="tx1"/>
                </a:solidFill>
                <a:latin typeface="+mn-lt"/>
                <a:ea typeface="+mn-ea"/>
                <a:cs typeface="+mn-cs"/>
              </a:rPr>
              <a:t>TableOperationType.Insert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return async() = &gt; await </a:t>
            </a:r>
            <a:r>
              <a:rPr lang="en-US" sz="1200" kern="1200" dirty="0" err="1" smtClean="0">
                <a:solidFill>
                  <a:schemeClr val="tx1"/>
                </a:solidFill>
                <a:latin typeface="+mn-lt"/>
                <a:ea typeface="+mn-ea"/>
                <a:cs typeface="+mn-cs"/>
              </a:rPr>
              <a:t>UndoInsertOperationAsync</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cloudTable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tableEntity</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case </a:t>
            </a:r>
            <a:r>
              <a:rPr lang="en-US" sz="1200" kern="1200" dirty="0" err="1" smtClean="0">
                <a:solidFill>
                  <a:schemeClr val="tx1"/>
                </a:solidFill>
                <a:latin typeface="+mn-lt"/>
                <a:ea typeface="+mn-ea"/>
                <a:cs typeface="+mn-cs"/>
              </a:rPr>
              <a:t>TableOperationType.Delete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return async() = &gt; await </a:t>
            </a:r>
            <a:r>
              <a:rPr lang="en-US" sz="1200" kern="1200" dirty="0" err="1" smtClean="0">
                <a:solidFill>
                  <a:schemeClr val="tx1"/>
                </a:solidFill>
                <a:latin typeface="+mn-lt"/>
                <a:ea typeface="+mn-ea"/>
                <a:cs typeface="+mn-cs"/>
              </a:rPr>
              <a:t>UndoDeleteOperation</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cloudTable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tableEntity</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case </a:t>
            </a:r>
            <a:r>
              <a:rPr lang="en-US" sz="1200" kern="1200" dirty="0" err="1" smtClean="0">
                <a:solidFill>
                  <a:schemeClr val="tx1"/>
                </a:solidFill>
                <a:latin typeface="+mn-lt"/>
                <a:ea typeface="+mn-ea"/>
                <a:cs typeface="+mn-cs"/>
              </a:rPr>
              <a:t>TableOperationType.Replace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retrieveResult</a:t>
            </a:r>
            <a:r>
              <a:rPr lang="en-US" sz="1200" kern="1200" dirty="0" smtClean="0">
                <a:solidFill>
                  <a:schemeClr val="tx1"/>
                </a:solidFill>
                <a:latin typeface="+mn-lt"/>
                <a:ea typeface="+mn-ea"/>
                <a:cs typeface="+mn-cs"/>
              </a:rPr>
              <a:t> = await </a:t>
            </a:r>
            <a:r>
              <a:rPr lang="en-US" sz="1200" kern="1200" dirty="0" err="1" smtClean="0">
                <a:solidFill>
                  <a:schemeClr val="tx1"/>
                </a:solidFill>
                <a:latin typeface="+mn-lt"/>
                <a:ea typeface="+mn-ea"/>
                <a:cs typeface="+mn-cs"/>
              </a:rPr>
              <a:t>cloudTable.ExecuteAsync</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TableOperation.Retrieve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tableEntity.PartitionKey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tableEntity.RowKey</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return async() = &gt; await </a:t>
            </a:r>
            <a:r>
              <a:rPr lang="en-US" sz="1200" kern="1200" dirty="0" err="1" smtClean="0">
                <a:solidFill>
                  <a:schemeClr val="tx1"/>
                </a:solidFill>
                <a:latin typeface="+mn-lt"/>
                <a:ea typeface="+mn-ea"/>
                <a:cs typeface="+mn-cs"/>
              </a:rPr>
              <a:t>UndoReplaceOperation</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cloudTable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retrieveResult.Result</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DynamicTableEntity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tableEntity</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default:</a:t>
            </a:r>
          </a:p>
          <a:p>
            <a:r>
              <a:rPr lang="en-US" sz="1200" kern="1200" dirty="0" smtClean="0">
                <a:solidFill>
                  <a:schemeClr val="tx1"/>
                </a:solidFill>
                <a:latin typeface="+mn-lt"/>
                <a:ea typeface="+mn-ea"/>
                <a:cs typeface="+mn-cs"/>
              </a:rPr>
              <a:t>            throw new </a:t>
            </a:r>
            <a:r>
              <a:rPr lang="en-US" sz="1200" kern="1200" dirty="0" err="1" smtClean="0">
                <a:solidFill>
                  <a:schemeClr val="tx1"/>
                </a:solidFill>
                <a:latin typeface="+mn-lt"/>
                <a:ea typeface="+mn-ea"/>
                <a:cs typeface="+mn-cs"/>
              </a:rPr>
              <a:t>InvalidOperationException</a:t>
            </a:r>
            <a:r>
              <a:rPr lang="en-US" sz="1200" kern="1200" dirty="0" smtClean="0">
                <a:solidFill>
                  <a:schemeClr val="tx1"/>
                </a:solidFill>
                <a:latin typeface="+mn-lt"/>
                <a:ea typeface="+mn-ea"/>
                <a:cs typeface="+mn-cs"/>
              </a:rPr>
              <a:t>("The storage operation cannot be identified.");</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3580F2B8-5212-40D0-9BA6-29932E972B1E}" type="slidenum">
              <a:rPr lang="en-US" smtClean="0"/>
              <a:t>15</a:t>
            </a:fld>
            <a:endParaRPr lang="en-US"/>
          </a:p>
        </p:txBody>
      </p:sp>
    </p:spTree>
    <p:extLst>
      <p:ext uri="{BB962C8B-B14F-4D97-AF65-F5344CB8AC3E}">
        <p14:creationId xmlns:p14="http://schemas.microsoft.com/office/powerpoint/2010/main" val="4197939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private async Task </a:t>
            </a:r>
            <a:r>
              <a:rPr lang="en-US" sz="1200" kern="1200" dirty="0" err="1" smtClean="0">
                <a:solidFill>
                  <a:schemeClr val="tx1"/>
                </a:solidFill>
                <a:latin typeface="+mn-lt"/>
                <a:ea typeface="+mn-ea"/>
                <a:cs typeface="+mn-cs"/>
              </a:rPr>
              <a:t>UndoInsertOperationAsync</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CloudTable</a:t>
            </a:r>
            <a:r>
              <a:rPr lang="en-US" sz="1200" kern="1200" dirty="0" smtClean="0">
                <a:solidFill>
                  <a:schemeClr val="tx1"/>
                </a:solidFill>
                <a:latin typeface="+mn-lt"/>
                <a:ea typeface="+mn-ea"/>
                <a:cs typeface="+mn-cs"/>
              </a:rPr>
              <a:t> table, </a:t>
            </a:r>
            <a:r>
              <a:rPr lang="en-US" sz="1200" kern="1200" dirty="0" err="1" smtClean="0">
                <a:solidFill>
                  <a:schemeClr val="tx1"/>
                </a:solidFill>
                <a:latin typeface="+mn-lt"/>
                <a:ea typeface="+mn-ea"/>
                <a:cs typeface="+mn-cs"/>
              </a:rPr>
              <a:t>ITableEntity</a:t>
            </a:r>
            <a:r>
              <a:rPr lang="en-US" sz="1200" kern="1200" dirty="0" smtClean="0">
                <a:solidFill>
                  <a:schemeClr val="tx1"/>
                </a:solidFill>
                <a:latin typeface="+mn-lt"/>
                <a:ea typeface="+mn-ea"/>
                <a:cs typeface="+mn-cs"/>
              </a:rPr>
              <a:t> entity)</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deleteOperation</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TableOperation.Delete</a:t>
            </a:r>
            <a:r>
              <a:rPr lang="en-US" sz="1200" kern="1200" dirty="0" smtClean="0">
                <a:solidFill>
                  <a:schemeClr val="tx1"/>
                </a:solidFill>
                <a:latin typeface="+mn-lt"/>
                <a:ea typeface="+mn-ea"/>
                <a:cs typeface="+mn-cs"/>
              </a:rPr>
              <a:t>(entity);</a:t>
            </a:r>
          </a:p>
          <a:p>
            <a:r>
              <a:rPr lang="en-US" sz="1200" kern="1200" dirty="0" smtClean="0">
                <a:solidFill>
                  <a:schemeClr val="tx1"/>
                </a:solidFill>
                <a:latin typeface="+mn-lt"/>
                <a:ea typeface="+mn-ea"/>
                <a:cs typeface="+mn-cs"/>
              </a:rPr>
              <a:t>    await </a:t>
            </a:r>
            <a:r>
              <a:rPr lang="en-US" sz="1200" kern="1200" dirty="0" err="1" smtClean="0">
                <a:solidFill>
                  <a:schemeClr val="tx1"/>
                </a:solidFill>
                <a:latin typeface="+mn-lt"/>
                <a:ea typeface="+mn-ea"/>
                <a:cs typeface="+mn-cs"/>
              </a:rPr>
              <a:t>table.ExecuteAsync</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deleteOperation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0F2B8-5212-40D0-9BA6-29932E972B1E}" type="slidenum">
              <a:rPr lang="en-US" smtClean="0"/>
              <a:t>16</a:t>
            </a:fld>
            <a:endParaRPr lang="en-US"/>
          </a:p>
        </p:txBody>
      </p:sp>
    </p:spTree>
    <p:extLst>
      <p:ext uri="{BB962C8B-B14F-4D97-AF65-F5344CB8AC3E}">
        <p14:creationId xmlns:p14="http://schemas.microsoft.com/office/powerpoint/2010/main" val="4197939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private async Task </a:t>
            </a:r>
            <a:r>
              <a:rPr lang="en-US" sz="1200" kern="1200" dirty="0" err="1" smtClean="0">
                <a:solidFill>
                  <a:schemeClr val="tx1"/>
                </a:solidFill>
                <a:latin typeface="+mn-lt"/>
                <a:ea typeface="+mn-ea"/>
                <a:cs typeface="+mn-cs"/>
              </a:rPr>
              <a:t>UndoDeleteOperation</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CloudTable</a:t>
            </a:r>
            <a:r>
              <a:rPr lang="en-US" sz="1200" kern="1200" dirty="0" smtClean="0">
                <a:solidFill>
                  <a:schemeClr val="tx1"/>
                </a:solidFill>
                <a:latin typeface="+mn-lt"/>
                <a:ea typeface="+mn-ea"/>
                <a:cs typeface="+mn-cs"/>
              </a:rPr>
              <a:t> table, </a:t>
            </a:r>
            <a:r>
              <a:rPr lang="en-US" sz="1200" kern="1200" dirty="0" err="1" smtClean="0">
                <a:solidFill>
                  <a:schemeClr val="tx1"/>
                </a:solidFill>
                <a:latin typeface="+mn-lt"/>
                <a:ea typeface="+mn-ea"/>
                <a:cs typeface="+mn-cs"/>
              </a:rPr>
              <a:t>ITableEntity</a:t>
            </a:r>
            <a:r>
              <a:rPr lang="en-US" sz="1200" kern="1200" dirty="0" smtClean="0">
                <a:solidFill>
                  <a:schemeClr val="tx1"/>
                </a:solidFill>
                <a:latin typeface="+mn-lt"/>
                <a:ea typeface="+mn-ea"/>
                <a:cs typeface="+mn-cs"/>
              </a:rPr>
              <a:t> entity)</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entityToRestore</a:t>
            </a:r>
            <a:r>
              <a:rPr lang="en-US" sz="1200" kern="1200" dirty="0" smtClean="0">
                <a:solidFill>
                  <a:schemeClr val="tx1"/>
                </a:solidFill>
                <a:latin typeface="+mn-lt"/>
                <a:ea typeface="+mn-ea"/>
                <a:cs typeface="+mn-cs"/>
              </a:rPr>
              <a:t> = entity as </a:t>
            </a:r>
            <a:r>
              <a:rPr lang="en-US" sz="1200" kern="1200" dirty="0" err="1" smtClean="0">
                <a:solidFill>
                  <a:schemeClr val="tx1"/>
                </a:solidFill>
                <a:latin typeface="+mn-lt"/>
                <a:ea typeface="+mn-ea"/>
                <a:cs typeface="+mn-cs"/>
              </a:rPr>
              <a:t>BaseEntity</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entityToRestore.IsDeleted</a:t>
            </a:r>
            <a:r>
              <a:rPr lang="en-US" sz="1200" kern="1200" dirty="0" smtClean="0">
                <a:solidFill>
                  <a:schemeClr val="tx1"/>
                </a:solidFill>
                <a:latin typeface="+mn-lt"/>
                <a:ea typeface="+mn-ea"/>
                <a:cs typeface="+mn-cs"/>
              </a:rPr>
              <a:t> = false;</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insertOperation</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TableOperation.Replace</a:t>
            </a:r>
            <a:r>
              <a:rPr lang="en-US" sz="1200" kern="1200" dirty="0" smtClean="0">
                <a:solidFill>
                  <a:schemeClr val="tx1"/>
                </a:solidFill>
                <a:latin typeface="+mn-lt"/>
                <a:ea typeface="+mn-ea"/>
                <a:cs typeface="+mn-cs"/>
              </a:rPr>
              <a:t>(entity);</a:t>
            </a:r>
          </a:p>
          <a:p>
            <a:r>
              <a:rPr lang="en-US" sz="1200" kern="1200" dirty="0" smtClean="0">
                <a:solidFill>
                  <a:schemeClr val="tx1"/>
                </a:solidFill>
                <a:latin typeface="+mn-lt"/>
                <a:ea typeface="+mn-ea"/>
                <a:cs typeface="+mn-cs"/>
              </a:rPr>
              <a:t>    await </a:t>
            </a:r>
            <a:r>
              <a:rPr lang="en-US" sz="1200" kern="1200" dirty="0" err="1" smtClean="0">
                <a:solidFill>
                  <a:schemeClr val="tx1"/>
                </a:solidFill>
                <a:latin typeface="+mn-lt"/>
                <a:ea typeface="+mn-ea"/>
                <a:cs typeface="+mn-cs"/>
              </a:rPr>
              <a:t>table.ExecuteAsync</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insertOperation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0F2B8-5212-40D0-9BA6-29932E972B1E}" type="slidenum">
              <a:rPr lang="en-US" smtClean="0"/>
              <a:t>17</a:t>
            </a:fld>
            <a:endParaRPr lang="en-US"/>
          </a:p>
        </p:txBody>
      </p:sp>
    </p:spTree>
    <p:extLst>
      <p:ext uri="{BB962C8B-B14F-4D97-AF65-F5344CB8AC3E}">
        <p14:creationId xmlns:p14="http://schemas.microsoft.com/office/powerpoint/2010/main" val="4197939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private async Task </a:t>
            </a:r>
            <a:r>
              <a:rPr lang="en-US" sz="1200" kern="1200" dirty="0" err="1" smtClean="0">
                <a:solidFill>
                  <a:schemeClr val="tx1"/>
                </a:solidFill>
                <a:latin typeface="+mn-lt"/>
                <a:ea typeface="+mn-ea"/>
                <a:cs typeface="+mn-cs"/>
              </a:rPr>
              <a:t>UndoReplaceOperation</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CloudTable</a:t>
            </a:r>
            <a:r>
              <a:rPr lang="en-US" sz="1200" kern="1200" dirty="0" smtClean="0">
                <a:solidFill>
                  <a:schemeClr val="tx1"/>
                </a:solidFill>
                <a:latin typeface="+mn-lt"/>
                <a:ea typeface="+mn-ea"/>
                <a:cs typeface="+mn-cs"/>
              </a:rPr>
              <a:t> table, </a:t>
            </a:r>
            <a:r>
              <a:rPr lang="en-US" sz="1200" kern="1200" dirty="0" err="1" smtClean="0">
                <a:solidFill>
                  <a:schemeClr val="tx1"/>
                </a:solidFill>
                <a:latin typeface="+mn-lt"/>
                <a:ea typeface="+mn-ea"/>
                <a:cs typeface="+mn-cs"/>
              </a:rPr>
              <a:t>ITableEntity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originalEntity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ITableEntity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newEntity</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if (</a:t>
            </a:r>
            <a:r>
              <a:rPr lang="en-US" sz="1200" kern="1200" dirty="0" err="1" smtClean="0">
                <a:solidFill>
                  <a:schemeClr val="tx1"/>
                </a:solidFill>
                <a:latin typeface="+mn-lt"/>
                <a:ea typeface="+mn-ea"/>
                <a:cs typeface="+mn-cs"/>
              </a:rPr>
              <a:t>originalEntity</a:t>
            </a:r>
            <a:r>
              <a:rPr lang="en-US" sz="1200" kern="1200" dirty="0" smtClean="0">
                <a:solidFill>
                  <a:schemeClr val="tx1"/>
                </a:solidFill>
                <a:latin typeface="+mn-lt"/>
                <a:ea typeface="+mn-ea"/>
                <a:cs typeface="+mn-cs"/>
              </a:rPr>
              <a:t> != null)</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if (!</a:t>
            </a:r>
            <a:r>
              <a:rPr lang="en-US" sz="1200" kern="1200" dirty="0" err="1" smtClean="0">
                <a:solidFill>
                  <a:schemeClr val="tx1"/>
                </a:solidFill>
                <a:latin typeface="+mn-lt"/>
                <a:ea typeface="+mn-ea"/>
                <a:cs typeface="+mn-cs"/>
              </a:rPr>
              <a:t>String.IsNullOrEmpty</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newEntity.ETag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originalEntity.ETag</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newEntity.ETag</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replaceOperation</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TableOperation.Replace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originalEntity</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await </a:t>
            </a:r>
            <a:r>
              <a:rPr lang="en-US" sz="1200" kern="1200" dirty="0" err="1" smtClean="0">
                <a:solidFill>
                  <a:schemeClr val="tx1"/>
                </a:solidFill>
                <a:latin typeface="+mn-lt"/>
                <a:ea typeface="+mn-ea"/>
                <a:cs typeface="+mn-cs"/>
              </a:rPr>
              <a:t>table.ExecuteAsync</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replaceOperation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0F2B8-5212-40D0-9BA6-29932E972B1E}" type="slidenum">
              <a:rPr lang="en-US" smtClean="0"/>
              <a:t>18</a:t>
            </a:fld>
            <a:endParaRPr lang="en-US"/>
          </a:p>
        </p:txBody>
      </p:sp>
    </p:spTree>
    <p:extLst>
      <p:ext uri="{BB962C8B-B14F-4D97-AF65-F5344CB8AC3E}">
        <p14:creationId xmlns:p14="http://schemas.microsoft.com/office/powerpoint/2010/main" val="419793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0F2B8-5212-40D0-9BA6-29932E972B1E}" type="slidenum">
              <a:rPr lang="en-US" smtClean="0"/>
              <a:t>19</a:t>
            </a:fld>
            <a:endParaRPr lang="en-US"/>
          </a:p>
        </p:txBody>
      </p:sp>
    </p:spTree>
    <p:extLst>
      <p:ext uri="{BB962C8B-B14F-4D97-AF65-F5344CB8AC3E}">
        <p14:creationId xmlns:p14="http://schemas.microsoft.com/office/powerpoint/2010/main" val="419793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78BB713-9AE4-4610-B2C4-DBC63334881A}" type="datetimeFigureOut">
              <a:rPr lang="en-US" smtClean="0"/>
              <a:t>11/6/2019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14355D-10AD-4731-A0B4-FE8CEF9F1DFB}"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8BB713-9AE4-4610-B2C4-DBC63334881A}"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4355D-10AD-4731-A0B4-FE8CEF9F1DF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F14355D-10AD-4731-A0B4-FE8CEF9F1DFB}"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8BB713-9AE4-4610-B2C4-DBC63334881A}"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78BB713-9AE4-4610-B2C4-DBC63334881A}"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F14355D-10AD-4731-A0B4-FE8CEF9F1DFB}"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78BB713-9AE4-4610-B2C4-DBC63334881A}" type="datetimeFigureOut">
              <a:rPr lang="en-US" smtClean="0"/>
              <a:t>11/6/2019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14355D-10AD-4731-A0B4-FE8CEF9F1DFB}"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78BB713-9AE4-4610-B2C4-DBC63334881A}"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4355D-10AD-4731-A0B4-FE8CEF9F1DFB}"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78BB713-9AE4-4610-B2C4-DBC63334881A}" type="datetimeFigureOut">
              <a:rPr lang="en-US" smtClean="0"/>
              <a:t>11/6/2019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F14355D-10AD-4731-A0B4-FE8CEF9F1DFB}"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8BB713-9AE4-4610-B2C4-DBC63334881A}"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F14355D-10AD-4731-A0B4-FE8CEF9F1D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78BB713-9AE4-4610-B2C4-DBC63334881A}" type="datetimeFigureOut">
              <a:rPr lang="en-US" smtClean="0"/>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F14355D-10AD-4731-A0B4-FE8CEF9F1D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F14355D-10AD-4731-A0B4-FE8CEF9F1DFB}"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78BB713-9AE4-4610-B2C4-DBC63334881A}" type="datetimeFigureOut">
              <a:rPr lang="en-US" smtClean="0"/>
              <a:t>11/6/2019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F14355D-10AD-4731-A0B4-FE8CEF9F1DFB}"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78BB713-9AE4-4610-B2C4-DBC63334881A}" type="datetimeFigureOut">
              <a:rPr lang="en-US" smtClean="0"/>
              <a:t>11/6/2019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78BB713-9AE4-4610-B2C4-DBC63334881A}" type="datetimeFigureOut">
              <a:rPr lang="en-US" smtClean="0"/>
              <a:t>11/6/2019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F14355D-10AD-4731-A0B4-FE8CEF9F1DFB}"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dotnet/standard/async-in-depth" TargetMode="External"/><Relationship Id="rId2" Type="http://schemas.openxmlformats.org/officeDocument/2006/relationships/hyperlink" Target="https://weblogs.asp.net/dixin/understanding-c-sharp-async-await-1-compil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Creating a transactional system with the repository and Unit of work design patterns</a:t>
            </a:r>
            <a:endParaRPr lang="en-US" dirty="0"/>
          </a:p>
        </p:txBody>
      </p:sp>
      <p:sp>
        <p:nvSpPr>
          <p:cNvPr id="2" name="Title 1"/>
          <p:cNvSpPr>
            <a:spLocks noGrp="1"/>
          </p:cNvSpPr>
          <p:nvPr>
            <p:ph type="ctrTitle"/>
          </p:nvPr>
        </p:nvSpPr>
        <p:spPr/>
        <p:txBody>
          <a:bodyPr/>
          <a:lstStyle/>
          <a:p>
            <a:r>
              <a:rPr lang="en-US" dirty="0" smtClean="0"/>
              <a:t>Unit of work pattern</a:t>
            </a:r>
            <a:endParaRPr lang="en-US" dirty="0"/>
          </a:p>
        </p:txBody>
      </p:sp>
    </p:spTree>
    <p:extLst>
      <p:ext uri="{BB962C8B-B14F-4D97-AF65-F5344CB8AC3E}">
        <p14:creationId xmlns:p14="http://schemas.microsoft.com/office/powerpoint/2010/main" val="578013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IRepository Interface</a:t>
            </a:r>
          </a:p>
        </p:txBody>
      </p:sp>
      <p:pic>
        <p:nvPicPr>
          <p:cNvPr id="4" name="Content Placeholder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461102" y="1680500"/>
            <a:ext cx="6185284" cy="4265350"/>
          </a:xfrm>
        </p:spPr>
      </p:pic>
    </p:spTree>
    <p:extLst>
      <p:ext uri="{BB962C8B-B14F-4D97-AF65-F5344CB8AC3E}">
        <p14:creationId xmlns:p14="http://schemas.microsoft.com/office/powerpoint/2010/main" val="1228938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the Repository Base Class</a:t>
            </a:r>
            <a:endParaRPr lang="en-US" dirty="0"/>
          </a:p>
        </p:txBody>
      </p:sp>
      <p:sp>
        <p:nvSpPr>
          <p:cNvPr id="3" name="Content Placeholder 2"/>
          <p:cNvSpPr>
            <a:spLocks noGrp="1"/>
          </p:cNvSpPr>
          <p:nvPr>
            <p:ph sz="quarter" idx="1"/>
          </p:nvPr>
        </p:nvSpPr>
        <p:spPr/>
        <p:txBody>
          <a:bodyPr/>
          <a:lstStyle/>
          <a:p>
            <a:r>
              <a:rPr lang="en-US" dirty="0" smtClean="0"/>
              <a:t>We will create a “base” class called Repository.</a:t>
            </a:r>
          </a:p>
          <a:p>
            <a:r>
              <a:rPr lang="en-US" dirty="0" smtClean="0"/>
              <a:t>This class will be inherited by all classes that we want to have associated with database tables.</a:t>
            </a:r>
          </a:p>
          <a:p>
            <a:r>
              <a:rPr lang="en-US" dirty="0" smtClean="0"/>
              <a:t>This class will implement the CRUD operations, we do not want to code these operations for each of the sub-classes(children) since all of the operations will be the same regardless of what “repository type” we will be using.  The communication with the database and CRUD operations will be the same for all of them.</a:t>
            </a:r>
            <a:endParaRPr lang="en-US" dirty="0"/>
          </a:p>
        </p:txBody>
      </p:sp>
    </p:spTree>
    <p:extLst>
      <p:ext uri="{BB962C8B-B14F-4D97-AF65-F5344CB8AC3E}">
        <p14:creationId xmlns:p14="http://schemas.microsoft.com/office/powerpoint/2010/main" val="388602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a:t>
            </a:r>
            <a:r>
              <a:rPr lang="en-US" dirty="0" smtClean="0"/>
              <a:t>Repository Class</a:t>
            </a:r>
            <a:endParaRPr lang="en-US"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762823" y="1527175"/>
            <a:ext cx="5581842" cy="4572000"/>
          </a:xfrm>
        </p:spPr>
      </p:pic>
    </p:spTree>
    <p:extLst>
      <p:ext uri="{BB962C8B-B14F-4D97-AF65-F5344CB8AC3E}">
        <p14:creationId xmlns:p14="http://schemas.microsoft.com/office/powerpoint/2010/main" val="666181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a:t>
            </a:r>
            <a:r>
              <a:rPr lang="en-US" dirty="0" smtClean="0"/>
              <a:t>Repository Class</a:t>
            </a:r>
            <a:endParaRPr lang="en-US" dirty="0"/>
          </a:p>
        </p:txBody>
      </p:sp>
      <p:pic>
        <p:nvPicPr>
          <p:cNvPr id="4" name="Content Placeholder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461102" y="1665653"/>
            <a:ext cx="6185284" cy="4295044"/>
          </a:xfrm>
        </p:spPr>
      </p:pic>
    </p:spTree>
    <p:extLst>
      <p:ext uri="{BB962C8B-B14F-4D97-AF65-F5344CB8AC3E}">
        <p14:creationId xmlns:p14="http://schemas.microsoft.com/office/powerpoint/2010/main" val="1304699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a:t>CreateRollbackAction</a:t>
            </a:r>
            <a:r>
              <a:rPr lang="en-US" dirty="0" smtClean="0"/>
              <a:t>” Method</a:t>
            </a:r>
            <a:endParaRPr lang="en-US" dirty="0"/>
          </a:p>
        </p:txBody>
      </p:sp>
      <p:sp>
        <p:nvSpPr>
          <p:cNvPr id="3" name="Content Placeholder 2"/>
          <p:cNvSpPr>
            <a:spLocks noGrp="1"/>
          </p:cNvSpPr>
          <p:nvPr>
            <p:ph sz="quarter" idx="1"/>
          </p:nvPr>
        </p:nvSpPr>
        <p:spPr/>
        <p:txBody>
          <a:bodyPr/>
          <a:lstStyle/>
          <a:p>
            <a:r>
              <a:rPr lang="en-US" dirty="0" smtClean="0"/>
              <a:t>When implementing the Unit of Work pattern, we need to ensure that for each “CRUD action” we perform, we create an action that will “reverse” this action on the database.</a:t>
            </a:r>
          </a:p>
          <a:p>
            <a:r>
              <a:rPr lang="en-US" dirty="0" smtClean="0"/>
              <a:t>For Example:</a:t>
            </a:r>
          </a:p>
          <a:p>
            <a:pPr lvl="1"/>
            <a:r>
              <a:rPr lang="en-US" dirty="0" smtClean="0"/>
              <a:t>If we have 5 tables that we are updating, but the 3</a:t>
            </a:r>
            <a:r>
              <a:rPr lang="en-US" baseline="30000" dirty="0" smtClean="0"/>
              <a:t>rd</a:t>
            </a:r>
            <a:r>
              <a:rPr lang="en-US" dirty="0" smtClean="0"/>
              <a:t> table update fails, we want to “rollback” the previous actions on the database so we can keep the database data “clean” and accurate.</a:t>
            </a:r>
          </a:p>
          <a:p>
            <a:r>
              <a:rPr lang="en-US" dirty="0" smtClean="0"/>
              <a:t>Use the book at add this method to the </a:t>
            </a:r>
            <a:r>
              <a:rPr lang="en-US" dirty="0" err="1" smtClean="0"/>
              <a:t>Respository</a:t>
            </a:r>
            <a:r>
              <a:rPr lang="en-US" dirty="0" smtClean="0"/>
              <a:t> class.  The next slide gives an example with notes.</a:t>
            </a:r>
            <a:endParaRPr lang="en-US" dirty="0"/>
          </a:p>
        </p:txBody>
      </p:sp>
    </p:spTree>
    <p:extLst>
      <p:ext uri="{BB962C8B-B14F-4D97-AF65-F5344CB8AC3E}">
        <p14:creationId xmlns:p14="http://schemas.microsoft.com/office/powerpoint/2010/main" val="636814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a:t>CreateRollbackAction</a:t>
            </a:r>
            <a:r>
              <a:rPr lang="en-US" dirty="0" smtClean="0"/>
              <a:t>” Method</a:t>
            </a:r>
            <a:endParaRPr lang="en-US" dirty="0"/>
          </a:p>
        </p:txBody>
      </p:sp>
      <p:pic>
        <p:nvPicPr>
          <p:cNvPr id="4" name="Content Placeholder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238345" y="1527175"/>
            <a:ext cx="6630798" cy="4572000"/>
          </a:xfrm>
        </p:spPr>
      </p:pic>
    </p:spTree>
    <p:extLst>
      <p:ext uri="{BB962C8B-B14F-4D97-AF65-F5344CB8AC3E}">
        <p14:creationId xmlns:p14="http://schemas.microsoft.com/office/powerpoint/2010/main" val="2641092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err="1" smtClean="0"/>
              <a:t>UndoInsertOperationAsync</a:t>
            </a:r>
            <a:r>
              <a:rPr lang="en-US" dirty="0" smtClean="0"/>
              <a:t>” Method</a:t>
            </a:r>
            <a:endParaRPr lang="en-US" dirty="0"/>
          </a:p>
        </p:txBody>
      </p:sp>
      <p:pic>
        <p:nvPicPr>
          <p:cNvPr id="4" name="Content Placeholder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627097" y="1828800"/>
            <a:ext cx="7889807" cy="2209800"/>
          </a:xfrm>
        </p:spPr>
      </p:pic>
      <p:sp>
        <p:nvSpPr>
          <p:cNvPr id="3" name="TextBox 2"/>
          <p:cNvSpPr txBox="1"/>
          <p:nvPr/>
        </p:nvSpPr>
        <p:spPr>
          <a:xfrm>
            <a:off x="609600" y="4282746"/>
            <a:ext cx="7924800" cy="1200329"/>
          </a:xfrm>
          <a:prstGeom prst="rect">
            <a:avLst/>
          </a:prstGeom>
          <a:noFill/>
        </p:spPr>
        <p:txBody>
          <a:bodyPr wrap="square" rtlCol="0">
            <a:spAutoFit/>
          </a:bodyPr>
          <a:lstStyle/>
          <a:p>
            <a:pPr algn="just"/>
            <a:r>
              <a:rPr lang="en-US" dirty="0" smtClean="0"/>
              <a:t>Our insert operation will create a delete operation for the “undo” or “rollback” action.  We want to use the same entity that we used for the insert, to ensure that the correct entity that was added to the database is removed from the database when we “rollback” the transaction.</a:t>
            </a:r>
            <a:endParaRPr lang="en-US" dirty="0"/>
          </a:p>
        </p:txBody>
      </p:sp>
    </p:spTree>
    <p:extLst>
      <p:ext uri="{BB962C8B-B14F-4D97-AF65-F5344CB8AC3E}">
        <p14:creationId xmlns:p14="http://schemas.microsoft.com/office/powerpoint/2010/main" val="721162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err="1" smtClean="0"/>
              <a:t>UndoDeleteOperationAsync</a:t>
            </a:r>
            <a:r>
              <a:rPr lang="en-US" dirty="0" smtClean="0"/>
              <a:t>” Method</a:t>
            </a:r>
            <a:endParaRPr lang="en-US" dirty="0"/>
          </a:p>
        </p:txBody>
      </p:sp>
      <p:pic>
        <p:nvPicPr>
          <p:cNvPr id="4" name="Content Placeholder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627097" y="1880464"/>
            <a:ext cx="7889807" cy="2106471"/>
          </a:xfrm>
        </p:spPr>
      </p:pic>
      <p:sp>
        <p:nvSpPr>
          <p:cNvPr id="3" name="TextBox 2"/>
          <p:cNvSpPr txBox="1"/>
          <p:nvPr/>
        </p:nvSpPr>
        <p:spPr>
          <a:xfrm>
            <a:off x="609600" y="4282746"/>
            <a:ext cx="7924800" cy="1200329"/>
          </a:xfrm>
          <a:prstGeom prst="rect">
            <a:avLst/>
          </a:prstGeom>
          <a:noFill/>
        </p:spPr>
        <p:txBody>
          <a:bodyPr wrap="square" rtlCol="0">
            <a:spAutoFit/>
          </a:bodyPr>
          <a:lstStyle/>
          <a:p>
            <a:pPr algn="just"/>
            <a:r>
              <a:rPr lang="en-US" dirty="0" smtClean="0"/>
              <a:t>Our delete operation will create an insert operation for the “undo” or “rollback” action.  We want to use the same entity that we used for the delete, to ensure that the correct entity that was removed from the database is added back into the database when we “rollback” the transaction.</a:t>
            </a:r>
            <a:endParaRPr lang="en-US" dirty="0"/>
          </a:p>
        </p:txBody>
      </p:sp>
    </p:spTree>
    <p:extLst>
      <p:ext uri="{BB962C8B-B14F-4D97-AF65-F5344CB8AC3E}">
        <p14:creationId xmlns:p14="http://schemas.microsoft.com/office/powerpoint/2010/main" val="1403575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err="1" smtClean="0"/>
              <a:t>UndoReplaceOperationAsync</a:t>
            </a:r>
            <a:r>
              <a:rPr lang="en-US" dirty="0" smtClean="0"/>
              <a:t>” Method</a:t>
            </a:r>
            <a:endParaRPr lang="en-US" dirty="0"/>
          </a:p>
        </p:txBody>
      </p:sp>
      <p:pic>
        <p:nvPicPr>
          <p:cNvPr id="4" name="Content Placeholder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001382" y="1880464"/>
            <a:ext cx="7141236" cy="3213402"/>
          </a:xfrm>
        </p:spPr>
      </p:pic>
      <p:sp>
        <p:nvSpPr>
          <p:cNvPr id="3" name="TextBox 2"/>
          <p:cNvSpPr txBox="1"/>
          <p:nvPr/>
        </p:nvSpPr>
        <p:spPr>
          <a:xfrm>
            <a:off x="609600" y="5124271"/>
            <a:ext cx="7924800" cy="1200329"/>
          </a:xfrm>
          <a:prstGeom prst="rect">
            <a:avLst/>
          </a:prstGeom>
          <a:noFill/>
        </p:spPr>
        <p:txBody>
          <a:bodyPr wrap="square" rtlCol="0">
            <a:spAutoFit/>
          </a:bodyPr>
          <a:lstStyle/>
          <a:p>
            <a:pPr algn="just"/>
            <a:r>
              <a:rPr lang="en-US" dirty="0" smtClean="0"/>
              <a:t>Our update operation will create an update operation for the “undo” or “rollback” action.  We want to use the original entity that was replaced during the operation to ensure that we are putting the same information back into the database as it was before we updated the information.</a:t>
            </a:r>
            <a:endParaRPr lang="en-US" dirty="0"/>
          </a:p>
        </p:txBody>
      </p:sp>
    </p:spTree>
    <p:extLst>
      <p:ext uri="{BB962C8B-B14F-4D97-AF65-F5344CB8AC3E}">
        <p14:creationId xmlns:p14="http://schemas.microsoft.com/office/powerpoint/2010/main" val="1679022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 the CRUD Operations</a:t>
            </a:r>
            <a:endParaRPr lang="en-US" dirty="0"/>
          </a:p>
        </p:txBody>
      </p:sp>
      <p:sp>
        <p:nvSpPr>
          <p:cNvPr id="5" name="Content Placeholder 4"/>
          <p:cNvSpPr>
            <a:spLocks noGrp="1"/>
          </p:cNvSpPr>
          <p:nvPr>
            <p:ph sz="quarter" idx="1"/>
          </p:nvPr>
        </p:nvSpPr>
        <p:spPr/>
        <p:txBody>
          <a:bodyPr>
            <a:normAutofit fontScale="92500" lnSpcReduction="10000"/>
          </a:bodyPr>
          <a:lstStyle/>
          <a:p>
            <a:r>
              <a:rPr lang="en-US" dirty="0" smtClean="0"/>
              <a:t>After creating our </a:t>
            </a:r>
            <a:r>
              <a:rPr lang="en-US" dirty="0" err="1" smtClean="0"/>
              <a:t>CreateRollbackActions</a:t>
            </a:r>
            <a:r>
              <a:rPr lang="en-US" dirty="0" smtClean="0"/>
              <a:t> method, we need to create the CRUD actions that our repository will be using. These include:</a:t>
            </a:r>
          </a:p>
          <a:p>
            <a:pPr lvl="1"/>
            <a:r>
              <a:rPr lang="en-US" dirty="0" smtClean="0"/>
              <a:t>AddAsync</a:t>
            </a:r>
          </a:p>
          <a:p>
            <a:pPr lvl="1"/>
            <a:r>
              <a:rPr lang="en-US" dirty="0" smtClean="0"/>
              <a:t>FindAsync and FindAllAsync</a:t>
            </a:r>
          </a:p>
          <a:p>
            <a:pPr lvl="1"/>
            <a:r>
              <a:rPr lang="en-US" dirty="0" smtClean="0"/>
              <a:t>UpdateAsync</a:t>
            </a:r>
          </a:p>
          <a:p>
            <a:pPr lvl="1"/>
            <a:r>
              <a:rPr lang="en-US" dirty="0" smtClean="0"/>
              <a:t>DeleteAsync</a:t>
            </a:r>
          </a:p>
          <a:p>
            <a:r>
              <a:rPr lang="en-US" dirty="0" smtClean="0"/>
              <a:t>These will all use a common “ExecuteAsync” method since the execution of each of these CRUD actions are the same when sending them to the database. Remember, we want to write code as little as possible and reuse as much as we can if many methods do the same thing.</a:t>
            </a:r>
            <a:endParaRPr lang="en-US" dirty="0"/>
          </a:p>
        </p:txBody>
      </p:sp>
    </p:spTree>
    <p:extLst>
      <p:ext uri="{BB962C8B-B14F-4D97-AF65-F5344CB8AC3E}">
        <p14:creationId xmlns:p14="http://schemas.microsoft.com/office/powerpoint/2010/main" val="370898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Why use the unit of work design pattern</a:t>
            </a:r>
            <a:endParaRPr lang="en-US" dirty="0"/>
          </a:p>
        </p:txBody>
      </p:sp>
      <p:sp>
        <p:nvSpPr>
          <p:cNvPr id="8" name="Content Placeholder 7"/>
          <p:cNvSpPr>
            <a:spLocks noGrp="1"/>
          </p:cNvSpPr>
          <p:nvPr>
            <p:ph sz="quarter" idx="1"/>
          </p:nvPr>
        </p:nvSpPr>
        <p:spPr/>
        <p:txBody>
          <a:bodyPr>
            <a:normAutofit fontScale="77500" lnSpcReduction="20000"/>
          </a:bodyPr>
          <a:lstStyle/>
          <a:p>
            <a:r>
              <a:rPr lang="en-US" dirty="0" smtClean="0"/>
              <a:t>Azure Cloud Storage has no support for transactions across multiple tables.</a:t>
            </a:r>
          </a:p>
          <a:p>
            <a:pPr lvl="1"/>
            <a:r>
              <a:rPr lang="en-US" dirty="0" smtClean="0"/>
              <a:t>This means that if a process updates many tables, we have to create a way to synchronize these transactions.</a:t>
            </a:r>
          </a:p>
          <a:p>
            <a:pPr lvl="1"/>
            <a:r>
              <a:rPr lang="en-US" dirty="0" smtClean="0"/>
              <a:t>If one transaction fails, it is important to ensure that all transactions that have been completed get reversed. This ensures that the data in the database tables is consistent and accurate.</a:t>
            </a:r>
          </a:p>
          <a:p>
            <a:r>
              <a:rPr lang="en-US" dirty="0"/>
              <a:t>Keeps track of manipulated objects in order </a:t>
            </a:r>
            <a:r>
              <a:rPr lang="en-US" dirty="0" smtClean="0"/>
              <a:t>to synchronize </a:t>
            </a:r>
            <a:r>
              <a:rPr lang="en-US" dirty="0"/>
              <a:t>in-memory data with the data store.</a:t>
            </a:r>
          </a:p>
          <a:p>
            <a:pPr lvl="1"/>
            <a:r>
              <a:rPr lang="en-US" dirty="0" smtClean="0"/>
              <a:t>Provides </a:t>
            </a:r>
            <a:r>
              <a:rPr lang="en-US" dirty="0"/>
              <a:t>a single transaction for multiple queries.</a:t>
            </a:r>
          </a:p>
          <a:p>
            <a:pPr lvl="1"/>
            <a:r>
              <a:rPr lang="en-US" dirty="0" smtClean="0"/>
              <a:t>The Unit of Work commits </a:t>
            </a:r>
            <a:r>
              <a:rPr lang="en-US" dirty="0"/>
              <a:t>the transaction.</a:t>
            </a:r>
          </a:p>
          <a:p>
            <a:pPr lvl="1"/>
            <a:r>
              <a:rPr lang="en-US" dirty="0" smtClean="0"/>
              <a:t>If </a:t>
            </a:r>
            <a:r>
              <a:rPr lang="en-US" dirty="0"/>
              <a:t>the commit fails, rollback.</a:t>
            </a:r>
          </a:p>
          <a:p>
            <a:pPr lvl="1"/>
            <a:r>
              <a:rPr lang="en-US" dirty="0" smtClean="0"/>
              <a:t>Single </a:t>
            </a:r>
            <a:r>
              <a:rPr lang="en-US" dirty="0"/>
              <a:t>commit call on the database.</a:t>
            </a:r>
          </a:p>
          <a:p>
            <a:pPr lvl="1"/>
            <a:r>
              <a:rPr lang="en-US" dirty="0" smtClean="0"/>
              <a:t>All </a:t>
            </a:r>
            <a:r>
              <a:rPr lang="en-US" dirty="0"/>
              <a:t>object tracking information is centralized.</a:t>
            </a:r>
          </a:p>
          <a:p>
            <a:pPr lvl="1"/>
            <a:r>
              <a:rPr lang="en-US" dirty="0" smtClean="0"/>
              <a:t>Provides </a:t>
            </a:r>
            <a:r>
              <a:rPr lang="en-US" dirty="0"/>
              <a:t>a firm means for complex scenarios </a:t>
            </a:r>
            <a:r>
              <a:rPr lang="en-US" dirty="0" smtClean="0"/>
              <a:t>like handling </a:t>
            </a:r>
            <a:r>
              <a:rPr lang="en-US" dirty="0"/>
              <a:t>business transactions that span </a:t>
            </a:r>
            <a:r>
              <a:rPr lang="en-US" dirty="0" smtClean="0"/>
              <a:t>several system </a:t>
            </a:r>
            <a:r>
              <a:rPr lang="en-US" dirty="0"/>
              <a:t>transactions using Optimistic </a:t>
            </a:r>
            <a:r>
              <a:rPr lang="en-US" dirty="0" smtClean="0"/>
              <a:t>Offline Lock </a:t>
            </a:r>
            <a:r>
              <a:rPr lang="en-US" dirty="0"/>
              <a:t>and Pessimistic Offline Lock.</a:t>
            </a:r>
          </a:p>
        </p:txBody>
      </p:sp>
    </p:spTree>
    <p:extLst>
      <p:ext uri="{BB962C8B-B14F-4D97-AF65-F5344CB8AC3E}">
        <p14:creationId xmlns:p14="http://schemas.microsoft.com/office/powerpoint/2010/main" val="2936145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“AddAsync” Method</a:t>
            </a:r>
            <a:endParaRPr lang="en-US" dirty="0"/>
          </a:p>
        </p:txBody>
      </p:sp>
      <p:pic>
        <p:nvPicPr>
          <p:cNvPr id="4" name="Content Placeholder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472955" y="1880464"/>
            <a:ext cx="6198090" cy="3213402"/>
          </a:xfrm>
        </p:spPr>
      </p:pic>
      <p:sp>
        <p:nvSpPr>
          <p:cNvPr id="3" name="TextBox 2"/>
          <p:cNvSpPr txBox="1"/>
          <p:nvPr/>
        </p:nvSpPr>
        <p:spPr>
          <a:xfrm>
            <a:off x="609600" y="5124271"/>
            <a:ext cx="7924800" cy="923330"/>
          </a:xfrm>
          <a:prstGeom prst="rect">
            <a:avLst/>
          </a:prstGeom>
          <a:noFill/>
        </p:spPr>
        <p:txBody>
          <a:bodyPr wrap="square" rtlCol="0">
            <a:spAutoFit/>
          </a:bodyPr>
          <a:lstStyle/>
          <a:p>
            <a:pPr algn="just"/>
            <a:r>
              <a:rPr lang="en-US" dirty="0" smtClean="0"/>
              <a:t>This will set the “</a:t>
            </a:r>
            <a:r>
              <a:rPr lang="en-US" dirty="0" err="1" smtClean="0"/>
              <a:t>CreateDate</a:t>
            </a:r>
            <a:r>
              <a:rPr lang="en-US" dirty="0" smtClean="0"/>
              <a:t>” and “</a:t>
            </a:r>
            <a:r>
              <a:rPr lang="en-US" dirty="0" err="1" smtClean="0"/>
              <a:t>UpdateDate</a:t>
            </a:r>
            <a:r>
              <a:rPr lang="en-US" dirty="0" smtClean="0"/>
              <a:t>” to the current UTC time. It will then create an “Insert” operation and send it to the ExecuteAsync method. </a:t>
            </a:r>
            <a:r>
              <a:rPr lang="en-US" dirty="0" smtClean="0"/>
              <a:t>It will return the results of the operation.</a:t>
            </a:r>
            <a:endParaRPr lang="en-US" dirty="0" smtClean="0"/>
          </a:p>
        </p:txBody>
      </p:sp>
    </p:spTree>
    <p:extLst>
      <p:ext uri="{BB962C8B-B14F-4D97-AF65-F5344CB8AC3E}">
        <p14:creationId xmlns:p14="http://schemas.microsoft.com/office/powerpoint/2010/main" val="471481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“UpdateAsync” Method</a:t>
            </a:r>
            <a:endParaRPr lang="en-US" dirty="0"/>
          </a:p>
        </p:txBody>
      </p:sp>
      <p:pic>
        <p:nvPicPr>
          <p:cNvPr id="4" name="Content Placeholder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472955" y="1990268"/>
            <a:ext cx="6198090" cy="2993794"/>
          </a:xfrm>
        </p:spPr>
      </p:pic>
      <p:sp>
        <p:nvSpPr>
          <p:cNvPr id="3" name="TextBox 2"/>
          <p:cNvSpPr txBox="1"/>
          <p:nvPr/>
        </p:nvSpPr>
        <p:spPr>
          <a:xfrm>
            <a:off x="609600" y="5124271"/>
            <a:ext cx="7924800" cy="923330"/>
          </a:xfrm>
          <a:prstGeom prst="rect">
            <a:avLst/>
          </a:prstGeom>
          <a:noFill/>
        </p:spPr>
        <p:txBody>
          <a:bodyPr wrap="square" rtlCol="0">
            <a:spAutoFit/>
          </a:bodyPr>
          <a:lstStyle/>
          <a:p>
            <a:pPr algn="just"/>
            <a:r>
              <a:rPr lang="en-US" dirty="0" smtClean="0"/>
              <a:t>This will set the “</a:t>
            </a:r>
            <a:r>
              <a:rPr lang="en-US" dirty="0" err="1" smtClean="0"/>
              <a:t>UpdateDate</a:t>
            </a:r>
            <a:r>
              <a:rPr lang="en-US" dirty="0" smtClean="0"/>
              <a:t>” to the current UTC time. It will then create an “Replace” operation and send it to the ExecuteAsync method. It will return the results of the operation.</a:t>
            </a:r>
          </a:p>
        </p:txBody>
      </p:sp>
    </p:spTree>
    <p:extLst>
      <p:ext uri="{BB962C8B-B14F-4D97-AF65-F5344CB8AC3E}">
        <p14:creationId xmlns:p14="http://schemas.microsoft.com/office/powerpoint/2010/main" val="2546390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“DeleteAsync” Method</a:t>
            </a:r>
            <a:endParaRPr lang="en-US" dirty="0"/>
          </a:p>
        </p:txBody>
      </p:sp>
      <p:pic>
        <p:nvPicPr>
          <p:cNvPr id="4" name="Content Placeholder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033812" y="1828801"/>
            <a:ext cx="7076376" cy="2950524"/>
          </a:xfrm>
        </p:spPr>
      </p:pic>
      <p:sp>
        <p:nvSpPr>
          <p:cNvPr id="3" name="TextBox 2"/>
          <p:cNvSpPr txBox="1"/>
          <p:nvPr/>
        </p:nvSpPr>
        <p:spPr>
          <a:xfrm>
            <a:off x="609600" y="5124271"/>
            <a:ext cx="7924800" cy="923330"/>
          </a:xfrm>
          <a:prstGeom prst="rect">
            <a:avLst/>
          </a:prstGeom>
          <a:noFill/>
        </p:spPr>
        <p:txBody>
          <a:bodyPr wrap="square" rtlCol="0">
            <a:spAutoFit/>
          </a:bodyPr>
          <a:lstStyle/>
          <a:p>
            <a:pPr algn="just"/>
            <a:r>
              <a:rPr lang="en-US" dirty="0" smtClean="0"/>
              <a:t>This will set the “</a:t>
            </a:r>
            <a:r>
              <a:rPr lang="en-US" dirty="0" err="1" smtClean="0"/>
              <a:t>UpdateDate</a:t>
            </a:r>
            <a:r>
              <a:rPr lang="en-US" dirty="0" smtClean="0"/>
              <a:t>” to the current UTC time. It will also set the </a:t>
            </a:r>
            <a:r>
              <a:rPr lang="en-US" dirty="0" err="1" smtClean="0"/>
              <a:t>IsDeleted</a:t>
            </a:r>
            <a:r>
              <a:rPr lang="en-US" dirty="0" smtClean="0"/>
              <a:t> flag to true.  It will then create an “Delete” operation and send it to the ExecuteAsync method. It will return the results of the operation.</a:t>
            </a:r>
          </a:p>
        </p:txBody>
      </p:sp>
    </p:spTree>
    <p:extLst>
      <p:ext uri="{BB962C8B-B14F-4D97-AF65-F5344CB8AC3E}">
        <p14:creationId xmlns:p14="http://schemas.microsoft.com/office/powerpoint/2010/main" val="3621281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“FindAsync” Method</a:t>
            </a:r>
            <a:endParaRPr lang="en-US" dirty="0"/>
          </a:p>
        </p:txBody>
      </p:sp>
      <p:pic>
        <p:nvPicPr>
          <p:cNvPr id="4" name="Content Placeholder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472955" y="2096640"/>
            <a:ext cx="6198090" cy="2781049"/>
          </a:xfrm>
        </p:spPr>
      </p:pic>
      <p:sp>
        <p:nvSpPr>
          <p:cNvPr id="3" name="TextBox 2"/>
          <p:cNvSpPr txBox="1"/>
          <p:nvPr/>
        </p:nvSpPr>
        <p:spPr>
          <a:xfrm>
            <a:off x="609600" y="5124271"/>
            <a:ext cx="7924800" cy="1200329"/>
          </a:xfrm>
          <a:prstGeom prst="rect">
            <a:avLst/>
          </a:prstGeom>
          <a:noFill/>
        </p:spPr>
        <p:txBody>
          <a:bodyPr wrap="square" rtlCol="0">
            <a:spAutoFit/>
          </a:bodyPr>
          <a:lstStyle/>
          <a:p>
            <a:pPr algn="just"/>
            <a:r>
              <a:rPr lang="en-US" dirty="0" smtClean="0"/>
              <a:t>This will create a “Retrieve” operation of type T and then send the operation to the ExecuteAsync method.</a:t>
            </a:r>
          </a:p>
          <a:p>
            <a:pPr algn="just"/>
            <a:endParaRPr lang="en-US" dirty="0"/>
          </a:p>
          <a:p>
            <a:pPr algn="just"/>
            <a:r>
              <a:rPr lang="en-US" dirty="0" smtClean="0"/>
              <a:t>It will then return the results of the Retrieve operation.</a:t>
            </a:r>
            <a:endParaRPr lang="en-US" dirty="0"/>
          </a:p>
        </p:txBody>
      </p:sp>
    </p:spTree>
    <p:extLst>
      <p:ext uri="{BB962C8B-B14F-4D97-AF65-F5344CB8AC3E}">
        <p14:creationId xmlns:p14="http://schemas.microsoft.com/office/powerpoint/2010/main" val="829792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“FindAllAsync” Method</a:t>
            </a:r>
            <a:endParaRPr lang="en-US" dirty="0"/>
          </a:p>
        </p:txBody>
      </p:sp>
      <p:pic>
        <p:nvPicPr>
          <p:cNvPr id="4" name="Content Placeholder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339956" y="2190282"/>
            <a:ext cx="8464088" cy="2046009"/>
          </a:xfrm>
        </p:spPr>
      </p:pic>
      <p:sp>
        <p:nvSpPr>
          <p:cNvPr id="3" name="TextBox 2"/>
          <p:cNvSpPr txBox="1"/>
          <p:nvPr/>
        </p:nvSpPr>
        <p:spPr>
          <a:xfrm>
            <a:off x="609600" y="4495800"/>
            <a:ext cx="7924800" cy="1754326"/>
          </a:xfrm>
          <a:prstGeom prst="rect">
            <a:avLst/>
          </a:prstGeom>
          <a:noFill/>
        </p:spPr>
        <p:txBody>
          <a:bodyPr wrap="square" rtlCol="0">
            <a:spAutoFit/>
          </a:bodyPr>
          <a:lstStyle/>
          <a:p>
            <a:pPr algn="just"/>
            <a:r>
              <a:rPr lang="en-US" dirty="0" smtClean="0"/>
              <a:t>This will create a “</a:t>
            </a:r>
            <a:r>
              <a:rPr lang="en-US" dirty="0" err="1" smtClean="0"/>
              <a:t>TableQuery</a:t>
            </a:r>
            <a:r>
              <a:rPr lang="en-US" dirty="0" smtClean="0"/>
              <a:t>” object that allow for filtering the results of a Retrieval from the database. In this case, we want to return all the items that have a specific PartitionKey.  Since this is a special operation, we will not use the ExecuteAsync method, but call the database directly with the </a:t>
            </a:r>
            <a:r>
              <a:rPr lang="en-US" dirty="0" err="1" smtClean="0"/>
              <a:t>ExecuteQuerySegmentedAsync</a:t>
            </a:r>
            <a:r>
              <a:rPr lang="en-US" dirty="0" smtClean="0"/>
              <a:t> method. It will then return the results of the Retrieve operation and will be of </a:t>
            </a:r>
            <a:r>
              <a:rPr lang="en-US" dirty="0" err="1" smtClean="0"/>
              <a:t>IEnumerable</a:t>
            </a:r>
            <a:r>
              <a:rPr lang="en-US" dirty="0" smtClean="0"/>
              <a:t>&lt;T&gt; type.</a:t>
            </a:r>
            <a:endParaRPr lang="en-US" dirty="0"/>
          </a:p>
        </p:txBody>
      </p:sp>
    </p:spTree>
    <p:extLst>
      <p:ext uri="{BB962C8B-B14F-4D97-AF65-F5344CB8AC3E}">
        <p14:creationId xmlns:p14="http://schemas.microsoft.com/office/powerpoint/2010/main" val="908367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a:t>
            </a:r>
            <a:r>
              <a:rPr lang="en-US" dirty="0" smtClean="0"/>
              <a:t>IUnitOfWork Interface</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The IUnitOfWork Interface will be used to create our UnitOfWork class and will contain everything that will be needed to create the Unit of Work design pattern for our database.</a:t>
            </a:r>
          </a:p>
          <a:p>
            <a:r>
              <a:rPr lang="en-US" dirty="0" smtClean="0"/>
              <a:t>This will consist of:</a:t>
            </a:r>
          </a:p>
          <a:p>
            <a:pPr lvl="1"/>
            <a:r>
              <a:rPr lang="en-US" dirty="0" err="1" smtClean="0"/>
              <a:t>ConnectionString</a:t>
            </a:r>
            <a:endParaRPr lang="en-US" dirty="0" smtClean="0"/>
          </a:p>
          <a:p>
            <a:pPr lvl="2"/>
            <a:r>
              <a:rPr lang="en-US" dirty="0" smtClean="0"/>
              <a:t>This will be the “database” connection information. It can change based on the database that you are using for that specific unit of work.</a:t>
            </a:r>
          </a:p>
          <a:p>
            <a:pPr lvl="1"/>
            <a:r>
              <a:rPr lang="en-US" dirty="0" smtClean="0"/>
              <a:t>Repositories</a:t>
            </a:r>
          </a:p>
          <a:p>
            <a:pPr lvl="2"/>
            <a:r>
              <a:rPr lang="en-US" dirty="0" smtClean="0"/>
              <a:t>These are the entities of the database that we will be using in the </a:t>
            </a:r>
            <a:r>
              <a:rPr lang="en-US" dirty="0" err="1" smtClean="0"/>
              <a:t>transations</a:t>
            </a:r>
            <a:r>
              <a:rPr lang="en-US" dirty="0" smtClean="0"/>
              <a:t>.  In this current class we will be using the “Book” repository.</a:t>
            </a:r>
          </a:p>
          <a:p>
            <a:pPr lvl="1"/>
            <a:r>
              <a:rPr lang="en-US" dirty="0" smtClean="0"/>
              <a:t>Queue of Rollback Actions</a:t>
            </a:r>
          </a:p>
          <a:p>
            <a:pPr lvl="2"/>
            <a:r>
              <a:rPr lang="en-US" dirty="0" smtClean="0"/>
              <a:t>This Queue will ensure that if our transaction fails, then everything will be returned to normal the way it was before we started the Unit of Work execution. This is important that it’s a Queue so the order of operations is exactly reversed from the initial operations.</a:t>
            </a:r>
          </a:p>
          <a:p>
            <a:pPr lvl="1"/>
            <a:r>
              <a:rPr lang="en-US" dirty="0" err="1" smtClean="0"/>
              <a:t>CommitTransaction</a:t>
            </a:r>
            <a:endParaRPr lang="en-US" dirty="0" smtClean="0"/>
          </a:p>
          <a:p>
            <a:pPr lvl="2"/>
            <a:r>
              <a:rPr lang="en-US" dirty="0" smtClean="0"/>
              <a:t>This method is the “final” step in our transaction. We will call this when we have done all of the operations for the current transaction and it will ensure that everything is performed properly, and if not, execute the Rollback of the database.</a:t>
            </a:r>
            <a:endParaRPr lang="en-US" dirty="0"/>
          </a:p>
        </p:txBody>
      </p:sp>
    </p:spTree>
    <p:extLst>
      <p:ext uri="{BB962C8B-B14F-4D97-AF65-F5344CB8AC3E}">
        <p14:creationId xmlns:p14="http://schemas.microsoft.com/office/powerpoint/2010/main" val="3742385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a:t>
            </a:r>
            <a:r>
              <a:rPr lang="en-US" dirty="0" smtClean="0"/>
              <a:t>IUnitOfWork Interface</a:t>
            </a:r>
            <a:endParaRPr lang="en-US"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461102" y="1527175"/>
            <a:ext cx="6185284" cy="4572000"/>
          </a:xfrm>
        </p:spPr>
      </p:pic>
    </p:spTree>
    <p:extLst>
      <p:ext uri="{BB962C8B-B14F-4D97-AF65-F5344CB8AC3E}">
        <p14:creationId xmlns:p14="http://schemas.microsoft.com/office/powerpoint/2010/main" val="4194668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a:t>
            </a:r>
            <a:r>
              <a:rPr lang="en-US" dirty="0" smtClean="0"/>
              <a:t>IUnitOfWork Interface</a:t>
            </a:r>
            <a:endParaRPr lang="en-US"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461102" y="1527175"/>
            <a:ext cx="6185284" cy="4572000"/>
          </a:xfrm>
        </p:spPr>
      </p:pic>
    </p:spTree>
    <p:extLst>
      <p:ext uri="{BB962C8B-B14F-4D97-AF65-F5344CB8AC3E}">
        <p14:creationId xmlns:p14="http://schemas.microsoft.com/office/powerpoint/2010/main" val="3042141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a:t>
            </a:r>
            <a:r>
              <a:rPr lang="en-US" dirty="0" smtClean="0"/>
              <a:t>UnitOfWork Class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The UnitOfWork class is where we create the concrete implementation of the IUnitOfWork interface.</a:t>
            </a:r>
          </a:p>
          <a:p>
            <a:r>
              <a:rPr lang="en-US" dirty="0" smtClean="0"/>
              <a:t>This class does the following:</a:t>
            </a:r>
          </a:p>
          <a:p>
            <a:pPr lvl="1"/>
            <a:r>
              <a:rPr lang="en-US" sz="2300" dirty="0" smtClean="0"/>
              <a:t>Ensures that Repositories are managed and that associated Azure Cloud Storage Tables are created when a new repository is created and used for a Unit of Work.</a:t>
            </a:r>
          </a:p>
          <a:p>
            <a:pPr lvl="1"/>
            <a:r>
              <a:rPr lang="en-US" sz="2300" dirty="0" smtClean="0"/>
              <a:t>Retrieves tables if is already exists in the Azure Cloud Storage. We do not want to create multiple tables of the same type.</a:t>
            </a:r>
          </a:p>
          <a:p>
            <a:pPr lvl="1"/>
            <a:r>
              <a:rPr lang="en-US" sz="2300" dirty="0" smtClean="0"/>
              <a:t>Ensures that a transaction is complete, and if not performs the </a:t>
            </a:r>
            <a:r>
              <a:rPr lang="en-US" sz="2300" dirty="0" err="1" smtClean="0"/>
              <a:t>RollbackTransaction</a:t>
            </a:r>
            <a:r>
              <a:rPr lang="en-US" sz="2300" dirty="0" smtClean="0"/>
              <a:t> methods that are stored in the Queue.</a:t>
            </a:r>
          </a:p>
          <a:p>
            <a:pPr lvl="1"/>
            <a:r>
              <a:rPr lang="en-US" sz="2300" dirty="0" smtClean="0"/>
              <a:t>Ensures that these things are done by implementing the </a:t>
            </a:r>
            <a:r>
              <a:rPr lang="en-US" sz="2300" dirty="0" err="1" smtClean="0"/>
              <a:t>IDisposable</a:t>
            </a:r>
            <a:r>
              <a:rPr lang="en-US" sz="2300" dirty="0" smtClean="0"/>
              <a:t> interface. This interface is a part of .NET and is a way to access a class when it is being removed from the program.</a:t>
            </a:r>
          </a:p>
          <a:p>
            <a:pPr lvl="2"/>
            <a:r>
              <a:rPr lang="en-US" sz="2300" dirty="0" smtClean="0"/>
              <a:t>The main purpose of implementing the </a:t>
            </a:r>
            <a:r>
              <a:rPr lang="en-US" sz="2300" dirty="0" err="1" smtClean="0"/>
              <a:t>Idisposable</a:t>
            </a:r>
            <a:r>
              <a:rPr lang="en-US" sz="2300" dirty="0" smtClean="0"/>
              <a:t> is to ensure that certain operations are done when a class(object) is released from memory. In this case, we want to ensure that our transaction was completed successfully and if not, we want to rollback the transaction to return the database to it’s state before we began the transaction.</a:t>
            </a:r>
            <a:endParaRPr lang="en-US" dirty="0"/>
          </a:p>
        </p:txBody>
      </p:sp>
    </p:spTree>
    <p:extLst>
      <p:ext uri="{BB962C8B-B14F-4D97-AF65-F5344CB8AC3E}">
        <p14:creationId xmlns:p14="http://schemas.microsoft.com/office/powerpoint/2010/main" val="3767308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a:t>
            </a:r>
            <a:r>
              <a:rPr lang="en-US" dirty="0" smtClean="0"/>
              <a:t>UnitOfWork Class</a:t>
            </a:r>
            <a:endParaRPr lang="en-US" dirty="0"/>
          </a:p>
        </p:txBody>
      </p:sp>
      <p:pic>
        <p:nvPicPr>
          <p:cNvPr id="4" name="Content Placeholder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762823" y="1527175"/>
            <a:ext cx="5581842" cy="4572000"/>
          </a:xfrm>
        </p:spPr>
      </p:pic>
    </p:spTree>
    <p:extLst>
      <p:ext uri="{BB962C8B-B14F-4D97-AF65-F5344CB8AC3E}">
        <p14:creationId xmlns:p14="http://schemas.microsoft.com/office/powerpoint/2010/main" val="131228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use the unit of work design pattern</a:t>
            </a:r>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381000" y="1752600"/>
            <a:ext cx="5990237" cy="4373562"/>
          </a:xfrm>
        </p:spPr>
      </p:pic>
      <p:sp>
        <p:nvSpPr>
          <p:cNvPr id="5" name="TextBox 4"/>
          <p:cNvSpPr txBox="1"/>
          <p:nvPr/>
        </p:nvSpPr>
        <p:spPr>
          <a:xfrm>
            <a:off x="6470073" y="1752600"/>
            <a:ext cx="2362200" cy="4708981"/>
          </a:xfrm>
          <a:prstGeom prst="rect">
            <a:avLst/>
          </a:prstGeom>
          <a:noFill/>
        </p:spPr>
        <p:txBody>
          <a:bodyPr wrap="square" rtlCol="0">
            <a:spAutoFit/>
          </a:bodyPr>
          <a:lstStyle/>
          <a:p>
            <a:pPr marL="285750" indent="-285750">
              <a:buFont typeface="Wingdings" pitchFamily="2" charset="2"/>
              <a:buChar char="Ø"/>
            </a:pPr>
            <a:r>
              <a:rPr lang="en-US" sz="1200" dirty="0" smtClean="0"/>
              <a:t>Without Repositories and the Unit of Work Pattern we are limited to single table transactions that does  not allow for flexibility and consistency when performing complex actions.</a:t>
            </a:r>
          </a:p>
          <a:p>
            <a:pPr marL="285750" indent="-285750">
              <a:buFont typeface="Wingdings" pitchFamily="2" charset="2"/>
              <a:buChar char="Ø"/>
            </a:pPr>
            <a:endParaRPr lang="en-US" sz="1200" dirty="0" smtClean="0"/>
          </a:p>
          <a:p>
            <a:pPr marL="285750" indent="-285750">
              <a:buFont typeface="Wingdings" pitchFamily="2" charset="2"/>
              <a:buChar char="Ø"/>
            </a:pPr>
            <a:r>
              <a:rPr lang="en-US" sz="1200" dirty="0" smtClean="0"/>
              <a:t>With the Unit of Work Pattern, we can create a “system” that will manage multiple table transactions and perform them all at the same time.</a:t>
            </a:r>
          </a:p>
          <a:p>
            <a:pPr marL="285750" indent="-285750">
              <a:buFont typeface="Wingdings" pitchFamily="2" charset="2"/>
              <a:buChar char="Ø"/>
            </a:pPr>
            <a:endParaRPr lang="en-US" sz="1200" dirty="0"/>
          </a:p>
          <a:p>
            <a:pPr marL="285750" indent="-285750">
              <a:buFont typeface="Wingdings" pitchFamily="2" charset="2"/>
              <a:buChar char="Ø"/>
            </a:pPr>
            <a:r>
              <a:rPr lang="en-US" sz="1200" dirty="0" smtClean="0"/>
              <a:t>Testing becomes easy with the Unit of Work Pattern because we can create “Mock” Unit of Works and submit them through our testing system. We will be doing this in later chapters.</a:t>
            </a:r>
            <a:endParaRPr lang="en-US" sz="1200" dirty="0"/>
          </a:p>
        </p:txBody>
      </p:sp>
    </p:spTree>
    <p:extLst>
      <p:ext uri="{BB962C8B-B14F-4D97-AF65-F5344CB8AC3E}">
        <p14:creationId xmlns:p14="http://schemas.microsoft.com/office/powerpoint/2010/main" val="5387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a:t>
            </a:r>
            <a:r>
              <a:rPr lang="en-US" dirty="0" smtClean="0"/>
              <a:t>UnitOfWork Class</a:t>
            </a:r>
            <a:endParaRPr lang="en-US" dirty="0"/>
          </a:p>
        </p:txBody>
      </p:sp>
      <p:pic>
        <p:nvPicPr>
          <p:cNvPr id="4" name="Content Placeholder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461102" y="1666965"/>
            <a:ext cx="6185284" cy="4292419"/>
          </a:xfrm>
        </p:spPr>
      </p:pic>
    </p:spTree>
    <p:extLst>
      <p:ext uri="{BB962C8B-B14F-4D97-AF65-F5344CB8AC3E}">
        <p14:creationId xmlns:p14="http://schemas.microsoft.com/office/powerpoint/2010/main" val="713168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CRUD </a:t>
            </a:r>
            <a:r>
              <a:rPr lang="en-US" dirty="0" smtClean="0"/>
              <a:t>Operations</a:t>
            </a:r>
            <a:endParaRPr lang="en-US" dirty="0"/>
          </a:p>
        </p:txBody>
      </p:sp>
      <p:sp>
        <p:nvSpPr>
          <p:cNvPr id="3" name="Content Placeholder 2"/>
          <p:cNvSpPr>
            <a:spLocks noGrp="1"/>
          </p:cNvSpPr>
          <p:nvPr>
            <p:ph sz="quarter" idx="1"/>
          </p:nvPr>
        </p:nvSpPr>
        <p:spPr/>
        <p:txBody>
          <a:bodyPr>
            <a:normAutofit/>
          </a:bodyPr>
          <a:lstStyle/>
          <a:p>
            <a:r>
              <a:rPr lang="en-US" dirty="0" smtClean="0"/>
              <a:t>Now that we have created our Unit of Work pattern, let’s use it in the </a:t>
            </a:r>
            <a:r>
              <a:rPr lang="en-US" dirty="0" err="1" smtClean="0"/>
              <a:t>Program.cs</a:t>
            </a:r>
            <a:r>
              <a:rPr lang="en-US" dirty="0" smtClean="0"/>
              <a:t> Main method.</a:t>
            </a:r>
          </a:p>
          <a:p>
            <a:r>
              <a:rPr lang="en-US" dirty="0" smtClean="0"/>
              <a:t>We use the keyword “using” to ensure that when we are finished with our Unit of Work, that the Dispose method is called for the Unit of Work. This is a very commonly used practice in .NET and C# to ensure that after we are done with something that is complex, the class is disposed of and the actions that we placed in the </a:t>
            </a:r>
            <a:r>
              <a:rPr lang="en-US" dirty="0" err="1" smtClean="0"/>
              <a:t>IDisposable</a:t>
            </a:r>
            <a:r>
              <a:rPr lang="en-US" dirty="0" smtClean="0"/>
              <a:t> interface implementation are executed.</a:t>
            </a:r>
            <a:endParaRPr lang="en-US" dirty="0"/>
          </a:p>
        </p:txBody>
      </p:sp>
    </p:spTree>
    <p:extLst>
      <p:ext uri="{BB962C8B-B14F-4D97-AF65-F5344CB8AC3E}">
        <p14:creationId xmlns:p14="http://schemas.microsoft.com/office/powerpoint/2010/main" val="1414131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CRUD Operations</a:t>
            </a:r>
          </a:p>
        </p:txBody>
      </p:sp>
      <p:pic>
        <p:nvPicPr>
          <p:cNvPr id="4" name="Content Placeholder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910602" y="1637067"/>
            <a:ext cx="7322797" cy="4611333"/>
          </a:xfrm>
        </p:spPr>
      </p:pic>
    </p:spTree>
    <p:extLst>
      <p:ext uri="{BB962C8B-B14F-4D97-AF65-F5344CB8AC3E}">
        <p14:creationId xmlns:p14="http://schemas.microsoft.com/office/powerpoint/2010/main" val="2825731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Auditing the Database Transactions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Database Auditing is the process of storing information about how the database has changed with time. Every CRUD action should be logged with information about what was changed in the database, when it was changed and who changed this information.</a:t>
            </a:r>
          </a:p>
          <a:p>
            <a:r>
              <a:rPr lang="en-US" dirty="0" smtClean="0"/>
              <a:t>Auditing database information is crucial to maintaining a database that is secure and consistent.</a:t>
            </a:r>
          </a:p>
          <a:p>
            <a:r>
              <a:rPr lang="en-US" dirty="0" smtClean="0"/>
              <a:t>Audit information can also be used to monitor the usage of database information for future analysis and optimization of the existing database structure. This is part of the maintenance phase of software development and is crucial for a system that can change with the future needs of a company and their business model.</a:t>
            </a:r>
            <a:endParaRPr lang="en-US" dirty="0"/>
          </a:p>
        </p:txBody>
      </p:sp>
    </p:spTree>
    <p:extLst>
      <p:ext uri="{BB962C8B-B14F-4D97-AF65-F5344CB8AC3E}">
        <p14:creationId xmlns:p14="http://schemas.microsoft.com/office/powerpoint/2010/main" val="914028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Auditing the Database Transactions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For the section </a:t>
            </a:r>
            <a:r>
              <a:rPr lang="en-US" dirty="0"/>
              <a:t>of the book titled “Auditing Data Through </a:t>
            </a:r>
            <a:r>
              <a:rPr lang="en-US" dirty="0" smtClean="0"/>
              <a:t>Snapshots” please attempt to do this portion of the book without additional help from a PowerPoint. Consider this your homework.</a:t>
            </a:r>
          </a:p>
          <a:p>
            <a:r>
              <a:rPr lang="en-US" dirty="0" smtClean="0"/>
              <a:t>In the next class we will move these items into </a:t>
            </a:r>
            <a:r>
              <a:rPr lang="en-US" dirty="0"/>
              <a:t>the Automobile Service Center </a:t>
            </a:r>
            <a:r>
              <a:rPr lang="en-US" dirty="0" smtClean="0"/>
              <a:t>Solution. If you believe that you can do this yourself, then please attempt to do this in your </a:t>
            </a:r>
            <a:r>
              <a:rPr lang="en-US" dirty="0" err="1" smtClean="0"/>
              <a:t>ASC.Web</a:t>
            </a:r>
            <a:r>
              <a:rPr lang="en-US" dirty="0" smtClean="0"/>
              <a:t> solution in the class repository. This Unit of Work pattern will be used in the class project from this point forward and will provide us with the ability to maintain and control data for our application.</a:t>
            </a:r>
          </a:p>
          <a:p>
            <a:r>
              <a:rPr lang="en-US" dirty="0" smtClean="0"/>
              <a:t>From this chapter forward, the Emulated Azure Cloud Storage MUST BE RUNNING for the web application to work as expected. Please ensure that before doing any work, this is running or your application will not work properly.</a:t>
            </a:r>
            <a:endParaRPr lang="en-US" dirty="0"/>
          </a:p>
        </p:txBody>
      </p:sp>
    </p:spTree>
    <p:extLst>
      <p:ext uri="{BB962C8B-B14F-4D97-AF65-F5344CB8AC3E}">
        <p14:creationId xmlns:p14="http://schemas.microsoft.com/office/powerpoint/2010/main" val="1268045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Methods</a:t>
            </a:r>
            <a:endParaRPr lang="en-US" dirty="0"/>
          </a:p>
        </p:txBody>
      </p:sp>
      <p:sp>
        <p:nvSpPr>
          <p:cNvPr id="3" name="Content Placeholder 2"/>
          <p:cNvSpPr>
            <a:spLocks noGrp="1"/>
          </p:cNvSpPr>
          <p:nvPr>
            <p:ph sz="quarter" idx="1"/>
          </p:nvPr>
        </p:nvSpPr>
        <p:spPr/>
        <p:txBody>
          <a:bodyPr>
            <a:noAutofit/>
          </a:bodyPr>
          <a:lstStyle/>
          <a:p>
            <a:r>
              <a:rPr lang="en-US" sz="2000" dirty="0" smtClean="0"/>
              <a:t>Asynchronous Methods are used to perform multi-threaded operations in C# and .NET. They will always return a “Task” which is associated with the current system thread for the operation that is being performed. Asynchronous methods usually end with “async”. </a:t>
            </a:r>
          </a:p>
          <a:p>
            <a:r>
              <a:rPr lang="en-US" sz="2000" dirty="0"/>
              <a:t>The main benefits of asynchronous programming using async / await include the following:</a:t>
            </a:r>
          </a:p>
          <a:p>
            <a:pPr lvl="1"/>
            <a:r>
              <a:rPr lang="en-US" sz="1400" dirty="0"/>
              <a:t>Increase the performance and </a:t>
            </a:r>
            <a:r>
              <a:rPr lang="en-US" sz="1400" b="1" dirty="0"/>
              <a:t>responsiveness</a:t>
            </a:r>
            <a:r>
              <a:rPr lang="en-US" sz="1400" dirty="0"/>
              <a:t> of your application, particularly when you have long-running operations that do not require to block the execution. In this case, you can perform other work while waiting for the result from the long running task.</a:t>
            </a:r>
          </a:p>
          <a:p>
            <a:pPr lvl="1"/>
            <a:r>
              <a:rPr lang="en-US" sz="1400" b="1" dirty="0"/>
              <a:t>Organize your code</a:t>
            </a:r>
            <a:r>
              <a:rPr lang="en-US" sz="1400" dirty="0"/>
              <a:t> in a neat and readable way significantly better than boilerplate code of the traditional thread creation and handling. with async / await , you write less code and your code will be more maintainable than using the previous asynchronous programming methods such as using plain tasks.</a:t>
            </a:r>
          </a:p>
          <a:p>
            <a:pPr lvl="1"/>
            <a:r>
              <a:rPr lang="en-US" sz="1400" dirty="0"/>
              <a:t>async / await is the newer </a:t>
            </a:r>
            <a:r>
              <a:rPr lang="en-US" sz="1400" b="1" dirty="0"/>
              <a:t>replacement to </a:t>
            </a:r>
            <a:r>
              <a:rPr lang="en-US" sz="1400" b="1" dirty="0" err="1"/>
              <a:t>BackgroundWorker</a:t>
            </a:r>
            <a:r>
              <a:rPr lang="en-US" sz="1400" dirty="0"/>
              <a:t>, which has been used on windows forms desktop applications.</a:t>
            </a:r>
          </a:p>
          <a:p>
            <a:pPr lvl="1"/>
            <a:r>
              <a:rPr lang="en-US" sz="1400" dirty="0"/>
              <a:t>You make use of the latest upgrades of the language features, as async / await was introduced in C# 5, and there have been some improvements added to the feature like foreach async and generalized async type like </a:t>
            </a:r>
            <a:r>
              <a:rPr lang="en-US" sz="1400" dirty="0" err="1"/>
              <a:t>ValueTask</a:t>
            </a:r>
            <a:r>
              <a:rPr lang="en-US" sz="1400" dirty="0" smtClean="0"/>
              <a:t>.</a:t>
            </a:r>
            <a:endParaRPr lang="en-US" sz="1400" dirty="0"/>
          </a:p>
        </p:txBody>
      </p:sp>
    </p:spTree>
    <p:extLst>
      <p:ext uri="{BB962C8B-B14F-4D97-AF65-F5344CB8AC3E}">
        <p14:creationId xmlns:p14="http://schemas.microsoft.com/office/powerpoint/2010/main" val="4201732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Asynchronous Methods</a:t>
            </a:r>
            <a:endParaRPr lang="en-US" dirty="0"/>
          </a:p>
        </p:txBody>
      </p:sp>
      <p:sp>
        <p:nvSpPr>
          <p:cNvPr id="3" name="Content Placeholder 2"/>
          <p:cNvSpPr>
            <a:spLocks noGrp="1"/>
          </p:cNvSpPr>
          <p:nvPr>
            <p:ph sz="quarter" idx="1"/>
          </p:nvPr>
        </p:nvSpPr>
        <p:spPr/>
        <p:txBody>
          <a:bodyPr>
            <a:noAutofit/>
          </a:bodyPr>
          <a:lstStyle/>
          <a:p>
            <a:r>
              <a:rPr lang="en-US" sz="1800" b="1" dirty="0" smtClean="0"/>
              <a:t>I/O </a:t>
            </a:r>
            <a:r>
              <a:rPr lang="en-US" sz="1800" b="1" dirty="0"/>
              <a:t>bound </a:t>
            </a:r>
            <a:r>
              <a:rPr lang="en-US" sz="1800" b="1" dirty="0" smtClean="0"/>
              <a:t>code</a:t>
            </a:r>
          </a:p>
          <a:p>
            <a:pPr lvl="1"/>
            <a:r>
              <a:rPr lang="en-US" sz="1400" dirty="0" smtClean="0"/>
              <a:t>This </a:t>
            </a:r>
            <a:r>
              <a:rPr lang="en-US" sz="1400" dirty="0"/>
              <a:t>is when you want to do an input/output operation, particularly, downloading big resource from network, reading a huge file or</a:t>
            </a:r>
            <a:r>
              <a:rPr lang="en-US" sz="1400" b="1" i="1" dirty="0"/>
              <a:t> accessing a database </a:t>
            </a:r>
            <a:r>
              <a:rPr lang="en-US" sz="1400" b="1" i="1" dirty="0" smtClean="0"/>
              <a:t>resource</a:t>
            </a:r>
            <a:r>
              <a:rPr lang="en-US" sz="1400" dirty="0" smtClean="0"/>
              <a:t>. </a:t>
            </a:r>
            <a:r>
              <a:rPr lang="en-US" sz="1400" dirty="0"/>
              <a:t>In this case, you use the await keyword on an async method that returns a Task or Task&lt;T&gt;.</a:t>
            </a:r>
            <a:endParaRPr lang="en-US" sz="1200" dirty="0"/>
          </a:p>
          <a:p>
            <a:r>
              <a:rPr lang="en-US" sz="1800" b="1" dirty="0"/>
              <a:t>CPU bound </a:t>
            </a:r>
            <a:r>
              <a:rPr lang="en-US" sz="1800" b="1" dirty="0" smtClean="0"/>
              <a:t>code</a:t>
            </a:r>
            <a:endParaRPr lang="en-US" sz="1800" dirty="0"/>
          </a:p>
          <a:p>
            <a:pPr lvl="1"/>
            <a:r>
              <a:rPr lang="en-US" sz="1400" dirty="0" smtClean="0"/>
              <a:t>This </a:t>
            </a:r>
            <a:r>
              <a:rPr lang="en-US" sz="1400" dirty="0"/>
              <a:t>is when you want to do a heavy in-app calculation, such as calculating and displaying the remaining distance to reach the finish line of a car racing game. Image what will happen if the was done synchronously and the UI was blocked while calculating the remaining distance when the car is moving?! Therefore, In the CPU bound case, you use the await keyword on an async method that will be running on a background thread using the method </a:t>
            </a:r>
            <a:r>
              <a:rPr lang="en-US" sz="1400" dirty="0" err="1"/>
              <a:t>Task.Run</a:t>
            </a:r>
            <a:r>
              <a:rPr lang="en-US" sz="1400" dirty="0"/>
              <a:t>()</a:t>
            </a:r>
          </a:p>
          <a:p>
            <a:r>
              <a:rPr lang="en-US" sz="1600" dirty="0"/>
              <a:t>In both scenarios, your application's UI or service's responsiveness or running state should not be blocked or affected.</a:t>
            </a:r>
          </a:p>
          <a:p>
            <a:r>
              <a:rPr lang="en-US" sz="1600" dirty="0"/>
              <a:t>For every async method, the </a:t>
            </a:r>
            <a:r>
              <a:rPr lang="en-US" sz="1600" dirty="0" smtClean="0"/>
              <a:t>.NET framework </a:t>
            </a:r>
            <a:r>
              <a:rPr lang="en-US" sz="1600" dirty="0"/>
              <a:t>will create a </a:t>
            </a:r>
            <a:r>
              <a:rPr lang="en-US" sz="1600" b="1" dirty="0"/>
              <a:t>state machine</a:t>
            </a:r>
            <a:r>
              <a:rPr lang="en-US" sz="1600" dirty="0"/>
              <a:t> to keep track of the calls and what should be done after the </a:t>
            </a:r>
            <a:r>
              <a:rPr lang="en-US" sz="1600" dirty="0" err="1"/>
              <a:t>awaitable</a:t>
            </a:r>
            <a:r>
              <a:rPr lang="en-US" sz="1600" dirty="0"/>
              <a:t> task has complete. Check this comprehensive in-depth article about </a:t>
            </a:r>
            <a:r>
              <a:rPr lang="en-US" sz="1600" dirty="0">
                <a:hlinkClick r:id="rId2"/>
              </a:rPr>
              <a:t>async / await compilation and state machines</a:t>
            </a:r>
            <a:r>
              <a:rPr lang="en-US" sz="1600" dirty="0"/>
              <a:t>, Also if you want to learn more about Async and what happens behind the scenes of Task and Task&lt;T&gt;, read </a:t>
            </a:r>
            <a:r>
              <a:rPr lang="en-US" sz="1600" dirty="0">
                <a:hlinkClick r:id="rId3"/>
              </a:rPr>
              <a:t>Async in Depth</a:t>
            </a:r>
            <a:r>
              <a:rPr lang="en-US" sz="1600" dirty="0"/>
              <a:t>.</a:t>
            </a:r>
            <a:endParaRPr lang="en-US" sz="2000" dirty="0"/>
          </a:p>
        </p:txBody>
      </p:sp>
    </p:spTree>
    <p:extLst>
      <p:ext uri="{BB962C8B-B14F-4D97-AF65-F5344CB8AC3E}">
        <p14:creationId xmlns:p14="http://schemas.microsoft.com/office/powerpoint/2010/main" val="978572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Operations - CRUD</a:t>
            </a:r>
            <a:endParaRPr lang="en-US" dirty="0"/>
          </a:p>
        </p:txBody>
      </p:sp>
      <p:sp>
        <p:nvSpPr>
          <p:cNvPr id="5" name="Content Placeholder 4"/>
          <p:cNvSpPr>
            <a:spLocks noGrp="1"/>
          </p:cNvSpPr>
          <p:nvPr>
            <p:ph sz="quarter" idx="1"/>
          </p:nvPr>
        </p:nvSpPr>
        <p:spPr/>
        <p:txBody>
          <a:bodyPr>
            <a:normAutofit lnSpcReduction="10000"/>
          </a:bodyPr>
          <a:lstStyle/>
          <a:p>
            <a:r>
              <a:rPr lang="en-US" dirty="0" smtClean="0"/>
              <a:t>C – Create</a:t>
            </a:r>
          </a:p>
          <a:p>
            <a:pPr lvl="1"/>
            <a:r>
              <a:rPr lang="en-US" dirty="0" smtClean="0"/>
              <a:t>Operations that create new data into a database. This is generally associated with the “Insert” SQL command.</a:t>
            </a:r>
          </a:p>
          <a:p>
            <a:r>
              <a:rPr lang="en-US" dirty="0" smtClean="0"/>
              <a:t>R – Retrieve(Read)</a:t>
            </a:r>
          </a:p>
          <a:p>
            <a:pPr lvl="1"/>
            <a:r>
              <a:rPr lang="en-US" dirty="0" smtClean="0"/>
              <a:t>Operations that retrieve information from a database. This is generally associated with the “Select” SQL </a:t>
            </a:r>
            <a:r>
              <a:rPr lang="en-US" dirty="0"/>
              <a:t>command</a:t>
            </a:r>
            <a:r>
              <a:rPr lang="en-US" dirty="0" smtClean="0"/>
              <a:t>.</a:t>
            </a:r>
          </a:p>
          <a:p>
            <a:r>
              <a:rPr lang="en-US" dirty="0" smtClean="0"/>
              <a:t>U – Update</a:t>
            </a:r>
          </a:p>
          <a:p>
            <a:pPr lvl="1"/>
            <a:r>
              <a:rPr lang="en-US" dirty="0" smtClean="0"/>
              <a:t>Operations that alter current data in a database. This is generally associated with the “Update” SQL </a:t>
            </a:r>
            <a:r>
              <a:rPr lang="en-US" dirty="0"/>
              <a:t>command</a:t>
            </a:r>
            <a:r>
              <a:rPr lang="en-US" dirty="0" smtClean="0"/>
              <a:t>.</a:t>
            </a:r>
          </a:p>
          <a:p>
            <a:r>
              <a:rPr lang="en-US" dirty="0" smtClean="0"/>
              <a:t>D – Delete</a:t>
            </a:r>
          </a:p>
          <a:p>
            <a:pPr lvl="1"/>
            <a:r>
              <a:rPr lang="en-US" dirty="0" smtClean="0"/>
              <a:t>Operations that remove data from a database. This is generally associated with the “Delete” SQL command.</a:t>
            </a:r>
          </a:p>
          <a:p>
            <a:endParaRPr lang="en-US" dirty="0"/>
          </a:p>
        </p:txBody>
      </p:sp>
    </p:spTree>
    <p:extLst>
      <p:ext uri="{BB962C8B-B14F-4D97-AF65-F5344CB8AC3E}">
        <p14:creationId xmlns:p14="http://schemas.microsoft.com/office/powerpoint/2010/main" val="4163942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and IRepository Pattern</a:t>
            </a:r>
            <a:endParaRPr lang="en-US" dirty="0"/>
          </a:p>
        </p:txBody>
      </p:sp>
      <p:pic>
        <p:nvPicPr>
          <p:cNvPr id="3" name="Content Placeholder 2"/>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381000" y="2003791"/>
            <a:ext cx="4233277" cy="3101609"/>
          </a:xfrm>
        </p:spPr>
      </p:pic>
      <p:sp>
        <p:nvSpPr>
          <p:cNvPr id="4" name="TextBox 3"/>
          <p:cNvSpPr txBox="1"/>
          <p:nvPr/>
        </p:nvSpPr>
        <p:spPr>
          <a:xfrm>
            <a:off x="4876800" y="1905000"/>
            <a:ext cx="3886200" cy="4247317"/>
          </a:xfrm>
          <a:prstGeom prst="rect">
            <a:avLst/>
          </a:prstGeom>
          <a:noFill/>
        </p:spPr>
        <p:txBody>
          <a:bodyPr wrap="square" rtlCol="0">
            <a:spAutoFit/>
          </a:bodyPr>
          <a:lstStyle/>
          <a:p>
            <a:r>
              <a:rPr lang="en-US" dirty="0" smtClean="0"/>
              <a:t>Our IRepository handles all aspects of  CRUD operations.</a:t>
            </a:r>
          </a:p>
          <a:p>
            <a:endParaRPr lang="en-US" dirty="0" smtClean="0"/>
          </a:p>
          <a:p>
            <a:pPr marL="285750" indent="-285750">
              <a:buFont typeface="Wingdings" pitchFamily="2" charset="2"/>
              <a:buChar char="v"/>
            </a:pPr>
            <a:r>
              <a:rPr lang="en-US" dirty="0" smtClean="0"/>
              <a:t>C – AddAsync(T entity);</a:t>
            </a:r>
          </a:p>
          <a:p>
            <a:pPr marL="285750" indent="-285750">
              <a:buFont typeface="Wingdings" pitchFamily="2" charset="2"/>
              <a:buChar char="v"/>
            </a:pPr>
            <a:r>
              <a:rPr lang="en-US" dirty="0" smtClean="0"/>
              <a:t>R – FindAsync(string partitionKey, string rowKey);</a:t>
            </a:r>
          </a:p>
          <a:p>
            <a:pPr marL="285750" indent="-285750">
              <a:buFont typeface="Wingdings" pitchFamily="2" charset="2"/>
              <a:buChar char="v"/>
            </a:pPr>
            <a:r>
              <a:rPr lang="en-US" dirty="0" smtClean="0"/>
              <a:t>R – FindAllAsync(string partitionKey);</a:t>
            </a:r>
          </a:p>
          <a:p>
            <a:pPr marL="285750" indent="-285750">
              <a:buFont typeface="Wingdings" pitchFamily="2" charset="2"/>
              <a:buChar char="v"/>
            </a:pPr>
            <a:r>
              <a:rPr lang="en-US" dirty="0" smtClean="0"/>
              <a:t>U – UpdateAsync(T entity);</a:t>
            </a:r>
          </a:p>
          <a:p>
            <a:pPr marL="285750" indent="-285750">
              <a:buFont typeface="Wingdings" pitchFamily="2" charset="2"/>
              <a:buChar char="v"/>
            </a:pPr>
            <a:r>
              <a:rPr lang="en-US" dirty="0" smtClean="0"/>
              <a:t>D – DeleteAsync(T entity);</a:t>
            </a:r>
          </a:p>
          <a:p>
            <a:pPr marL="285750" indent="-285750">
              <a:buFont typeface="Wingdings" pitchFamily="2" charset="2"/>
              <a:buChar char="v"/>
            </a:pPr>
            <a:endParaRPr lang="en-US" dirty="0"/>
          </a:p>
          <a:p>
            <a:r>
              <a:rPr lang="en-US" dirty="0" smtClean="0"/>
              <a:t>Using our IRepository we can create concrete repositories that manage all of our CRUD operations that we will use with the database.</a:t>
            </a:r>
            <a:endParaRPr lang="en-US" dirty="0"/>
          </a:p>
        </p:txBody>
      </p:sp>
      <p:sp>
        <p:nvSpPr>
          <p:cNvPr id="6" name="TextBox 5"/>
          <p:cNvSpPr txBox="1"/>
          <p:nvPr/>
        </p:nvSpPr>
        <p:spPr>
          <a:xfrm>
            <a:off x="381000" y="5257800"/>
            <a:ext cx="4419600" cy="954107"/>
          </a:xfrm>
          <a:prstGeom prst="rect">
            <a:avLst/>
          </a:prstGeom>
          <a:noFill/>
        </p:spPr>
        <p:txBody>
          <a:bodyPr wrap="square" rtlCol="0">
            <a:spAutoFit/>
          </a:bodyPr>
          <a:lstStyle/>
          <a:p>
            <a:r>
              <a:rPr lang="en-US" sz="1400" i="1" dirty="0" smtClean="0"/>
              <a:t>NOTE: The IRepository interface can have as many CRUD operations as we want and is not limited to what we will have for this class. This class is designed to introduce the basic concepts only.</a:t>
            </a:r>
            <a:endParaRPr lang="en-US" sz="1400" i="1" dirty="0"/>
          </a:p>
        </p:txBody>
      </p:sp>
    </p:spTree>
    <p:extLst>
      <p:ext uri="{BB962C8B-B14F-4D97-AF65-F5344CB8AC3E}">
        <p14:creationId xmlns:p14="http://schemas.microsoft.com/office/powerpoint/2010/main" val="2735351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the IRepository Interface</a:t>
            </a:r>
            <a:endParaRPr lang="en-US" dirty="0"/>
          </a:p>
        </p:txBody>
      </p:sp>
      <p:sp>
        <p:nvSpPr>
          <p:cNvPr id="3" name="Content Placeholder 2"/>
          <p:cNvSpPr>
            <a:spLocks noGrp="1"/>
          </p:cNvSpPr>
          <p:nvPr>
            <p:ph sz="quarter" idx="1"/>
          </p:nvPr>
        </p:nvSpPr>
        <p:spPr/>
        <p:txBody>
          <a:bodyPr/>
          <a:lstStyle/>
          <a:p>
            <a:r>
              <a:rPr lang="en-US" dirty="0" smtClean="0"/>
              <a:t>In the project that was created in the previous class (AzureStorageTest.sln), create a new interface named IRepository.  This will be the interface that we will implement on our repositories to ensure that each of our repositories will manage their own CRUD operations on the database.</a:t>
            </a:r>
          </a:p>
          <a:p>
            <a:r>
              <a:rPr lang="en-US" dirty="0" smtClean="0"/>
              <a:t>Once created, code the methods that this interface will have based on the book.</a:t>
            </a:r>
            <a:endParaRPr lang="en-US" dirty="0"/>
          </a:p>
        </p:txBody>
      </p:sp>
    </p:spTree>
    <p:extLst>
      <p:ext uri="{BB962C8B-B14F-4D97-AF65-F5344CB8AC3E}">
        <p14:creationId xmlns:p14="http://schemas.microsoft.com/office/powerpoint/2010/main" val="2717055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IRepository Interface</a:t>
            </a:r>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461102" y="1527175"/>
            <a:ext cx="6185284" cy="4572000"/>
          </a:xfrm>
        </p:spPr>
      </p:pic>
    </p:spTree>
    <p:extLst>
      <p:ext uri="{BB962C8B-B14F-4D97-AF65-F5344CB8AC3E}">
        <p14:creationId xmlns:p14="http://schemas.microsoft.com/office/powerpoint/2010/main" val="41942694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154</TotalTime>
  <Words>2853</Words>
  <Application>Microsoft Office PowerPoint</Application>
  <PresentationFormat>On-screen Show (4:3)</PresentationFormat>
  <Paragraphs>343</Paragraphs>
  <Slides>34</Slides>
  <Notes>19</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Civic</vt:lpstr>
      <vt:lpstr>Unit of work pattern</vt:lpstr>
      <vt:lpstr>Why use the unit of work design pattern</vt:lpstr>
      <vt:lpstr>Why use the unit of work design pattern</vt:lpstr>
      <vt:lpstr>Asynchronous Methods</vt:lpstr>
      <vt:lpstr>Why use Asynchronous Methods</vt:lpstr>
      <vt:lpstr>SQL Operations - CRUD</vt:lpstr>
      <vt:lpstr>CRUD and IRepository Pattern</vt:lpstr>
      <vt:lpstr>Create the IRepository Interface</vt:lpstr>
      <vt:lpstr>Create the IRepository Interface</vt:lpstr>
      <vt:lpstr>Create the IRepository Interface</vt:lpstr>
      <vt:lpstr>Create the Repository Base Class</vt:lpstr>
      <vt:lpstr>Create the Repository Class</vt:lpstr>
      <vt:lpstr>Create the Repository Class</vt:lpstr>
      <vt:lpstr>The “CreateRollbackAction” Method</vt:lpstr>
      <vt:lpstr>The “CreateRollbackAction” Method</vt:lpstr>
      <vt:lpstr>The “UndoInsertOperationAsync” Method</vt:lpstr>
      <vt:lpstr>The “UndoDeleteOperationAsync” Method</vt:lpstr>
      <vt:lpstr>The “UndoReplaceOperationAsync” Method</vt:lpstr>
      <vt:lpstr>Implement the CRUD Operations</vt:lpstr>
      <vt:lpstr>The “AddAsync” Method</vt:lpstr>
      <vt:lpstr>The “UpdateAsync” Method</vt:lpstr>
      <vt:lpstr>The “DeleteAsync” Method</vt:lpstr>
      <vt:lpstr>The “FindAsync” Method</vt:lpstr>
      <vt:lpstr>The “FindAllAsync” Method</vt:lpstr>
      <vt:lpstr>Create the IUnitOfWork Interface</vt:lpstr>
      <vt:lpstr>Create the IUnitOfWork Interface</vt:lpstr>
      <vt:lpstr>Create the IUnitOfWork Interface</vt:lpstr>
      <vt:lpstr>Create the UnitOfWork Class</vt:lpstr>
      <vt:lpstr>Create the UnitOfWork Class</vt:lpstr>
      <vt:lpstr>Create the UnitOfWork Class</vt:lpstr>
      <vt:lpstr>Sample CRUD Operations</vt:lpstr>
      <vt:lpstr>Sample CRUD Operations</vt:lpstr>
      <vt:lpstr>Auditing the Database Transactions</vt:lpstr>
      <vt:lpstr>Auditing the Database Transactions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of work pattern</dc:title>
  <dc:creator>Paul West</dc:creator>
  <cp:lastModifiedBy>Paul West</cp:lastModifiedBy>
  <cp:revision>94</cp:revision>
  <dcterms:created xsi:type="dcterms:W3CDTF">2019-11-06T04:21:11Z</dcterms:created>
  <dcterms:modified xsi:type="dcterms:W3CDTF">2019-11-06T06:55:29Z</dcterms:modified>
</cp:coreProperties>
</file>