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6" r:id="rId3"/>
    <p:sldId id="267" r:id="rId4"/>
    <p:sldId id="268" r:id="rId5"/>
    <p:sldId id="269" r:id="rId6"/>
    <p:sldId id="258" r:id="rId7"/>
    <p:sldId id="259" r:id="rId8"/>
    <p:sldId id="260" r:id="rId9"/>
    <p:sldId id="261" r:id="rId10"/>
    <p:sldId id="262" r:id="rId11"/>
    <p:sldId id="263" r:id="rId12"/>
    <p:sldId id="264" r:id="rId13"/>
    <p:sldId id="257" r:id="rId14"/>
    <p:sldId id="270" r:id="rId15"/>
    <p:sldId id="271" r:id="rId16"/>
    <p:sldId id="272" r:id="rId17"/>
    <p:sldId id="273" r:id="rId18"/>
    <p:sldId id="27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8" y="-2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BB7AEE5-4E82-4A04-9B3B-596C7BCDF70A}" type="datetimeFigureOut">
              <a:rPr lang="en-US" smtClean="0"/>
              <a:t>11/12/2019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CE34028-25CD-4CF9-A297-FA7C169F057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B7AEE5-4E82-4A04-9B3B-596C7BCDF70A}" type="datetimeFigureOut">
              <a:rPr lang="en-US" smtClean="0"/>
              <a:t>11/12/2019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E34028-25CD-4CF9-A297-FA7C169F05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B7AEE5-4E82-4A04-9B3B-596C7BCDF70A}" type="datetimeFigureOut">
              <a:rPr lang="en-US" smtClean="0"/>
              <a:t>11/12/2019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E34028-25CD-4CF9-A297-FA7C169F05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BB7AEE5-4E82-4A04-9B3B-596C7BCDF70A}" type="datetimeFigureOut">
              <a:rPr lang="en-US" smtClean="0"/>
              <a:t>11/12/2019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E34028-25CD-4CF9-A297-FA7C169F0571}"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BB7AEE5-4E82-4A04-9B3B-596C7BCDF70A}" type="datetimeFigureOut">
              <a:rPr lang="en-US" smtClean="0"/>
              <a:t>11/12/2019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CE34028-25CD-4CF9-A297-FA7C169F0571}"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BB7AEE5-4E82-4A04-9B3B-596C7BCDF70A}" type="datetimeFigureOut">
              <a:rPr lang="en-US" smtClean="0"/>
              <a:t>11/12/2019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CE34028-25CD-4CF9-A297-FA7C169F0571}"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BB7AEE5-4E82-4A04-9B3B-596C7BCDF70A}" type="datetimeFigureOut">
              <a:rPr lang="en-US" smtClean="0"/>
              <a:t>11/12/2019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CE34028-25CD-4CF9-A297-FA7C169F057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BB7AEE5-4E82-4A04-9B3B-596C7BCDF70A}" type="datetimeFigureOut">
              <a:rPr lang="en-US" smtClean="0"/>
              <a:t>11/12/2019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CE34028-25CD-4CF9-A297-FA7C169F0571}"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BB7AEE5-4E82-4A04-9B3B-596C7BCDF70A}" type="datetimeFigureOut">
              <a:rPr lang="en-US" smtClean="0"/>
              <a:t>11/12/2019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CE34028-25CD-4CF9-A297-FA7C169F05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BB7AEE5-4E82-4A04-9B3B-596C7BCDF70A}" type="datetimeFigureOut">
              <a:rPr lang="en-US" smtClean="0"/>
              <a:t>11/12/2019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CE34028-25CD-4CF9-A297-FA7C169F057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BB7AEE5-4E82-4A04-9B3B-596C7BCDF70A}" type="datetimeFigureOut">
              <a:rPr lang="en-US" smtClean="0"/>
              <a:t>11/12/2019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CE34028-25CD-4CF9-A297-FA7C169F0571}"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BB7AEE5-4E82-4A04-9B3B-596C7BCDF70A}" type="datetimeFigureOut">
              <a:rPr lang="en-US" smtClean="0"/>
              <a:t>11/12/2019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CE34028-25CD-4CF9-A297-FA7C169F057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xunit/samples.xunit/tree/master/TraitExtensibility" TargetMode="External"/><Relationship Id="rId3" Type="http://schemas.openxmlformats.org/officeDocument/2006/relationships/hyperlink" Target="https://github.com/xunit/samples.xunit/tree/master/UseCulture" TargetMode="External"/><Relationship Id="rId7" Type="http://schemas.openxmlformats.org/officeDocument/2006/relationships/hyperlink" Target="https://github.com/xunit/samples.xunit/tree/master/TestOrderExamples" TargetMode="External"/><Relationship Id="rId2" Type="http://schemas.openxmlformats.org/officeDocument/2006/relationships/hyperlink" Target="https://github.com/xunit/samples.xunit/tree/master/AssertExtensions" TargetMode="External"/><Relationship Id="rId1" Type="http://schemas.openxmlformats.org/officeDocument/2006/relationships/slideLayout" Target="../slideLayouts/slideLayout2.xml"/><Relationship Id="rId6" Type="http://schemas.openxmlformats.org/officeDocument/2006/relationships/hyperlink" Target="https://github.com/xunit/samples.xunit/tree/master/ExcelDataExample" TargetMode="External"/><Relationship Id="rId5" Type="http://schemas.openxmlformats.org/officeDocument/2006/relationships/hyperlink" Target="https://github.com/xunit/samples.xunit/tree/master/CollectionFixtureExample" TargetMode="External"/><Relationship Id="rId4" Type="http://schemas.openxmlformats.org/officeDocument/2006/relationships/hyperlink" Target="https://github.com/xunit/samples.xunit/tree/master/ClassFixtureExample" TargetMode="External"/><Relationship Id="rId9" Type="http://schemas.openxmlformats.org/officeDocument/2006/relationships/hyperlink" Target="https://github.com/xunit/xunit/blob/master/src/xunit.core/TheoryAttribute.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slideLayout" Target="../slideLayouts/slideLayout2.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0" Type="http://schemas.openxmlformats.org/officeDocument/2006/relationships/tags" Target="../tags/tag20.xml"/><Relationship Id="rId41" Type="http://schemas.openxmlformats.org/officeDocument/2006/relationships/tags" Target="../tags/tag4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Testing – xUnit.net and MOQ (mock)</a:t>
            </a:r>
            <a:endParaRPr lang="en-US" dirty="0"/>
          </a:p>
        </p:txBody>
      </p:sp>
      <p:sp>
        <p:nvSpPr>
          <p:cNvPr id="3" name="Subtitle 2"/>
          <p:cNvSpPr>
            <a:spLocks noGrp="1"/>
          </p:cNvSpPr>
          <p:nvPr>
            <p:ph type="subTitle" idx="1"/>
          </p:nvPr>
        </p:nvSpPr>
        <p:spPr/>
        <p:txBody>
          <a:bodyPr anchor="b">
            <a:normAutofit/>
          </a:bodyPr>
          <a:lstStyle/>
          <a:p>
            <a:pPr algn="r"/>
            <a:r>
              <a:rPr lang="en-US" sz="2400" dirty="0" smtClean="0"/>
              <a:t>Basics for unit testing your web application in ASP.NET Core using </a:t>
            </a:r>
            <a:r>
              <a:rPr lang="en-US" sz="2400" dirty="0" err="1" smtClean="0"/>
              <a:t>xUnit</a:t>
            </a:r>
            <a:r>
              <a:rPr lang="en-US" sz="2400" dirty="0" smtClean="0"/>
              <a:t> and MOQ frameworks</a:t>
            </a:r>
            <a:endParaRPr lang="en-US" sz="2400" dirty="0"/>
          </a:p>
        </p:txBody>
      </p:sp>
    </p:spTree>
    <p:extLst>
      <p:ext uri="{BB962C8B-B14F-4D97-AF65-F5344CB8AC3E}">
        <p14:creationId xmlns:p14="http://schemas.microsoft.com/office/powerpoint/2010/main" val="409969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Shared Context between </a:t>
            </a:r>
            <a:r>
              <a:rPr lang="en-US" dirty="0" smtClean="0"/>
              <a:t>Tests </a:t>
            </a:r>
            <a:r>
              <a:rPr lang="en-US" sz="1600" dirty="0"/>
              <a:t>Constructor and Dispose shared setup/cleanup code without sharing object instances</a:t>
            </a:r>
            <a:endParaRPr lang="en-US" dirty="0"/>
          </a:p>
        </p:txBody>
      </p:sp>
      <p:pic>
        <p:nvPicPr>
          <p:cNvPr id="16" name="Content Placeholder 15"/>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914400" y="1398067"/>
            <a:ext cx="2875857" cy="4316933"/>
          </a:xfrm>
        </p:spPr>
      </p:pic>
      <p:pic>
        <p:nvPicPr>
          <p:cNvPr id="18" name="Content Placeholder 1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105889" y="1398067"/>
            <a:ext cx="2870575" cy="4316933"/>
          </a:xfrm>
        </p:spPr>
      </p:pic>
      <p:sp>
        <p:nvSpPr>
          <p:cNvPr id="15" name="TextBox 14"/>
          <p:cNvSpPr txBox="1"/>
          <p:nvPr/>
        </p:nvSpPr>
        <p:spPr>
          <a:xfrm>
            <a:off x="457200" y="5798403"/>
            <a:ext cx="8229600" cy="830997"/>
          </a:xfrm>
          <a:prstGeom prst="rect">
            <a:avLst/>
          </a:prstGeom>
          <a:noFill/>
        </p:spPr>
        <p:txBody>
          <a:bodyPr wrap="square" rtlCol="0">
            <a:spAutoFit/>
          </a:bodyPr>
          <a:lstStyle/>
          <a:p>
            <a:pPr algn="just"/>
            <a:r>
              <a:rPr lang="en-US" sz="1200" dirty="0"/>
              <a:t>xUnit.net creates a new instance of the test class for every test that is run, so any code which is placed into the constructor of the test class will be run for every single test. This makes the constructor a convenient place to put reusable context setup code where you want to share the code without sharing object instances (meaning, you get a clean copy of the context object(s) for every test that is run).</a:t>
            </a:r>
          </a:p>
        </p:txBody>
      </p:sp>
    </p:spTree>
    <p:extLst>
      <p:ext uri="{BB962C8B-B14F-4D97-AF65-F5344CB8AC3E}">
        <p14:creationId xmlns:p14="http://schemas.microsoft.com/office/powerpoint/2010/main" val="2558708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Shared Context between Tests</a:t>
            </a:r>
            <a:br>
              <a:rPr lang="en-US" dirty="0"/>
            </a:br>
            <a:r>
              <a:rPr lang="en-US" sz="2000" dirty="0"/>
              <a:t>Class Fixtures shared object instance across tests in a single class</a:t>
            </a:r>
            <a:endParaRPr lang="en-US" dirty="0"/>
          </a:p>
        </p:txBody>
      </p:sp>
      <p:pic>
        <p:nvPicPr>
          <p:cNvPr id="16" name="Content Placeholder 15"/>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317871" y="1447800"/>
            <a:ext cx="4177929" cy="4267200"/>
          </a:xfrm>
        </p:spPr>
      </p:pic>
      <p:sp>
        <p:nvSpPr>
          <p:cNvPr id="15" name="TextBox 14"/>
          <p:cNvSpPr txBox="1"/>
          <p:nvPr/>
        </p:nvSpPr>
        <p:spPr>
          <a:xfrm>
            <a:off x="457200" y="5798403"/>
            <a:ext cx="8229600" cy="646331"/>
          </a:xfrm>
          <a:prstGeom prst="rect">
            <a:avLst/>
          </a:prstGeom>
          <a:noFill/>
        </p:spPr>
        <p:txBody>
          <a:bodyPr wrap="square" rtlCol="0">
            <a:spAutoFit/>
          </a:bodyPr>
          <a:lstStyle/>
          <a:p>
            <a:pPr algn="just"/>
            <a:r>
              <a:rPr lang="en-US" sz="1200" dirty="0"/>
              <a:t>Sometimes test context creation and cleanup can be very expensive. If you were to run the creation and cleanup code during every test, it might make the tests slower than you want. You can use the </a:t>
            </a:r>
            <a:r>
              <a:rPr lang="en-US" sz="1200" i="1" dirty="0"/>
              <a:t>class fixture</a:t>
            </a:r>
            <a:r>
              <a:rPr lang="en-US" sz="1200" dirty="0"/>
              <a:t> feature of xUnit.net to share a single object instance among all tests in a test class</a:t>
            </a:r>
            <a:r>
              <a:rPr lang="en-US" sz="1200" dirty="0" smtClean="0"/>
              <a:t>.</a:t>
            </a:r>
            <a:endParaRPr lang="en-US" sz="1200" dirty="0"/>
          </a:p>
        </p:txBody>
      </p:sp>
      <p:sp>
        <p:nvSpPr>
          <p:cNvPr id="3" name="Content Placeholder 2"/>
          <p:cNvSpPr>
            <a:spLocks noGrp="1"/>
          </p:cNvSpPr>
          <p:nvPr>
            <p:ph sz="quarter" idx="4"/>
          </p:nvPr>
        </p:nvSpPr>
        <p:spPr/>
        <p:txBody>
          <a:bodyPr>
            <a:normAutofit fontScale="70000" lnSpcReduction="20000"/>
          </a:bodyPr>
          <a:lstStyle/>
          <a:p>
            <a:pPr marL="109728" indent="0">
              <a:buNone/>
            </a:pPr>
            <a:r>
              <a:rPr lang="en-US" dirty="0"/>
              <a:t>To use class fixtures, you need to take the following steps</a:t>
            </a:r>
            <a:r>
              <a:rPr lang="en-US" dirty="0" smtClean="0"/>
              <a:t>:</a:t>
            </a:r>
          </a:p>
          <a:p>
            <a:pPr marL="109728" indent="0">
              <a:buNone/>
            </a:pPr>
            <a:endParaRPr lang="en-US" dirty="0"/>
          </a:p>
          <a:p>
            <a:r>
              <a:rPr lang="en-US" dirty="0"/>
              <a:t>Create the fixture class, and put the startup code in the fixture class constructor.</a:t>
            </a:r>
          </a:p>
          <a:p>
            <a:r>
              <a:rPr lang="en-US" dirty="0"/>
              <a:t>If the fixture class needs to perform cleanup, implement </a:t>
            </a:r>
            <a:r>
              <a:rPr lang="en-US" dirty="0" err="1"/>
              <a:t>IDisposable</a:t>
            </a:r>
            <a:r>
              <a:rPr lang="en-US" dirty="0"/>
              <a:t> on the fixture class, and put the cleanup code in the Dispose() method.</a:t>
            </a:r>
          </a:p>
          <a:p>
            <a:r>
              <a:rPr lang="en-US" dirty="0"/>
              <a:t>Add </a:t>
            </a:r>
            <a:r>
              <a:rPr lang="en-US" dirty="0" err="1"/>
              <a:t>IClassFixture</a:t>
            </a:r>
            <a:r>
              <a:rPr lang="en-US" dirty="0"/>
              <a:t>&lt;&gt; to the test class.</a:t>
            </a:r>
          </a:p>
          <a:p>
            <a:r>
              <a:rPr lang="en-US" dirty="0"/>
              <a:t>If the test class needs access to the fixture instance, add it as a constructor argument, and it will be provided automatically.</a:t>
            </a:r>
          </a:p>
          <a:p>
            <a:endParaRPr lang="en-US" dirty="0"/>
          </a:p>
        </p:txBody>
      </p:sp>
    </p:spTree>
    <p:extLst>
      <p:ext uri="{BB962C8B-B14F-4D97-AF65-F5344CB8AC3E}">
        <p14:creationId xmlns:p14="http://schemas.microsoft.com/office/powerpoint/2010/main" val="3659764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Shared Context between Tests</a:t>
            </a:r>
            <a:br>
              <a:rPr lang="en-US" dirty="0"/>
            </a:br>
            <a:r>
              <a:rPr lang="en-US" sz="1800" dirty="0"/>
              <a:t>Collection Fixtures shared object instances across multiple test classes</a:t>
            </a:r>
            <a:endParaRPr lang="en-US" dirty="0"/>
          </a:p>
        </p:txBody>
      </p:sp>
      <p:pic>
        <p:nvPicPr>
          <p:cNvPr id="16" name="Content Placeholder 15"/>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980542" y="1330621"/>
            <a:ext cx="2981858" cy="4460579"/>
          </a:xfrm>
        </p:spPr>
      </p:pic>
      <p:sp>
        <p:nvSpPr>
          <p:cNvPr id="15" name="TextBox 14"/>
          <p:cNvSpPr txBox="1"/>
          <p:nvPr/>
        </p:nvSpPr>
        <p:spPr>
          <a:xfrm>
            <a:off x="457200" y="5798403"/>
            <a:ext cx="8229600" cy="830997"/>
          </a:xfrm>
          <a:prstGeom prst="rect">
            <a:avLst/>
          </a:prstGeom>
          <a:noFill/>
        </p:spPr>
        <p:txBody>
          <a:bodyPr wrap="square" rtlCol="0">
            <a:spAutoFit/>
          </a:bodyPr>
          <a:lstStyle/>
          <a:p>
            <a:pPr algn="just"/>
            <a:r>
              <a:rPr lang="en-US" sz="1200" dirty="0"/>
              <a:t>Sometimes you will want to share a fixture object among multiple test classes. The database example used for class fixtures is a great example: you may want to initialize a database with a set of test data, and then leave that test data in place for use by multiple test classes. You can use the </a:t>
            </a:r>
            <a:r>
              <a:rPr lang="en-US" sz="1200" i="1" dirty="0"/>
              <a:t>collection fixture</a:t>
            </a:r>
            <a:r>
              <a:rPr lang="en-US" sz="1200" dirty="0"/>
              <a:t> feature of xUnit.net to share a single object instance among tests in several test class.</a:t>
            </a:r>
          </a:p>
        </p:txBody>
      </p:sp>
      <p:sp>
        <p:nvSpPr>
          <p:cNvPr id="3" name="Content Placeholder 2"/>
          <p:cNvSpPr>
            <a:spLocks noGrp="1"/>
          </p:cNvSpPr>
          <p:nvPr>
            <p:ph sz="quarter" idx="4"/>
          </p:nvPr>
        </p:nvSpPr>
        <p:spPr/>
        <p:txBody>
          <a:bodyPr>
            <a:noAutofit/>
          </a:bodyPr>
          <a:lstStyle/>
          <a:p>
            <a:pPr marL="109728" indent="0">
              <a:buNone/>
            </a:pPr>
            <a:r>
              <a:rPr lang="en-US" sz="1150" dirty="0"/>
              <a:t>To use collection fixtures, you need to take the following steps</a:t>
            </a:r>
            <a:r>
              <a:rPr lang="en-US" sz="1150" dirty="0" smtClean="0"/>
              <a:t>:</a:t>
            </a:r>
          </a:p>
          <a:p>
            <a:pPr marL="109728" indent="0">
              <a:buNone/>
            </a:pPr>
            <a:endParaRPr lang="en-US" sz="1150" dirty="0"/>
          </a:p>
          <a:p>
            <a:r>
              <a:rPr lang="en-US" sz="1150" dirty="0"/>
              <a:t>Create the fixture class, and put the startup code in the fixture class constructor.</a:t>
            </a:r>
          </a:p>
          <a:p>
            <a:r>
              <a:rPr lang="en-US" sz="1150" dirty="0"/>
              <a:t>If the fixture class needs to perform cleanup, implement </a:t>
            </a:r>
            <a:r>
              <a:rPr lang="en-US" sz="1150" dirty="0" err="1"/>
              <a:t>IDisposable</a:t>
            </a:r>
            <a:r>
              <a:rPr lang="en-US" sz="1150" dirty="0"/>
              <a:t> on the fixture class, and put the cleanup code in the Dispose() method.</a:t>
            </a:r>
          </a:p>
          <a:p>
            <a:r>
              <a:rPr lang="en-US" sz="1150" dirty="0"/>
              <a:t>Create the collection definition class, decorating it with the [</a:t>
            </a:r>
            <a:r>
              <a:rPr lang="en-US" sz="1150" dirty="0" err="1"/>
              <a:t>CollectionDefinition</a:t>
            </a:r>
            <a:r>
              <a:rPr lang="en-US" sz="1150" dirty="0"/>
              <a:t>] attribute, giving it a unique name that will identify the test collection.</a:t>
            </a:r>
          </a:p>
          <a:p>
            <a:r>
              <a:rPr lang="en-US" sz="1150" dirty="0"/>
              <a:t>Add </a:t>
            </a:r>
            <a:r>
              <a:rPr lang="en-US" sz="1150" dirty="0" err="1"/>
              <a:t>ICollectionFixture</a:t>
            </a:r>
            <a:r>
              <a:rPr lang="en-US" sz="1150" dirty="0"/>
              <a:t>&lt;&gt; to the collection definition class.</a:t>
            </a:r>
          </a:p>
          <a:p>
            <a:r>
              <a:rPr lang="en-US" sz="1150" dirty="0"/>
              <a:t>Add the [Collection] attribute to all the test classes that will be part of the collection, using the unique name you provided to the test collection definition class's [</a:t>
            </a:r>
            <a:r>
              <a:rPr lang="en-US" sz="1150" dirty="0" err="1"/>
              <a:t>CollectionDefinition</a:t>
            </a:r>
            <a:r>
              <a:rPr lang="en-US" sz="1150" dirty="0"/>
              <a:t>] attribute.</a:t>
            </a:r>
          </a:p>
          <a:p>
            <a:r>
              <a:rPr lang="en-US" sz="1150" dirty="0"/>
              <a:t>If the test classes need access to the fixture instance, add it as a constructor argument, and it will be provided automatically.</a:t>
            </a:r>
          </a:p>
        </p:txBody>
      </p:sp>
    </p:spTree>
    <p:extLst>
      <p:ext uri="{BB962C8B-B14F-4D97-AF65-F5344CB8AC3E}">
        <p14:creationId xmlns:p14="http://schemas.microsoft.com/office/powerpoint/2010/main" val="4257772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Assert </a:t>
            </a:r>
            <a:r>
              <a:rPr lang="en-US" dirty="0"/>
              <a:t>(Sample: </a:t>
            </a:r>
            <a:r>
              <a:rPr lang="en-US" dirty="0" err="1">
                <a:hlinkClick r:id="rId2"/>
              </a:rPr>
              <a:t>AssertExtensions</a:t>
            </a:r>
            <a:r>
              <a:rPr lang="en-US" dirty="0">
                <a:hlinkClick r:id="rId2"/>
              </a:rPr>
              <a:t> </a:t>
            </a:r>
            <a:r>
              <a:rPr lang="en-US" dirty="0"/>
              <a:t>) </a:t>
            </a:r>
            <a:endParaRPr lang="en-US" dirty="0" smtClean="0"/>
          </a:p>
          <a:p>
            <a:pPr lvl="1"/>
            <a:r>
              <a:rPr lang="en-US" dirty="0" smtClean="0"/>
              <a:t>Use </a:t>
            </a:r>
            <a:r>
              <a:rPr lang="en-US" dirty="0"/>
              <a:t>3rd party assertions or create </a:t>
            </a:r>
            <a:r>
              <a:rPr lang="en-US" dirty="0" smtClean="0"/>
              <a:t>custom</a:t>
            </a:r>
          </a:p>
          <a:p>
            <a:r>
              <a:rPr lang="en-US" dirty="0" smtClean="0"/>
              <a:t>Before/After </a:t>
            </a:r>
            <a:r>
              <a:rPr lang="en-US" dirty="0"/>
              <a:t>(Sample : </a:t>
            </a:r>
            <a:r>
              <a:rPr lang="en-US" dirty="0" err="1">
                <a:hlinkClick r:id="rId3"/>
              </a:rPr>
              <a:t>UseCulture</a:t>
            </a:r>
            <a:r>
              <a:rPr lang="en-US" dirty="0"/>
              <a:t>) </a:t>
            </a:r>
            <a:endParaRPr lang="en-US" dirty="0" smtClean="0"/>
          </a:p>
          <a:p>
            <a:pPr lvl="1"/>
            <a:r>
              <a:rPr lang="en-US" dirty="0" smtClean="0"/>
              <a:t>Run </a:t>
            </a:r>
            <a:r>
              <a:rPr lang="en-US" dirty="0"/>
              <a:t>code before &amp; after each test </a:t>
            </a:r>
            <a:r>
              <a:rPr lang="en-US" dirty="0" smtClean="0"/>
              <a:t>runs</a:t>
            </a:r>
          </a:p>
          <a:p>
            <a:r>
              <a:rPr lang="en-US" dirty="0" smtClean="0"/>
              <a:t>Class </a:t>
            </a:r>
            <a:r>
              <a:rPr lang="en-US" dirty="0"/>
              <a:t>Fixtures (Sample : </a:t>
            </a:r>
            <a:r>
              <a:rPr lang="en-US" dirty="0" err="1">
                <a:hlinkClick r:id="rId4"/>
              </a:rPr>
              <a:t>ClassFixtureExample</a:t>
            </a:r>
            <a:r>
              <a:rPr lang="en-US" dirty="0"/>
              <a:t>) </a:t>
            </a:r>
            <a:endParaRPr lang="en-US" dirty="0" smtClean="0"/>
          </a:p>
          <a:p>
            <a:pPr lvl="1"/>
            <a:r>
              <a:rPr lang="en-US" dirty="0" smtClean="0"/>
              <a:t>Run </a:t>
            </a:r>
            <a:r>
              <a:rPr lang="en-US" dirty="0"/>
              <a:t>code before &amp; after all tests in test </a:t>
            </a:r>
            <a:r>
              <a:rPr lang="en-US" dirty="0" smtClean="0"/>
              <a:t>class</a:t>
            </a:r>
          </a:p>
          <a:p>
            <a:r>
              <a:rPr lang="en-US" dirty="0" smtClean="0"/>
              <a:t>Collection </a:t>
            </a:r>
            <a:r>
              <a:rPr lang="en-US" dirty="0"/>
              <a:t>Fixtures (Sample: </a:t>
            </a:r>
            <a:r>
              <a:rPr lang="en-US" dirty="0" err="1">
                <a:hlinkClick r:id="rId5"/>
              </a:rPr>
              <a:t>CollectionFixtureExample</a:t>
            </a:r>
            <a:r>
              <a:rPr lang="en-US" dirty="0">
                <a:hlinkClick r:id="rId5"/>
              </a:rPr>
              <a:t> </a:t>
            </a:r>
            <a:r>
              <a:rPr lang="en-US" dirty="0"/>
              <a:t>) </a:t>
            </a:r>
            <a:endParaRPr lang="en-US" dirty="0" smtClean="0"/>
          </a:p>
          <a:p>
            <a:pPr lvl="1"/>
            <a:r>
              <a:rPr lang="en-US" dirty="0" smtClean="0"/>
              <a:t>Run </a:t>
            </a:r>
            <a:r>
              <a:rPr lang="en-US" dirty="0"/>
              <a:t>code before &amp; after all tests in test </a:t>
            </a:r>
            <a:r>
              <a:rPr lang="en-US" dirty="0" smtClean="0"/>
              <a:t>collection</a:t>
            </a:r>
          </a:p>
          <a:p>
            <a:r>
              <a:rPr lang="en-US" dirty="0" smtClean="0"/>
              <a:t>Theory </a:t>
            </a:r>
            <a:r>
              <a:rPr lang="en-US" dirty="0"/>
              <a:t>Data (Sample: </a:t>
            </a:r>
            <a:r>
              <a:rPr lang="en-US" dirty="0" err="1">
                <a:hlinkClick r:id="rId6"/>
              </a:rPr>
              <a:t>ExcelDataExample</a:t>
            </a:r>
            <a:r>
              <a:rPr lang="en-US" dirty="0">
                <a:hlinkClick r:id="rId6"/>
              </a:rPr>
              <a:t> </a:t>
            </a:r>
            <a:r>
              <a:rPr lang="en-US" dirty="0"/>
              <a:t>) </a:t>
            </a:r>
            <a:endParaRPr lang="en-US" dirty="0" smtClean="0"/>
          </a:p>
          <a:p>
            <a:pPr lvl="1"/>
            <a:r>
              <a:rPr lang="en-US" dirty="0" smtClean="0"/>
              <a:t>Provide </a:t>
            </a:r>
            <a:r>
              <a:rPr lang="en-US" dirty="0"/>
              <a:t>new </a:t>
            </a:r>
            <a:r>
              <a:rPr lang="en-US" dirty="0" err="1" smtClean="0"/>
              <a:t>DataAttribute</a:t>
            </a:r>
            <a:endParaRPr lang="en-US" dirty="0" smtClean="0"/>
          </a:p>
          <a:p>
            <a:r>
              <a:rPr lang="en-US" dirty="0" smtClean="0"/>
              <a:t>Test </a:t>
            </a:r>
            <a:r>
              <a:rPr lang="en-US" dirty="0"/>
              <a:t>Ordering (Sample: </a:t>
            </a:r>
            <a:r>
              <a:rPr lang="en-US" dirty="0" err="1">
                <a:hlinkClick r:id="rId7"/>
              </a:rPr>
              <a:t>TestOrderExamples</a:t>
            </a:r>
            <a:r>
              <a:rPr lang="en-US" dirty="0" smtClean="0"/>
              <a:t>)</a:t>
            </a:r>
          </a:p>
          <a:p>
            <a:r>
              <a:rPr lang="en-US" dirty="0" smtClean="0"/>
              <a:t>Traits </a:t>
            </a:r>
            <a:r>
              <a:rPr lang="en-US" dirty="0"/>
              <a:t>(Sample: </a:t>
            </a:r>
            <a:r>
              <a:rPr lang="en-US" dirty="0" err="1">
                <a:hlinkClick r:id="rId8"/>
              </a:rPr>
              <a:t>TraitExtensibility</a:t>
            </a:r>
            <a:r>
              <a:rPr lang="en-US" dirty="0" smtClean="0"/>
              <a:t>)</a:t>
            </a:r>
          </a:p>
          <a:p>
            <a:r>
              <a:rPr lang="en-US" dirty="0" err="1" smtClean="0"/>
              <a:t>FactAttribute</a:t>
            </a:r>
            <a:r>
              <a:rPr lang="en-US" dirty="0" smtClean="0"/>
              <a:t> </a:t>
            </a:r>
            <a:r>
              <a:rPr lang="en-US" dirty="0"/>
              <a:t>(Sample: </a:t>
            </a:r>
            <a:r>
              <a:rPr lang="en-US" dirty="0" err="1">
                <a:hlinkClick r:id="rId9"/>
              </a:rPr>
              <a:t>TheoryAttribute</a:t>
            </a:r>
            <a:r>
              <a:rPr lang="en-US" dirty="0"/>
              <a:t>) </a:t>
            </a:r>
            <a:endParaRPr lang="en-US" dirty="0" smtClean="0"/>
          </a:p>
          <a:p>
            <a:pPr lvl="1"/>
            <a:r>
              <a:rPr lang="en-US" dirty="0" smtClean="0"/>
              <a:t>What </a:t>
            </a:r>
            <a:r>
              <a:rPr lang="en-US" dirty="0"/>
              <a:t>does it mean to be a test</a:t>
            </a:r>
            <a:r>
              <a:rPr lang="en-US" dirty="0" smtClean="0"/>
              <a:t>?</a:t>
            </a:r>
          </a:p>
          <a:p>
            <a:r>
              <a:rPr lang="en-US" dirty="0" smtClean="0"/>
              <a:t>Test </a:t>
            </a:r>
            <a:r>
              <a:rPr lang="en-US" dirty="0"/>
              <a:t>frameworks </a:t>
            </a:r>
            <a:endParaRPr lang="en-US" dirty="0" smtClean="0"/>
          </a:p>
          <a:p>
            <a:pPr lvl="1"/>
            <a:r>
              <a:rPr lang="en-US" dirty="0" smtClean="0"/>
              <a:t>What </a:t>
            </a:r>
            <a:r>
              <a:rPr lang="en-US" dirty="0"/>
              <a:t>does it mean to find and run </a:t>
            </a:r>
            <a:r>
              <a:rPr lang="en-US" dirty="0" smtClean="0"/>
              <a:t>tests?</a:t>
            </a:r>
          </a:p>
          <a:p>
            <a:r>
              <a:rPr lang="en-US" dirty="0" smtClean="0"/>
              <a:t>Runners</a:t>
            </a:r>
            <a:endParaRPr lang="en-US" dirty="0"/>
          </a:p>
        </p:txBody>
      </p:sp>
      <p:sp>
        <p:nvSpPr>
          <p:cNvPr id="2" name="Title 1"/>
          <p:cNvSpPr>
            <a:spLocks noGrp="1"/>
          </p:cNvSpPr>
          <p:nvPr>
            <p:ph type="title"/>
          </p:nvPr>
        </p:nvSpPr>
        <p:spPr/>
        <p:txBody>
          <a:bodyPr/>
          <a:lstStyle/>
          <a:p>
            <a:pPr algn="ctr"/>
            <a:r>
              <a:rPr lang="en-US" dirty="0" err="1"/>
              <a:t>xUnit</a:t>
            </a:r>
            <a:r>
              <a:rPr lang="en-US" dirty="0"/>
              <a:t> Extensibility</a:t>
            </a:r>
          </a:p>
        </p:txBody>
      </p:sp>
    </p:spTree>
    <p:extLst>
      <p:ext uri="{BB962C8B-B14F-4D97-AF65-F5344CB8AC3E}">
        <p14:creationId xmlns:p14="http://schemas.microsoft.com/office/powerpoint/2010/main" val="3505829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lnSpc>
                <a:spcPct val="80000"/>
              </a:lnSpc>
            </a:pPr>
            <a:r>
              <a:rPr lang="en-US" sz="3200" dirty="0" smtClean="0">
                <a:latin typeface="Times New Roman" pitchFamily="18" charset="0"/>
                <a:cs typeface="Times New Roman" pitchFamily="18" charset="0"/>
              </a:rPr>
              <a:t>Unit Under </a:t>
            </a:r>
            <a:r>
              <a:rPr lang="en-US" sz="3200" dirty="0">
                <a:latin typeface="Times New Roman" pitchFamily="18" charset="0"/>
                <a:cs typeface="Times New Roman" pitchFamily="18" charset="0"/>
              </a:rPr>
              <a:t>Test May Call Many </a:t>
            </a:r>
            <a:r>
              <a:rPr lang="en-US" sz="3200" dirty="0" smtClean="0">
                <a:latin typeface="Times New Roman" pitchFamily="18" charset="0"/>
                <a:cs typeface="Times New Roman" pitchFamily="18" charset="0"/>
              </a:rPr>
              <a:t>Dependencies</a:t>
            </a:r>
            <a:endParaRPr lang="en-US" sz="2000" b="0" dirty="0">
              <a:latin typeface="Times New Roman" pitchFamily="18" charset="0"/>
              <a:cs typeface="Times New Roman" pitchFamily="18" charset="0"/>
            </a:endParaRPr>
          </a:p>
        </p:txBody>
      </p:sp>
      <p:sp>
        <p:nvSpPr>
          <p:cNvPr id="60" name="TextBox 59"/>
          <p:cNvSpPr txBox="1"/>
          <p:nvPr/>
        </p:nvSpPr>
        <p:spPr>
          <a:xfrm>
            <a:off x="2819400" y="1431668"/>
            <a:ext cx="3276600" cy="584775"/>
          </a:xfrm>
          <a:prstGeom prst="rect">
            <a:avLst/>
          </a:prstGeom>
          <a:solidFill>
            <a:srgbClr val="FFFF00"/>
          </a:solidFill>
          <a:ln>
            <a:solidFill>
              <a:schemeClr val="tx1"/>
            </a:solidFill>
          </a:ln>
        </p:spPr>
        <p:txBody>
          <a:bodyPr wrap="square" rtlCol="0" anchor="ctr">
            <a:spAutoFit/>
          </a:bodyPr>
          <a:lstStyle/>
          <a:p>
            <a:pPr algn="ctr"/>
            <a:r>
              <a:rPr lang="en-US" sz="1600" dirty="0" smtClean="0"/>
              <a:t>Unit (Class or Method)</a:t>
            </a:r>
          </a:p>
          <a:p>
            <a:pPr algn="ctr"/>
            <a:r>
              <a:rPr lang="en-US" sz="1600" dirty="0" smtClean="0"/>
              <a:t>Under Test</a:t>
            </a:r>
            <a:endParaRPr lang="en-US" sz="1600" dirty="0"/>
          </a:p>
        </p:txBody>
      </p:sp>
      <p:sp>
        <p:nvSpPr>
          <p:cNvPr id="118" name="TextBox 117"/>
          <p:cNvSpPr txBox="1"/>
          <p:nvPr/>
        </p:nvSpPr>
        <p:spPr>
          <a:xfrm>
            <a:off x="304800" y="3291989"/>
            <a:ext cx="1447800" cy="369332"/>
          </a:xfrm>
          <a:prstGeom prst="rect">
            <a:avLst/>
          </a:prstGeom>
          <a:solidFill>
            <a:srgbClr val="FF9966"/>
          </a:solidFill>
          <a:ln>
            <a:solidFill>
              <a:schemeClr val="tx1"/>
            </a:solidFill>
          </a:ln>
        </p:spPr>
        <p:txBody>
          <a:bodyPr wrap="square" rtlCol="0" anchor="ctr">
            <a:spAutoFit/>
          </a:bodyPr>
          <a:lstStyle/>
          <a:p>
            <a:pPr algn="ctr"/>
            <a:r>
              <a:rPr lang="en-US" dirty="0" err="1" smtClean="0"/>
              <a:t>ClassA</a:t>
            </a:r>
            <a:endParaRPr lang="en-US" dirty="0"/>
          </a:p>
        </p:txBody>
      </p:sp>
      <p:sp>
        <p:nvSpPr>
          <p:cNvPr id="119" name="TextBox 118"/>
          <p:cNvSpPr txBox="1"/>
          <p:nvPr/>
        </p:nvSpPr>
        <p:spPr>
          <a:xfrm>
            <a:off x="6438900" y="2453789"/>
            <a:ext cx="2286000" cy="369332"/>
          </a:xfrm>
          <a:prstGeom prst="rect">
            <a:avLst/>
          </a:prstGeom>
          <a:solidFill>
            <a:srgbClr val="5794F7"/>
          </a:solidFill>
          <a:ln>
            <a:solidFill>
              <a:schemeClr val="tx1"/>
            </a:solidFill>
          </a:ln>
        </p:spPr>
        <p:txBody>
          <a:bodyPr wrap="square" rtlCol="0" anchor="ctr">
            <a:spAutoFit/>
          </a:bodyPr>
          <a:lstStyle/>
          <a:p>
            <a:pPr algn="ctr"/>
            <a:r>
              <a:rPr lang="en-US" dirty="0" smtClean="0"/>
              <a:t>Dependency 3</a:t>
            </a:r>
            <a:endParaRPr lang="en-US" dirty="0"/>
          </a:p>
        </p:txBody>
      </p:sp>
      <p:sp>
        <p:nvSpPr>
          <p:cNvPr id="120" name="TextBox 119"/>
          <p:cNvSpPr txBox="1"/>
          <p:nvPr/>
        </p:nvSpPr>
        <p:spPr>
          <a:xfrm>
            <a:off x="304800" y="2453789"/>
            <a:ext cx="2209800" cy="369332"/>
          </a:xfrm>
          <a:prstGeom prst="rect">
            <a:avLst/>
          </a:prstGeom>
          <a:solidFill>
            <a:srgbClr val="5794F7"/>
          </a:solidFill>
          <a:ln>
            <a:solidFill>
              <a:schemeClr val="tx1"/>
            </a:solidFill>
          </a:ln>
        </p:spPr>
        <p:txBody>
          <a:bodyPr wrap="square" rtlCol="0" anchor="ctr">
            <a:spAutoFit/>
          </a:bodyPr>
          <a:lstStyle/>
          <a:p>
            <a:pPr algn="ctr"/>
            <a:r>
              <a:rPr lang="en-US" dirty="0" smtClean="0"/>
              <a:t>Dependency 1</a:t>
            </a:r>
            <a:endParaRPr lang="en-US" dirty="0"/>
          </a:p>
        </p:txBody>
      </p:sp>
      <p:sp>
        <p:nvSpPr>
          <p:cNvPr id="121" name="TextBox 120"/>
          <p:cNvSpPr txBox="1"/>
          <p:nvPr/>
        </p:nvSpPr>
        <p:spPr>
          <a:xfrm>
            <a:off x="3200400" y="2434679"/>
            <a:ext cx="2514600" cy="369332"/>
          </a:xfrm>
          <a:prstGeom prst="rect">
            <a:avLst/>
          </a:prstGeom>
          <a:solidFill>
            <a:srgbClr val="5794F7"/>
          </a:solidFill>
          <a:ln>
            <a:solidFill>
              <a:schemeClr val="tx1"/>
            </a:solidFill>
          </a:ln>
        </p:spPr>
        <p:txBody>
          <a:bodyPr wrap="square" rtlCol="0" anchor="ctr">
            <a:spAutoFit/>
          </a:bodyPr>
          <a:lstStyle/>
          <a:p>
            <a:pPr algn="ctr"/>
            <a:r>
              <a:rPr lang="en-US" dirty="0" smtClean="0"/>
              <a:t>Dependency 2</a:t>
            </a:r>
            <a:endParaRPr lang="en-US" dirty="0"/>
          </a:p>
        </p:txBody>
      </p:sp>
      <p:cxnSp>
        <p:nvCxnSpPr>
          <p:cNvPr id="122" name="Straight Arrow Connector 121"/>
          <p:cNvCxnSpPr>
            <a:stCxn id="60" idx="3"/>
            <a:endCxn id="119" idx="0"/>
          </p:cNvCxnSpPr>
          <p:nvPr/>
        </p:nvCxnSpPr>
        <p:spPr bwMode="auto">
          <a:xfrm>
            <a:off x="6096000" y="1724056"/>
            <a:ext cx="1485900" cy="7297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3" name="Straight Arrow Connector 122"/>
          <p:cNvCxnSpPr>
            <a:stCxn id="60" idx="1"/>
            <a:endCxn id="120" idx="0"/>
          </p:cNvCxnSpPr>
          <p:nvPr/>
        </p:nvCxnSpPr>
        <p:spPr bwMode="auto">
          <a:xfrm flipH="1">
            <a:off x="1409700" y="1724056"/>
            <a:ext cx="1409700" cy="72973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4" name="Straight Arrow Connector 123"/>
          <p:cNvCxnSpPr>
            <a:stCxn id="60" idx="2"/>
            <a:endCxn id="121" idx="0"/>
          </p:cNvCxnSpPr>
          <p:nvPr/>
        </p:nvCxnSpPr>
        <p:spPr bwMode="auto">
          <a:xfrm>
            <a:off x="4457700" y="2016443"/>
            <a:ext cx="0" cy="41823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25" name="TextBox 124"/>
          <p:cNvSpPr txBox="1"/>
          <p:nvPr/>
        </p:nvSpPr>
        <p:spPr>
          <a:xfrm>
            <a:off x="1905000" y="3291989"/>
            <a:ext cx="1447800" cy="369332"/>
          </a:xfrm>
          <a:prstGeom prst="rect">
            <a:avLst/>
          </a:prstGeom>
          <a:solidFill>
            <a:srgbClr val="FF9966"/>
          </a:solidFill>
          <a:ln>
            <a:solidFill>
              <a:schemeClr val="tx1"/>
            </a:solidFill>
          </a:ln>
        </p:spPr>
        <p:txBody>
          <a:bodyPr wrap="square" rtlCol="0" anchor="ctr">
            <a:spAutoFit/>
          </a:bodyPr>
          <a:lstStyle/>
          <a:p>
            <a:pPr algn="ctr"/>
            <a:r>
              <a:rPr lang="en-US" dirty="0" err="1" smtClean="0"/>
              <a:t>ClassB</a:t>
            </a:r>
            <a:endParaRPr lang="en-US" dirty="0"/>
          </a:p>
        </p:txBody>
      </p:sp>
      <p:sp>
        <p:nvSpPr>
          <p:cNvPr id="126" name="TextBox 125"/>
          <p:cNvSpPr txBox="1"/>
          <p:nvPr/>
        </p:nvSpPr>
        <p:spPr>
          <a:xfrm>
            <a:off x="3505200" y="3291989"/>
            <a:ext cx="1447800" cy="369332"/>
          </a:xfrm>
          <a:prstGeom prst="rect">
            <a:avLst/>
          </a:prstGeom>
          <a:solidFill>
            <a:srgbClr val="FF9966"/>
          </a:solidFill>
          <a:ln>
            <a:solidFill>
              <a:schemeClr val="tx1"/>
            </a:solidFill>
          </a:ln>
        </p:spPr>
        <p:txBody>
          <a:bodyPr wrap="square" rtlCol="0" anchor="ctr">
            <a:spAutoFit/>
          </a:bodyPr>
          <a:lstStyle/>
          <a:p>
            <a:pPr algn="ctr"/>
            <a:r>
              <a:rPr lang="en-US" dirty="0" err="1" smtClean="0"/>
              <a:t>ClassC</a:t>
            </a:r>
            <a:endParaRPr lang="en-US" dirty="0"/>
          </a:p>
        </p:txBody>
      </p:sp>
      <p:sp>
        <p:nvSpPr>
          <p:cNvPr id="127" name="TextBox 126"/>
          <p:cNvSpPr txBox="1"/>
          <p:nvPr/>
        </p:nvSpPr>
        <p:spPr>
          <a:xfrm>
            <a:off x="5181600" y="3291989"/>
            <a:ext cx="1447800" cy="369332"/>
          </a:xfrm>
          <a:prstGeom prst="rect">
            <a:avLst/>
          </a:prstGeom>
          <a:solidFill>
            <a:srgbClr val="FF9966"/>
          </a:solidFill>
          <a:ln>
            <a:solidFill>
              <a:schemeClr val="tx1"/>
            </a:solidFill>
          </a:ln>
        </p:spPr>
        <p:txBody>
          <a:bodyPr wrap="square" rtlCol="0" anchor="ctr">
            <a:spAutoFit/>
          </a:bodyPr>
          <a:lstStyle/>
          <a:p>
            <a:pPr algn="ctr"/>
            <a:r>
              <a:rPr lang="en-US" dirty="0" err="1" smtClean="0"/>
              <a:t>ClassD</a:t>
            </a:r>
            <a:endParaRPr lang="en-US" dirty="0"/>
          </a:p>
        </p:txBody>
      </p:sp>
      <p:sp>
        <p:nvSpPr>
          <p:cNvPr id="128" name="TextBox 127"/>
          <p:cNvSpPr txBox="1"/>
          <p:nvPr/>
        </p:nvSpPr>
        <p:spPr>
          <a:xfrm>
            <a:off x="6858000" y="3291989"/>
            <a:ext cx="1447800" cy="369332"/>
          </a:xfrm>
          <a:prstGeom prst="rect">
            <a:avLst/>
          </a:prstGeom>
          <a:solidFill>
            <a:srgbClr val="FF9966"/>
          </a:solidFill>
          <a:ln>
            <a:solidFill>
              <a:schemeClr val="tx1"/>
            </a:solidFill>
          </a:ln>
        </p:spPr>
        <p:txBody>
          <a:bodyPr wrap="square" rtlCol="0" anchor="ctr">
            <a:spAutoFit/>
          </a:bodyPr>
          <a:lstStyle/>
          <a:p>
            <a:pPr algn="ctr"/>
            <a:r>
              <a:rPr lang="en-US" dirty="0" err="1" smtClean="0"/>
              <a:t>ClassE</a:t>
            </a:r>
            <a:endParaRPr lang="en-US" dirty="0"/>
          </a:p>
        </p:txBody>
      </p:sp>
      <p:sp>
        <p:nvSpPr>
          <p:cNvPr id="129" name="TextBox 128"/>
          <p:cNvSpPr txBox="1"/>
          <p:nvPr/>
        </p:nvSpPr>
        <p:spPr>
          <a:xfrm>
            <a:off x="148590" y="4278868"/>
            <a:ext cx="838200" cy="338554"/>
          </a:xfrm>
          <a:prstGeom prst="rect">
            <a:avLst/>
          </a:prstGeom>
          <a:solidFill>
            <a:srgbClr val="FF9966"/>
          </a:solidFill>
          <a:ln>
            <a:solidFill>
              <a:schemeClr val="tx1"/>
            </a:solidFill>
          </a:ln>
        </p:spPr>
        <p:txBody>
          <a:bodyPr wrap="square" rtlCol="0">
            <a:spAutoFit/>
          </a:bodyPr>
          <a:lstStyle/>
          <a:p>
            <a:pPr algn="ctr"/>
            <a:r>
              <a:rPr lang="en-US" sz="1600" dirty="0" err="1" smtClean="0"/>
              <a:t>ClassF</a:t>
            </a:r>
            <a:endParaRPr lang="en-US" sz="1600" dirty="0"/>
          </a:p>
        </p:txBody>
      </p:sp>
      <p:sp>
        <p:nvSpPr>
          <p:cNvPr id="130" name="TextBox 129"/>
          <p:cNvSpPr txBox="1"/>
          <p:nvPr/>
        </p:nvSpPr>
        <p:spPr>
          <a:xfrm>
            <a:off x="1143000" y="4278868"/>
            <a:ext cx="876300" cy="338554"/>
          </a:xfrm>
          <a:prstGeom prst="rect">
            <a:avLst/>
          </a:prstGeom>
          <a:solidFill>
            <a:srgbClr val="FF9966"/>
          </a:solidFill>
          <a:ln>
            <a:solidFill>
              <a:schemeClr val="tx1"/>
            </a:solidFill>
          </a:ln>
        </p:spPr>
        <p:txBody>
          <a:bodyPr wrap="square" rtlCol="0" anchor="ctr">
            <a:spAutoFit/>
          </a:bodyPr>
          <a:lstStyle/>
          <a:p>
            <a:pPr algn="ctr"/>
            <a:r>
              <a:rPr lang="en-US" sz="1600" dirty="0" err="1" smtClean="0"/>
              <a:t>ClassG</a:t>
            </a:r>
            <a:endParaRPr lang="en-US" sz="1600" dirty="0"/>
          </a:p>
        </p:txBody>
      </p:sp>
      <p:sp>
        <p:nvSpPr>
          <p:cNvPr id="131" name="TextBox 130"/>
          <p:cNvSpPr txBox="1"/>
          <p:nvPr/>
        </p:nvSpPr>
        <p:spPr>
          <a:xfrm>
            <a:off x="2133600" y="4278868"/>
            <a:ext cx="914400" cy="338554"/>
          </a:xfrm>
          <a:prstGeom prst="rect">
            <a:avLst/>
          </a:prstGeom>
          <a:solidFill>
            <a:srgbClr val="FF9966"/>
          </a:solidFill>
          <a:ln>
            <a:solidFill>
              <a:schemeClr val="tx1"/>
            </a:solidFill>
          </a:ln>
        </p:spPr>
        <p:txBody>
          <a:bodyPr wrap="square" rtlCol="0" anchor="ctr">
            <a:spAutoFit/>
          </a:bodyPr>
          <a:lstStyle/>
          <a:p>
            <a:pPr algn="ctr"/>
            <a:r>
              <a:rPr lang="en-US" sz="1600" dirty="0" err="1" smtClean="0"/>
              <a:t>ClassH</a:t>
            </a:r>
            <a:endParaRPr lang="en-US" sz="1600" dirty="0"/>
          </a:p>
        </p:txBody>
      </p:sp>
      <p:sp>
        <p:nvSpPr>
          <p:cNvPr id="132" name="TextBox 131"/>
          <p:cNvSpPr txBox="1"/>
          <p:nvPr/>
        </p:nvSpPr>
        <p:spPr>
          <a:xfrm>
            <a:off x="3139440" y="4297978"/>
            <a:ext cx="838200" cy="338554"/>
          </a:xfrm>
          <a:prstGeom prst="rect">
            <a:avLst/>
          </a:prstGeom>
          <a:solidFill>
            <a:srgbClr val="FF9966"/>
          </a:solidFill>
          <a:ln>
            <a:solidFill>
              <a:schemeClr val="tx1"/>
            </a:solidFill>
          </a:ln>
        </p:spPr>
        <p:txBody>
          <a:bodyPr wrap="square" rtlCol="0" anchor="ctr">
            <a:spAutoFit/>
          </a:bodyPr>
          <a:lstStyle/>
          <a:p>
            <a:pPr algn="ctr"/>
            <a:r>
              <a:rPr lang="en-US" sz="1600" dirty="0" err="1" smtClean="0"/>
              <a:t>ClassI</a:t>
            </a:r>
            <a:endParaRPr lang="en-US" sz="1600" dirty="0"/>
          </a:p>
        </p:txBody>
      </p:sp>
      <p:sp>
        <p:nvSpPr>
          <p:cNvPr id="133" name="TextBox 132"/>
          <p:cNvSpPr txBox="1"/>
          <p:nvPr/>
        </p:nvSpPr>
        <p:spPr>
          <a:xfrm>
            <a:off x="4114800" y="4297978"/>
            <a:ext cx="838200" cy="338554"/>
          </a:xfrm>
          <a:prstGeom prst="rect">
            <a:avLst/>
          </a:prstGeom>
          <a:solidFill>
            <a:srgbClr val="FF9966"/>
          </a:solidFill>
          <a:ln>
            <a:solidFill>
              <a:schemeClr val="tx1"/>
            </a:solidFill>
          </a:ln>
        </p:spPr>
        <p:txBody>
          <a:bodyPr wrap="square" rtlCol="0" anchor="ctr">
            <a:spAutoFit/>
          </a:bodyPr>
          <a:lstStyle/>
          <a:p>
            <a:pPr algn="ctr"/>
            <a:r>
              <a:rPr lang="en-US" sz="1600" dirty="0" err="1" smtClean="0"/>
              <a:t>ClassJ</a:t>
            </a:r>
            <a:endParaRPr lang="en-US" sz="1600" dirty="0"/>
          </a:p>
        </p:txBody>
      </p:sp>
      <p:sp>
        <p:nvSpPr>
          <p:cNvPr id="134" name="TextBox 133"/>
          <p:cNvSpPr txBox="1"/>
          <p:nvPr/>
        </p:nvSpPr>
        <p:spPr>
          <a:xfrm>
            <a:off x="5105400" y="4297978"/>
            <a:ext cx="838200" cy="338554"/>
          </a:xfrm>
          <a:prstGeom prst="rect">
            <a:avLst/>
          </a:prstGeom>
          <a:solidFill>
            <a:srgbClr val="FF9966"/>
          </a:solidFill>
          <a:ln>
            <a:solidFill>
              <a:schemeClr val="tx1"/>
            </a:solidFill>
          </a:ln>
        </p:spPr>
        <p:txBody>
          <a:bodyPr wrap="square" rtlCol="0" anchor="ctr">
            <a:spAutoFit/>
          </a:bodyPr>
          <a:lstStyle/>
          <a:p>
            <a:pPr algn="ctr"/>
            <a:r>
              <a:rPr lang="en-US" sz="1600" dirty="0" err="1" smtClean="0"/>
              <a:t>ClassK</a:t>
            </a:r>
            <a:endParaRPr lang="en-US" sz="1600" dirty="0"/>
          </a:p>
        </p:txBody>
      </p:sp>
      <p:sp>
        <p:nvSpPr>
          <p:cNvPr id="135" name="TextBox 134"/>
          <p:cNvSpPr txBox="1"/>
          <p:nvPr/>
        </p:nvSpPr>
        <p:spPr>
          <a:xfrm>
            <a:off x="6096000" y="4297978"/>
            <a:ext cx="838200" cy="338554"/>
          </a:xfrm>
          <a:prstGeom prst="rect">
            <a:avLst/>
          </a:prstGeom>
          <a:solidFill>
            <a:srgbClr val="FF9966"/>
          </a:solidFill>
          <a:ln>
            <a:solidFill>
              <a:schemeClr val="tx1"/>
            </a:solidFill>
          </a:ln>
        </p:spPr>
        <p:txBody>
          <a:bodyPr wrap="square" rtlCol="0" anchor="ctr">
            <a:spAutoFit/>
          </a:bodyPr>
          <a:lstStyle/>
          <a:p>
            <a:pPr algn="ctr"/>
            <a:r>
              <a:rPr lang="en-US" sz="1600" dirty="0" err="1" smtClean="0"/>
              <a:t>ClassL</a:t>
            </a:r>
            <a:endParaRPr lang="en-US" sz="1600" dirty="0"/>
          </a:p>
        </p:txBody>
      </p:sp>
      <p:sp>
        <p:nvSpPr>
          <p:cNvPr id="136" name="TextBox 135"/>
          <p:cNvSpPr txBox="1"/>
          <p:nvPr/>
        </p:nvSpPr>
        <p:spPr>
          <a:xfrm>
            <a:off x="7086600" y="4278868"/>
            <a:ext cx="914400" cy="338554"/>
          </a:xfrm>
          <a:prstGeom prst="rect">
            <a:avLst/>
          </a:prstGeom>
          <a:solidFill>
            <a:srgbClr val="FF9966"/>
          </a:solidFill>
          <a:ln>
            <a:solidFill>
              <a:schemeClr val="tx1"/>
            </a:solidFill>
          </a:ln>
        </p:spPr>
        <p:txBody>
          <a:bodyPr wrap="square" rtlCol="0" anchor="ctr">
            <a:spAutoFit/>
          </a:bodyPr>
          <a:lstStyle/>
          <a:p>
            <a:pPr algn="ctr"/>
            <a:r>
              <a:rPr lang="en-US" sz="1600" dirty="0" err="1" smtClean="0"/>
              <a:t>ClassM</a:t>
            </a:r>
            <a:endParaRPr lang="en-US" sz="1600" dirty="0"/>
          </a:p>
        </p:txBody>
      </p:sp>
      <p:sp>
        <p:nvSpPr>
          <p:cNvPr id="137" name="TextBox 136"/>
          <p:cNvSpPr txBox="1"/>
          <p:nvPr/>
        </p:nvSpPr>
        <p:spPr>
          <a:xfrm>
            <a:off x="8077200" y="4278868"/>
            <a:ext cx="914400" cy="338554"/>
          </a:xfrm>
          <a:prstGeom prst="rect">
            <a:avLst/>
          </a:prstGeom>
          <a:solidFill>
            <a:srgbClr val="FF9966"/>
          </a:solidFill>
          <a:ln>
            <a:solidFill>
              <a:schemeClr val="tx1"/>
            </a:solidFill>
          </a:ln>
        </p:spPr>
        <p:txBody>
          <a:bodyPr wrap="square" rtlCol="0" anchor="ctr">
            <a:spAutoFit/>
          </a:bodyPr>
          <a:lstStyle/>
          <a:p>
            <a:pPr algn="ctr"/>
            <a:r>
              <a:rPr lang="en-US" sz="1600" dirty="0" err="1" smtClean="0"/>
              <a:t>ClassN</a:t>
            </a:r>
            <a:endParaRPr lang="en-US" sz="1600" dirty="0"/>
          </a:p>
        </p:txBody>
      </p:sp>
      <p:sp>
        <p:nvSpPr>
          <p:cNvPr id="138" name="TextBox 137"/>
          <p:cNvSpPr txBox="1"/>
          <p:nvPr/>
        </p:nvSpPr>
        <p:spPr>
          <a:xfrm>
            <a:off x="304800" y="5177879"/>
            <a:ext cx="1447800" cy="369332"/>
          </a:xfrm>
          <a:prstGeom prst="rect">
            <a:avLst/>
          </a:prstGeom>
          <a:solidFill>
            <a:srgbClr val="FF9966"/>
          </a:solidFill>
          <a:ln>
            <a:solidFill>
              <a:schemeClr val="tx1"/>
            </a:solidFill>
          </a:ln>
        </p:spPr>
        <p:txBody>
          <a:bodyPr wrap="square" rtlCol="0" anchor="ctr">
            <a:spAutoFit/>
          </a:bodyPr>
          <a:lstStyle/>
          <a:p>
            <a:pPr algn="ctr"/>
            <a:r>
              <a:rPr lang="en-US" dirty="0" smtClean="0"/>
              <a:t>Database</a:t>
            </a:r>
            <a:endParaRPr lang="en-US" dirty="0"/>
          </a:p>
        </p:txBody>
      </p:sp>
      <p:sp>
        <p:nvSpPr>
          <p:cNvPr id="139" name="TextBox 138"/>
          <p:cNvSpPr txBox="1"/>
          <p:nvPr/>
        </p:nvSpPr>
        <p:spPr>
          <a:xfrm>
            <a:off x="2057400" y="5177879"/>
            <a:ext cx="1447800" cy="369332"/>
          </a:xfrm>
          <a:prstGeom prst="rect">
            <a:avLst/>
          </a:prstGeom>
          <a:solidFill>
            <a:srgbClr val="FF9966"/>
          </a:solidFill>
          <a:ln>
            <a:solidFill>
              <a:schemeClr val="tx1"/>
            </a:solidFill>
          </a:ln>
        </p:spPr>
        <p:txBody>
          <a:bodyPr wrap="square" rtlCol="0" anchor="ctr">
            <a:spAutoFit/>
          </a:bodyPr>
          <a:lstStyle/>
          <a:p>
            <a:pPr algn="ctr"/>
            <a:r>
              <a:rPr lang="en-US" dirty="0" smtClean="0"/>
              <a:t>Network</a:t>
            </a:r>
            <a:endParaRPr lang="en-US" dirty="0"/>
          </a:p>
        </p:txBody>
      </p:sp>
      <p:sp>
        <p:nvSpPr>
          <p:cNvPr id="140" name="TextBox 139"/>
          <p:cNvSpPr txBox="1"/>
          <p:nvPr/>
        </p:nvSpPr>
        <p:spPr>
          <a:xfrm>
            <a:off x="3810000" y="5177879"/>
            <a:ext cx="1600200" cy="369332"/>
          </a:xfrm>
          <a:prstGeom prst="rect">
            <a:avLst/>
          </a:prstGeom>
          <a:solidFill>
            <a:srgbClr val="FF9966"/>
          </a:solidFill>
          <a:ln>
            <a:solidFill>
              <a:schemeClr val="tx1"/>
            </a:solidFill>
          </a:ln>
        </p:spPr>
        <p:txBody>
          <a:bodyPr wrap="square" rtlCol="0" anchor="ctr">
            <a:spAutoFit/>
          </a:bodyPr>
          <a:lstStyle/>
          <a:p>
            <a:pPr algn="ctr"/>
            <a:r>
              <a:rPr lang="en-US" dirty="0" smtClean="0"/>
              <a:t>File System</a:t>
            </a:r>
            <a:endParaRPr lang="en-US" dirty="0"/>
          </a:p>
        </p:txBody>
      </p:sp>
      <p:sp>
        <p:nvSpPr>
          <p:cNvPr id="141" name="TextBox 140"/>
          <p:cNvSpPr txBox="1"/>
          <p:nvPr/>
        </p:nvSpPr>
        <p:spPr>
          <a:xfrm>
            <a:off x="5715000" y="5177879"/>
            <a:ext cx="1371600" cy="369332"/>
          </a:xfrm>
          <a:prstGeom prst="rect">
            <a:avLst/>
          </a:prstGeom>
          <a:solidFill>
            <a:srgbClr val="FF9966"/>
          </a:solidFill>
          <a:ln>
            <a:solidFill>
              <a:schemeClr val="tx1"/>
            </a:solidFill>
          </a:ln>
        </p:spPr>
        <p:txBody>
          <a:bodyPr wrap="square" rtlCol="0" anchor="ctr">
            <a:spAutoFit/>
          </a:bodyPr>
          <a:lstStyle/>
          <a:p>
            <a:pPr algn="ctr"/>
            <a:r>
              <a:rPr lang="en-US" dirty="0" smtClean="0"/>
              <a:t>Printer</a:t>
            </a:r>
            <a:endParaRPr lang="en-US" dirty="0"/>
          </a:p>
        </p:txBody>
      </p:sp>
      <p:cxnSp>
        <p:nvCxnSpPr>
          <p:cNvPr id="143" name="Straight Arrow Connector 142"/>
          <p:cNvCxnSpPr>
            <a:stCxn id="120" idx="2"/>
            <a:endCxn id="118" idx="0"/>
          </p:cNvCxnSpPr>
          <p:nvPr/>
        </p:nvCxnSpPr>
        <p:spPr bwMode="auto">
          <a:xfrm flipH="1">
            <a:off x="1028700" y="2823121"/>
            <a:ext cx="381000" cy="468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4" name="Straight Arrow Connector 143"/>
          <p:cNvCxnSpPr>
            <a:stCxn id="120" idx="2"/>
            <a:endCxn id="125" idx="0"/>
          </p:cNvCxnSpPr>
          <p:nvPr/>
        </p:nvCxnSpPr>
        <p:spPr bwMode="auto">
          <a:xfrm>
            <a:off x="1409700" y="2823121"/>
            <a:ext cx="1219200" cy="468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5" name="Straight Arrow Connector 144"/>
          <p:cNvCxnSpPr>
            <a:stCxn id="121" idx="2"/>
            <a:endCxn id="126" idx="0"/>
          </p:cNvCxnSpPr>
          <p:nvPr/>
        </p:nvCxnSpPr>
        <p:spPr bwMode="auto">
          <a:xfrm flipH="1">
            <a:off x="4229100" y="2804011"/>
            <a:ext cx="228600" cy="4879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6" name="Straight Arrow Connector 145"/>
          <p:cNvCxnSpPr>
            <a:stCxn id="121" idx="2"/>
            <a:endCxn id="127" idx="0"/>
          </p:cNvCxnSpPr>
          <p:nvPr/>
        </p:nvCxnSpPr>
        <p:spPr bwMode="auto">
          <a:xfrm>
            <a:off x="4457700" y="2804011"/>
            <a:ext cx="1447800" cy="4879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7" name="Straight Arrow Connector 146"/>
          <p:cNvCxnSpPr>
            <a:stCxn id="119" idx="2"/>
            <a:endCxn id="127" idx="0"/>
          </p:cNvCxnSpPr>
          <p:nvPr/>
        </p:nvCxnSpPr>
        <p:spPr bwMode="auto">
          <a:xfrm flipH="1">
            <a:off x="5905500" y="2823121"/>
            <a:ext cx="1676400" cy="468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8" name="Straight Arrow Connector 147"/>
          <p:cNvCxnSpPr>
            <a:stCxn id="119" idx="2"/>
            <a:endCxn id="128" idx="0"/>
          </p:cNvCxnSpPr>
          <p:nvPr/>
        </p:nvCxnSpPr>
        <p:spPr bwMode="auto">
          <a:xfrm>
            <a:off x="7581900" y="2823121"/>
            <a:ext cx="0" cy="4688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9" name="Straight Arrow Connector 148"/>
          <p:cNvCxnSpPr>
            <a:stCxn id="118" idx="2"/>
            <a:endCxn id="129" idx="0"/>
          </p:cNvCxnSpPr>
          <p:nvPr/>
        </p:nvCxnSpPr>
        <p:spPr bwMode="auto">
          <a:xfrm flipH="1">
            <a:off x="567690" y="3661321"/>
            <a:ext cx="461010" cy="617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0" name="Straight Arrow Connector 149"/>
          <p:cNvCxnSpPr>
            <a:stCxn id="118" idx="2"/>
            <a:endCxn id="130" idx="0"/>
          </p:cNvCxnSpPr>
          <p:nvPr/>
        </p:nvCxnSpPr>
        <p:spPr bwMode="auto">
          <a:xfrm>
            <a:off x="1028700" y="3661321"/>
            <a:ext cx="552450" cy="617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1" name="Straight Arrow Connector 150"/>
          <p:cNvCxnSpPr>
            <a:stCxn id="125" idx="2"/>
            <a:endCxn id="130" idx="0"/>
          </p:cNvCxnSpPr>
          <p:nvPr/>
        </p:nvCxnSpPr>
        <p:spPr bwMode="auto">
          <a:xfrm flipH="1">
            <a:off x="1581150" y="3661321"/>
            <a:ext cx="1047750" cy="617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2" name="Straight Arrow Connector 151"/>
          <p:cNvCxnSpPr>
            <a:stCxn id="125" idx="2"/>
            <a:endCxn id="131" idx="0"/>
          </p:cNvCxnSpPr>
          <p:nvPr/>
        </p:nvCxnSpPr>
        <p:spPr bwMode="auto">
          <a:xfrm flipH="1">
            <a:off x="2590800" y="3661321"/>
            <a:ext cx="38100" cy="617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3" name="Straight Arrow Connector 152"/>
          <p:cNvCxnSpPr>
            <a:stCxn id="125" idx="2"/>
            <a:endCxn id="132" idx="0"/>
          </p:cNvCxnSpPr>
          <p:nvPr/>
        </p:nvCxnSpPr>
        <p:spPr bwMode="auto">
          <a:xfrm>
            <a:off x="2628900" y="3661321"/>
            <a:ext cx="929640" cy="6366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4" name="Straight Arrow Connector 153"/>
          <p:cNvCxnSpPr>
            <a:stCxn id="126" idx="2"/>
            <a:endCxn id="133" idx="0"/>
          </p:cNvCxnSpPr>
          <p:nvPr/>
        </p:nvCxnSpPr>
        <p:spPr bwMode="auto">
          <a:xfrm>
            <a:off x="4229100" y="3661321"/>
            <a:ext cx="304800" cy="6366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5" name="Straight Arrow Connector 154"/>
          <p:cNvCxnSpPr>
            <a:stCxn id="126" idx="2"/>
            <a:endCxn id="131" idx="0"/>
          </p:cNvCxnSpPr>
          <p:nvPr/>
        </p:nvCxnSpPr>
        <p:spPr bwMode="auto">
          <a:xfrm flipH="1">
            <a:off x="2590800" y="3661321"/>
            <a:ext cx="1638300" cy="617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6" name="Straight Arrow Connector 155"/>
          <p:cNvCxnSpPr>
            <a:stCxn id="126" idx="2"/>
            <a:endCxn id="132" idx="0"/>
          </p:cNvCxnSpPr>
          <p:nvPr/>
        </p:nvCxnSpPr>
        <p:spPr bwMode="auto">
          <a:xfrm flipH="1">
            <a:off x="3558540" y="3661321"/>
            <a:ext cx="670560" cy="6366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7" name="Straight Arrow Connector 156"/>
          <p:cNvCxnSpPr>
            <a:stCxn id="127" idx="2"/>
            <a:endCxn id="134" idx="0"/>
          </p:cNvCxnSpPr>
          <p:nvPr/>
        </p:nvCxnSpPr>
        <p:spPr bwMode="auto">
          <a:xfrm flipH="1">
            <a:off x="5524500" y="3661321"/>
            <a:ext cx="381000" cy="6366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8" name="Straight Arrow Connector 157"/>
          <p:cNvCxnSpPr>
            <a:stCxn id="128" idx="2"/>
            <a:endCxn id="135" idx="0"/>
          </p:cNvCxnSpPr>
          <p:nvPr/>
        </p:nvCxnSpPr>
        <p:spPr bwMode="auto">
          <a:xfrm flipH="1">
            <a:off x="6515100" y="3661321"/>
            <a:ext cx="1066800" cy="6366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59" name="Straight Arrow Connector 158"/>
          <p:cNvCxnSpPr>
            <a:stCxn id="128" idx="2"/>
            <a:endCxn id="136" idx="0"/>
          </p:cNvCxnSpPr>
          <p:nvPr/>
        </p:nvCxnSpPr>
        <p:spPr bwMode="auto">
          <a:xfrm flipH="1">
            <a:off x="7543800" y="3661321"/>
            <a:ext cx="38100" cy="617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0" name="Straight Arrow Connector 159"/>
          <p:cNvCxnSpPr>
            <a:stCxn id="128" idx="2"/>
            <a:endCxn id="137" idx="0"/>
          </p:cNvCxnSpPr>
          <p:nvPr/>
        </p:nvCxnSpPr>
        <p:spPr bwMode="auto">
          <a:xfrm>
            <a:off x="7581900" y="3661321"/>
            <a:ext cx="952500" cy="6175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1" name="Straight Arrow Connector 160"/>
          <p:cNvCxnSpPr>
            <a:stCxn id="129" idx="2"/>
            <a:endCxn id="138" idx="0"/>
          </p:cNvCxnSpPr>
          <p:nvPr/>
        </p:nvCxnSpPr>
        <p:spPr bwMode="auto">
          <a:xfrm>
            <a:off x="567690" y="4617422"/>
            <a:ext cx="461010" cy="5604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2" name="Straight Arrow Connector 161"/>
          <p:cNvCxnSpPr>
            <a:stCxn id="131" idx="2"/>
            <a:endCxn id="138" idx="0"/>
          </p:cNvCxnSpPr>
          <p:nvPr/>
        </p:nvCxnSpPr>
        <p:spPr bwMode="auto">
          <a:xfrm flipH="1">
            <a:off x="1028700" y="4617422"/>
            <a:ext cx="1562100" cy="5604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3" name="Straight Arrow Connector 162"/>
          <p:cNvCxnSpPr>
            <a:stCxn id="132" idx="2"/>
            <a:endCxn id="139" idx="0"/>
          </p:cNvCxnSpPr>
          <p:nvPr/>
        </p:nvCxnSpPr>
        <p:spPr bwMode="auto">
          <a:xfrm flipH="1">
            <a:off x="2781300" y="4636532"/>
            <a:ext cx="777240" cy="5413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4" name="Straight Arrow Connector 163"/>
          <p:cNvCxnSpPr>
            <a:stCxn id="132" idx="2"/>
            <a:endCxn id="140" idx="0"/>
          </p:cNvCxnSpPr>
          <p:nvPr/>
        </p:nvCxnSpPr>
        <p:spPr bwMode="auto">
          <a:xfrm>
            <a:off x="3558540" y="4636532"/>
            <a:ext cx="1051560" cy="5413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5" name="Straight Arrow Connector 164"/>
          <p:cNvCxnSpPr>
            <a:stCxn id="133" idx="2"/>
            <a:endCxn id="140" idx="0"/>
          </p:cNvCxnSpPr>
          <p:nvPr/>
        </p:nvCxnSpPr>
        <p:spPr bwMode="auto">
          <a:xfrm>
            <a:off x="4533900" y="4636532"/>
            <a:ext cx="76200" cy="5413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6" name="Straight Arrow Connector 165"/>
          <p:cNvCxnSpPr>
            <a:stCxn id="133" idx="2"/>
            <a:endCxn id="141" idx="0"/>
          </p:cNvCxnSpPr>
          <p:nvPr/>
        </p:nvCxnSpPr>
        <p:spPr bwMode="auto">
          <a:xfrm>
            <a:off x="4533900" y="4636532"/>
            <a:ext cx="1866900" cy="5413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7" name="Straight Arrow Connector 166"/>
          <p:cNvCxnSpPr>
            <a:stCxn id="136" idx="2"/>
            <a:endCxn id="140" idx="0"/>
          </p:cNvCxnSpPr>
          <p:nvPr/>
        </p:nvCxnSpPr>
        <p:spPr bwMode="auto">
          <a:xfrm flipH="1">
            <a:off x="4610100" y="4617422"/>
            <a:ext cx="2933700" cy="5604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8" name="Straight Arrow Connector 167"/>
          <p:cNvCxnSpPr>
            <a:stCxn id="136" idx="2"/>
            <a:endCxn id="141" idx="0"/>
          </p:cNvCxnSpPr>
          <p:nvPr/>
        </p:nvCxnSpPr>
        <p:spPr bwMode="auto">
          <a:xfrm flipH="1">
            <a:off x="6400800" y="4617422"/>
            <a:ext cx="1143000" cy="56045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69" name="Straight Arrow Connector 168"/>
          <p:cNvCxnSpPr>
            <a:stCxn id="136" idx="2"/>
          </p:cNvCxnSpPr>
          <p:nvPr/>
        </p:nvCxnSpPr>
        <p:spPr bwMode="auto">
          <a:xfrm>
            <a:off x="7543800" y="4617422"/>
            <a:ext cx="304800" cy="54506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0" name="TextBox 169"/>
          <p:cNvSpPr txBox="1"/>
          <p:nvPr/>
        </p:nvSpPr>
        <p:spPr>
          <a:xfrm>
            <a:off x="7391400" y="5162490"/>
            <a:ext cx="1371600" cy="369332"/>
          </a:xfrm>
          <a:prstGeom prst="rect">
            <a:avLst/>
          </a:prstGeom>
          <a:solidFill>
            <a:srgbClr val="FF9966"/>
          </a:solidFill>
          <a:ln>
            <a:solidFill>
              <a:schemeClr val="tx1"/>
            </a:solidFill>
          </a:ln>
        </p:spPr>
        <p:txBody>
          <a:bodyPr wrap="square" rtlCol="0" anchor="ctr">
            <a:spAutoFit/>
          </a:bodyPr>
          <a:lstStyle/>
          <a:p>
            <a:pPr algn="ctr"/>
            <a:r>
              <a:rPr lang="en-US" dirty="0" smtClean="0"/>
              <a:t>Logger</a:t>
            </a:r>
            <a:endParaRPr lang="en-US" dirty="0"/>
          </a:p>
        </p:txBody>
      </p:sp>
    </p:spTree>
    <p:extLst>
      <p:ext uri="{BB962C8B-B14F-4D97-AF65-F5344CB8AC3E}">
        <p14:creationId xmlns:p14="http://schemas.microsoft.com/office/powerpoint/2010/main" val="69057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lnSpc>
                <a:spcPct val="80000"/>
              </a:lnSpc>
            </a:pPr>
            <a:r>
              <a:rPr lang="en-US" sz="4000" dirty="0">
                <a:latin typeface="Times New Roman" pitchFamily="18" charset="0"/>
                <a:cs typeface="Times New Roman" pitchFamily="18" charset="0"/>
              </a:rPr>
              <a:t>Replace Dependencies with Mocks</a:t>
            </a:r>
            <a:br>
              <a:rPr lang="en-US" sz="4000" dirty="0">
                <a:latin typeface="Times New Roman" pitchFamily="18" charset="0"/>
                <a:cs typeface="Times New Roman" pitchFamily="18" charset="0"/>
              </a:rPr>
            </a:br>
            <a:r>
              <a:rPr lang="en-US" sz="2400" b="0" dirty="0">
                <a:latin typeface="Times New Roman" pitchFamily="18" charset="0"/>
                <a:cs typeface="Times New Roman" pitchFamily="18" charset="0"/>
              </a:rPr>
              <a:t>This reduces amount of code under test to just one </a:t>
            </a:r>
            <a:r>
              <a:rPr lang="en-US" sz="2400" b="0" dirty="0" smtClean="0">
                <a:latin typeface="Times New Roman" pitchFamily="18" charset="0"/>
                <a:cs typeface="Times New Roman" pitchFamily="18" charset="0"/>
              </a:rPr>
              <a:t>class or method</a:t>
            </a:r>
            <a:endParaRPr lang="en-US" sz="2400" dirty="0">
              <a:latin typeface="Times New Roman" pitchFamily="18" charset="0"/>
              <a:cs typeface="Times New Roman" pitchFamily="18" charset="0"/>
            </a:endParaRPr>
          </a:p>
        </p:txBody>
      </p:sp>
      <p:sp>
        <p:nvSpPr>
          <p:cNvPr id="56" name="TextBox 55"/>
          <p:cNvSpPr txBox="1"/>
          <p:nvPr/>
        </p:nvSpPr>
        <p:spPr>
          <a:xfrm>
            <a:off x="2819400" y="2286000"/>
            <a:ext cx="3276600" cy="584775"/>
          </a:xfrm>
          <a:prstGeom prst="rect">
            <a:avLst/>
          </a:prstGeom>
          <a:solidFill>
            <a:srgbClr val="FFFF00"/>
          </a:solidFill>
          <a:ln>
            <a:solidFill>
              <a:schemeClr val="tx1"/>
            </a:solidFill>
          </a:ln>
        </p:spPr>
        <p:txBody>
          <a:bodyPr wrap="square" rtlCol="0">
            <a:spAutoFit/>
          </a:bodyPr>
          <a:lstStyle/>
          <a:p>
            <a:pPr algn="ctr"/>
            <a:r>
              <a:rPr lang="en-US" sz="1600" dirty="0" smtClean="0"/>
              <a:t>Unit (Class or Method)</a:t>
            </a:r>
          </a:p>
          <a:p>
            <a:pPr algn="ctr"/>
            <a:r>
              <a:rPr lang="en-US" sz="1600" dirty="0" smtClean="0"/>
              <a:t>Under Test</a:t>
            </a:r>
            <a:endParaRPr lang="en-US" sz="1600" dirty="0"/>
          </a:p>
        </p:txBody>
      </p:sp>
      <p:sp>
        <p:nvSpPr>
          <p:cNvPr id="57" name="TextBox 56"/>
          <p:cNvSpPr txBox="1"/>
          <p:nvPr/>
        </p:nvSpPr>
        <p:spPr>
          <a:xfrm>
            <a:off x="6438900" y="3657600"/>
            <a:ext cx="2286000" cy="646331"/>
          </a:xfrm>
          <a:prstGeom prst="rect">
            <a:avLst/>
          </a:prstGeom>
          <a:solidFill>
            <a:srgbClr val="CCFFFF"/>
          </a:solidFill>
          <a:ln>
            <a:solidFill>
              <a:schemeClr val="tx1"/>
            </a:solidFill>
          </a:ln>
        </p:spPr>
        <p:txBody>
          <a:bodyPr wrap="square" rtlCol="0">
            <a:spAutoFit/>
          </a:bodyPr>
          <a:lstStyle/>
          <a:p>
            <a:pPr algn="ctr"/>
            <a:r>
              <a:rPr lang="en-US" smtClean="0"/>
              <a:t>Dependency 3 </a:t>
            </a:r>
            <a:endParaRPr lang="en-US" dirty="0" smtClean="0"/>
          </a:p>
          <a:p>
            <a:pPr algn="ctr"/>
            <a:r>
              <a:rPr lang="en-US" dirty="0" smtClean="0">
                <a:solidFill>
                  <a:srgbClr val="FF0000"/>
                </a:solidFill>
              </a:rPr>
              <a:t>Mock</a:t>
            </a:r>
            <a:endParaRPr lang="en-US" dirty="0">
              <a:solidFill>
                <a:srgbClr val="FF0000"/>
              </a:solidFill>
            </a:endParaRPr>
          </a:p>
        </p:txBody>
      </p:sp>
      <p:sp>
        <p:nvSpPr>
          <p:cNvPr id="58" name="TextBox 57"/>
          <p:cNvSpPr txBox="1"/>
          <p:nvPr/>
        </p:nvSpPr>
        <p:spPr>
          <a:xfrm>
            <a:off x="304800" y="3657600"/>
            <a:ext cx="2209800" cy="646331"/>
          </a:xfrm>
          <a:prstGeom prst="rect">
            <a:avLst/>
          </a:prstGeom>
          <a:solidFill>
            <a:srgbClr val="CCFFFF"/>
          </a:solidFill>
          <a:ln>
            <a:solidFill>
              <a:schemeClr val="tx1"/>
            </a:solidFill>
          </a:ln>
        </p:spPr>
        <p:txBody>
          <a:bodyPr wrap="square" rtlCol="0">
            <a:spAutoFit/>
          </a:bodyPr>
          <a:lstStyle/>
          <a:p>
            <a:pPr algn="ctr"/>
            <a:r>
              <a:rPr lang="en-US" dirty="0" smtClean="0"/>
              <a:t>Dependency 1 </a:t>
            </a:r>
            <a:r>
              <a:rPr lang="en-US" dirty="0" smtClean="0">
                <a:solidFill>
                  <a:srgbClr val="FF0000"/>
                </a:solidFill>
              </a:rPr>
              <a:t>Mock</a:t>
            </a:r>
            <a:endParaRPr lang="en-US" dirty="0">
              <a:solidFill>
                <a:srgbClr val="FF0000"/>
              </a:solidFill>
            </a:endParaRPr>
          </a:p>
        </p:txBody>
      </p:sp>
      <p:sp>
        <p:nvSpPr>
          <p:cNvPr id="59" name="TextBox 58"/>
          <p:cNvSpPr txBox="1"/>
          <p:nvPr/>
        </p:nvSpPr>
        <p:spPr>
          <a:xfrm>
            <a:off x="3200400" y="3638490"/>
            <a:ext cx="2514600" cy="646331"/>
          </a:xfrm>
          <a:prstGeom prst="rect">
            <a:avLst/>
          </a:prstGeom>
          <a:solidFill>
            <a:srgbClr val="CCFFFF"/>
          </a:solidFill>
          <a:ln>
            <a:solidFill>
              <a:schemeClr val="tx1"/>
            </a:solidFill>
          </a:ln>
        </p:spPr>
        <p:txBody>
          <a:bodyPr wrap="square" rtlCol="0">
            <a:spAutoFit/>
          </a:bodyPr>
          <a:lstStyle/>
          <a:p>
            <a:pPr algn="ctr"/>
            <a:r>
              <a:rPr lang="en-US" dirty="0" smtClean="0"/>
              <a:t>Dependency 2 </a:t>
            </a:r>
            <a:endParaRPr lang="en-US" dirty="0" smtClean="0"/>
          </a:p>
          <a:p>
            <a:pPr algn="ctr"/>
            <a:r>
              <a:rPr lang="en-US" dirty="0" smtClean="0">
                <a:solidFill>
                  <a:srgbClr val="FF0000"/>
                </a:solidFill>
              </a:rPr>
              <a:t>Mock</a:t>
            </a:r>
            <a:endParaRPr lang="en-US" dirty="0">
              <a:solidFill>
                <a:srgbClr val="FF0000"/>
              </a:solidFill>
            </a:endParaRPr>
          </a:p>
        </p:txBody>
      </p:sp>
      <p:cxnSp>
        <p:nvCxnSpPr>
          <p:cNvPr id="61" name="Straight Arrow Connector 60"/>
          <p:cNvCxnSpPr>
            <a:stCxn id="56" idx="3"/>
            <a:endCxn id="57" idx="0"/>
          </p:cNvCxnSpPr>
          <p:nvPr/>
        </p:nvCxnSpPr>
        <p:spPr bwMode="auto">
          <a:xfrm>
            <a:off x="6096000" y="2578388"/>
            <a:ext cx="1485900" cy="10792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2" name="Straight Arrow Connector 61"/>
          <p:cNvCxnSpPr>
            <a:stCxn id="56" idx="1"/>
            <a:endCxn id="58" idx="0"/>
          </p:cNvCxnSpPr>
          <p:nvPr/>
        </p:nvCxnSpPr>
        <p:spPr bwMode="auto">
          <a:xfrm flipH="1">
            <a:off x="1409700" y="2578388"/>
            <a:ext cx="1409700" cy="10792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a:stCxn id="56" idx="2"/>
            <a:endCxn id="59" idx="0"/>
          </p:cNvCxnSpPr>
          <p:nvPr/>
        </p:nvCxnSpPr>
        <p:spPr bwMode="auto">
          <a:xfrm>
            <a:off x="4457700" y="2870775"/>
            <a:ext cx="0" cy="76771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348674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b="1" dirty="0" err="1"/>
              <a:t>Moq</a:t>
            </a:r>
            <a:r>
              <a:rPr lang="en-US" dirty="0"/>
              <a:t> is a mocking framework for C#/.NET. It is used in unit testing to isolate your class under test from its dependencies and ensure that the proper methods on the dependent objects are being called. </a:t>
            </a:r>
            <a:endParaRPr lang="en-US" dirty="0" smtClean="0"/>
          </a:p>
          <a:p>
            <a:r>
              <a:rPr lang="en-US" dirty="0" smtClean="0"/>
              <a:t>In Unit Testing, we do not want to use “real” dependencies, this is what is called integration testing. So, we create “fake” dependencies that we setup to return exactly what we want. This way we can isolate the code under test (unit under test) to ensure we are only testing that code, and nothing more.</a:t>
            </a:r>
            <a:endParaRPr lang="en-US" dirty="0"/>
          </a:p>
        </p:txBody>
      </p:sp>
      <p:sp>
        <p:nvSpPr>
          <p:cNvPr id="3" name="Title 2"/>
          <p:cNvSpPr>
            <a:spLocks noGrp="1"/>
          </p:cNvSpPr>
          <p:nvPr>
            <p:ph type="title"/>
          </p:nvPr>
        </p:nvSpPr>
        <p:spPr/>
        <p:txBody>
          <a:bodyPr>
            <a:normAutofit/>
          </a:bodyPr>
          <a:lstStyle/>
          <a:p>
            <a:pPr algn="ctr"/>
            <a:r>
              <a:rPr lang="en-US" sz="3600" dirty="0" smtClean="0"/>
              <a:t>MOQ - Mocking your dependencies</a:t>
            </a:r>
            <a:endParaRPr lang="en-US" sz="3600" dirty="0"/>
          </a:p>
        </p:txBody>
      </p:sp>
    </p:spTree>
    <p:extLst>
      <p:ext uri="{BB962C8B-B14F-4D97-AF65-F5344CB8AC3E}">
        <p14:creationId xmlns:p14="http://schemas.microsoft.com/office/powerpoint/2010/main" val="442969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80000"/>
              </a:lnSpc>
            </a:pPr>
            <a:r>
              <a:rPr lang="en-US" sz="2800" dirty="0"/>
              <a:t>Isolate code under test; less fragile tests</a:t>
            </a:r>
          </a:p>
          <a:p>
            <a:pPr>
              <a:lnSpc>
                <a:spcPct val="80000"/>
              </a:lnSpc>
            </a:pPr>
            <a:r>
              <a:rPr lang="en-US" sz="2800" dirty="0"/>
              <a:t>Difficult to set up dependencies</a:t>
            </a:r>
          </a:p>
          <a:p>
            <a:pPr>
              <a:lnSpc>
                <a:spcPct val="80000"/>
              </a:lnSpc>
            </a:pPr>
            <a:r>
              <a:rPr lang="en-US" sz="2800" dirty="0"/>
              <a:t>Verify interaction between objects</a:t>
            </a:r>
          </a:p>
          <a:p>
            <a:pPr>
              <a:lnSpc>
                <a:spcPct val="80000"/>
              </a:lnSpc>
            </a:pPr>
            <a:r>
              <a:rPr lang="en-US" sz="2800" dirty="0"/>
              <a:t>Side effects (sending emails, launching missiles)</a:t>
            </a:r>
          </a:p>
          <a:p>
            <a:pPr>
              <a:lnSpc>
                <a:spcPct val="80000"/>
              </a:lnSpc>
            </a:pPr>
            <a:r>
              <a:rPr lang="en-US" sz="2800" dirty="0"/>
              <a:t>Abnormal situations (network outages, disk full)</a:t>
            </a:r>
          </a:p>
          <a:p>
            <a:pPr>
              <a:lnSpc>
                <a:spcPct val="80000"/>
              </a:lnSpc>
            </a:pPr>
            <a:r>
              <a:rPr lang="en-US" sz="2800" dirty="0"/>
              <a:t>Multiple </a:t>
            </a:r>
            <a:r>
              <a:rPr lang="en-US" sz="2800" dirty="0" err="1"/>
              <a:t>dev</a:t>
            </a:r>
            <a:r>
              <a:rPr lang="en-US" sz="2800" dirty="0"/>
              <a:t> streams (actual class doesn’t exist)</a:t>
            </a:r>
          </a:p>
          <a:p>
            <a:pPr>
              <a:lnSpc>
                <a:spcPct val="80000"/>
              </a:lnSpc>
            </a:pPr>
            <a:r>
              <a:rPr lang="en-US" sz="2800" dirty="0"/>
              <a:t>Non-deterministic results (</a:t>
            </a:r>
            <a:r>
              <a:rPr lang="en-US" sz="2800" dirty="0" err="1"/>
              <a:t>timezones</a:t>
            </a:r>
            <a:r>
              <a:rPr lang="en-US" sz="2800" dirty="0"/>
              <a:t>)</a:t>
            </a:r>
          </a:p>
          <a:p>
            <a:pPr>
              <a:lnSpc>
                <a:spcPct val="80000"/>
              </a:lnSpc>
            </a:pPr>
            <a:r>
              <a:rPr lang="en-US" sz="2800" dirty="0"/>
              <a:t>Real code too slow (trips to database)</a:t>
            </a:r>
          </a:p>
          <a:p>
            <a:pPr>
              <a:lnSpc>
                <a:spcPct val="80000"/>
              </a:lnSpc>
            </a:pPr>
            <a:r>
              <a:rPr lang="en-US" sz="2800" dirty="0"/>
              <a:t>Real code interacts with user (i.e. UI) </a:t>
            </a:r>
          </a:p>
          <a:p>
            <a:endParaRPr lang="en-US" dirty="0"/>
          </a:p>
        </p:txBody>
      </p:sp>
      <p:sp>
        <p:nvSpPr>
          <p:cNvPr id="3" name="Title 2"/>
          <p:cNvSpPr>
            <a:spLocks noGrp="1"/>
          </p:cNvSpPr>
          <p:nvPr>
            <p:ph type="title"/>
          </p:nvPr>
        </p:nvSpPr>
        <p:spPr/>
        <p:txBody>
          <a:bodyPr>
            <a:normAutofit/>
          </a:bodyPr>
          <a:lstStyle/>
          <a:p>
            <a:pPr algn="ctr"/>
            <a:r>
              <a:rPr lang="en-US" sz="3600" dirty="0"/>
              <a:t>Why use </a:t>
            </a:r>
            <a:r>
              <a:rPr lang="en-US" sz="3600" dirty="0" err="1" smtClean="0"/>
              <a:t>Moq</a:t>
            </a:r>
            <a:r>
              <a:rPr lang="en-US" sz="3600" dirty="0" smtClean="0"/>
              <a:t>?</a:t>
            </a:r>
            <a:endParaRPr lang="en-US" sz="3600" dirty="0"/>
          </a:p>
        </p:txBody>
      </p:sp>
    </p:spTree>
    <p:extLst>
      <p:ext uri="{BB962C8B-B14F-4D97-AF65-F5344CB8AC3E}">
        <p14:creationId xmlns:p14="http://schemas.microsoft.com/office/powerpoint/2010/main" val="379569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600" dirty="0" err="1" smtClean="0"/>
              <a:t>Moq</a:t>
            </a:r>
            <a:r>
              <a:rPr lang="en-US" sz="3600" dirty="0" smtClean="0"/>
              <a:t> Basic </a:t>
            </a:r>
            <a:r>
              <a:rPr lang="en-US" sz="3600" dirty="0"/>
              <a:t>Syntax</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25183" t="28571" r="40849" b="41759"/>
          <a:stretch>
            <a:fillRect/>
          </a:stretch>
        </p:blipFill>
        <p:spPr bwMode="auto">
          <a:xfrm>
            <a:off x="876300" y="1066800"/>
            <a:ext cx="7391400" cy="344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838200" y="4419600"/>
            <a:ext cx="7391400" cy="1600438"/>
          </a:xfrm>
          <a:prstGeom prst="rect">
            <a:avLst/>
          </a:prstGeom>
          <a:noFill/>
        </p:spPr>
        <p:txBody>
          <a:bodyPr wrap="square" rtlCol="0">
            <a:spAutoFit/>
          </a:bodyPr>
          <a:lstStyle/>
          <a:p>
            <a:pPr marL="285750" indent="-285750">
              <a:buFont typeface="Wingdings" pitchFamily="2" charset="2"/>
              <a:buChar char="Ø"/>
            </a:pPr>
            <a:r>
              <a:rPr lang="en-US" sz="1400" dirty="0" smtClean="0"/>
              <a:t>In the above </a:t>
            </a:r>
            <a:r>
              <a:rPr lang="en-US" sz="1400" dirty="0" err="1" smtClean="0"/>
              <a:t>Moq</a:t>
            </a:r>
            <a:r>
              <a:rPr lang="en-US" sz="1400" dirty="0" smtClean="0"/>
              <a:t>, we are creating “Mock” customer that when we check for the </a:t>
            </a:r>
            <a:r>
              <a:rPr lang="en-US" sz="1400" dirty="0" err="1" smtClean="0"/>
              <a:t>cust.Name</a:t>
            </a:r>
            <a:r>
              <a:rPr lang="en-US" sz="1400" dirty="0" smtClean="0"/>
              <a:t> it will return “Elvis”.</a:t>
            </a:r>
          </a:p>
          <a:p>
            <a:pPr marL="285750" indent="-285750">
              <a:buFont typeface="Wingdings" pitchFamily="2" charset="2"/>
              <a:buChar char="Ø"/>
            </a:pPr>
            <a:r>
              <a:rPr lang="en-US" sz="1400" dirty="0" smtClean="0"/>
              <a:t>Then we are testing to ensure that our mock returns the correct “Elvis” name, then using the mock object to verify the “get” method on the property.</a:t>
            </a:r>
          </a:p>
          <a:p>
            <a:pPr marL="285750" indent="-285750">
              <a:buFont typeface="Wingdings" pitchFamily="2" charset="2"/>
              <a:buChar char="Ø"/>
            </a:pPr>
            <a:r>
              <a:rPr lang="en-US" sz="1400" dirty="0" smtClean="0"/>
              <a:t>This extra step is done because we can have code inside our getters that modifies the value. Such as “forgetting” to set a return value in our getter method.</a:t>
            </a:r>
            <a:endParaRPr lang="en-US" sz="1400" dirty="0"/>
          </a:p>
        </p:txBody>
      </p:sp>
    </p:spTree>
    <p:extLst>
      <p:ext uri="{BB962C8B-B14F-4D97-AF65-F5344CB8AC3E}">
        <p14:creationId xmlns:p14="http://schemas.microsoft.com/office/powerpoint/2010/main" val="4199916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Write tests using the 3A </a:t>
            </a:r>
            <a:r>
              <a:rPr lang="en-US" dirty="0" smtClean="0"/>
              <a:t>patter</a:t>
            </a:r>
          </a:p>
          <a:p>
            <a:pPr lvl="1"/>
            <a:r>
              <a:rPr lang="en-US" dirty="0" smtClean="0"/>
              <a:t>Arrange</a:t>
            </a:r>
            <a:r>
              <a:rPr lang="en-US" dirty="0"/>
              <a:t>, Act, </a:t>
            </a:r>
            <a:r>
              <a:rPr lang="en-US" dirty="0" smtClean="0"/>
              <a:t>Assert</a:t>
            </a:r>
            <a:endParaRPr lang="en-US" dirty="0"/>
          </a:p>
          <a:p>
            <a:pPr lvl="1"/>
            <a:r>
              <a:rPr lang="en-US" dirty="0" smtClean="0"/>
              <a:t>In other words, setup the test scenario, call the code under test, then check the results of the test after code execution.</a:t>
            </a:r>
          </a:p>
          <a:p>
            <a:r>
              <a:rPr lang="en-US" dirty="0" smtClean="0"/>
              <a:t>Keep </a:t>
            </a:r>
            <a:r>
              <a:rPr lang="en-US" dirty="0"/>
              <a:t>Your Tests </a:t>
            </a:r>
            <a:r>
              <a:rPr lang="en-US" dirty="0" smtClean="0"/>
              <a:t>Close to production code.</a:t>
            </a:r>
          </a:p>
          <a:p>
            <a:pPr lvl="1"/>
            <a:r>
              <a:rPr lang="en-US" dirty="0" smtClean="0"/>
              <a:t>Ensure development emulates production as closely as possible for consistent stability across all environments.</a:t>
            </a:r>
          </a:p>
          <a:p>
            <a:r>
              <a:rPr lang="en-US" dirty="0" smtClean="0"/>
              <a:t>Use </a:t>
            </a:r>
            <a:r>
              <a:rPr lang="en-US" dirty="0"/>
              <a:t>Alternatives to </a:t>
            </a:r>
            <a:r>
              <a:rPr lang="en-US" dirty="0" err="1" smtClean="0"/>
              <a:t>ExpectedException</a:t>
            </a:r>
            <a:endParaRPr lang="en-US" dirty="0" smtClean="0"/>
          </a:p>
          <a:p>
            <a:pPr lvl="1"/>
            <a:r>
              <a:rPr lang="en-US" dirty="0" smtClean="0"/>
              <a:t>This leads </a:t>
            </a:r>
            <a:r>
              <a:rPr lang="en-US" dirty="0"/>
              <a:t>to uncertainty, violates </a:t>
            </a:r>
            <a:r>
              <a:rPr lang="en-US" dirty="0" smtClean="0"/>
              <a:t>AAA</a:t>
            </a:r>
          </a:p>
          <a:p>
            <a:r>
              <a:rPr lang="en-US" dirty="0" smtClean="0"/>
              <a:t>Use </a:t>
            </a:r>
            <a:r>
              <a:rPr lang="en-US" dirty="0"/>
              <a:t>Small </a:t>
            </a:r>
            <a:r>
              <a:rPr lang="en-US" dirty="0" smtClean="0"/>
              <a:t>Fixtures</a:t>
            </a:r>
          </a:p>
          <a:p>
            <a:pPr lvl="1"/>
            <a:r>
              <a:rPr lang="en-US" dirty="0" smtClean="0"/>
              <a:t>Smaller </a:t>
            </a:r>
            <a:r>
              <a:rPr lang="en-US" dirty="0"/>
              <a:t>&amp; more focused test </a:t>
            </a:r>
            <a:r>
              <a:rPr lang="en-US" dirty="0" smtClean="0"/>
              <a:t>classes</a:t>
            </a:r>
          </a:p>
          <a:p>
            <a:pPr lvl="1"/>
            <a:r>
              <a:rPr lang="en-US" dirty="0" smtClean="0"/>
              <a:t>It is better to have many small tests, than one large test.</a:t>
            </a:r>
          </a:p>
          <a:p>
            <a:r>
              <a:rPr lang="en-US" dirty="0" smtClean="0"/>
              <a:t>Don’t </a:t>
            </a:r>
            <a:r>
              <a:rPr lang="en-US" dirty="0"/>
              <a:t>use </a:t>
            </a:r>
            <a:r>
              <a:rPr lang="en-US" dirty="0" err="1"/>
              <a:t>SetUp</a:t>
            </a:r>
            <a:r>
              <a:rPr lang="en-US" dirty="0"/>
              <a:t>/</a:t>
            </a:r>
            <a:r>
              <a:rPr lang="en-US" dirty="0" err="1"/>
              <a:t>TearDown</a:t>
            </a:r>
            <a:r>
              <a:rPr lang="en-US" dirty="0"/>
              <a:t>, </a:t>
            </a:r>
            <a:r>
              <a:rPr lang="en-US" dirty="0" err="1"/>
              <a:t>TestInit</a:t>
            </a:r>
            <a:r>
              <a:rPr lang="en-US" dirty="0"/>
              <a:t>/</a:t>
            </a:r>
            <a:r>
              <a:rPr lang="en-US" dirty="0" err="1"/>
              <a:t>TestCleanup</a:t>
            </a:r>
            <a:r>
              <a:rPr lang="en-US" dirty="0"/>
              <a:t>, </a:t>
            </a:r>
            <a:r>
              <a:rPr lang="en-US" dirty="0" smtClean="0"/>
              <a:t>etc…</a:t>
            </a:r>
          </a:p>
          <a:p>
            <a:pPr lvl="1"/>
            <a:r>
              <a:rPr lang="en-US" dirty="0" smtClean="0"/>
              <a:t>Improve </a:t>
            </a:r>
            <a:r>
              <a:rPr lang="en-US" dirty="0"/>
              <a:t>readability &amp; </a:t>
            </a:r>
            <a:r>
              <a:rPr lang="en-US" dirty="0" smtClean="0"/>
              <a:t>isolation</a:t>
            </a:r>
          </a:p>
          <a:p>
            <a:r>
              <a:rPr lang="en-US" dirty="0" smtClean="0"/>
              <a:t>Don’t </a:t>
            </a:r>
            <a:r>
              <a:rPr lang="en-US" dirty="0"/>
              <a:t>use abstract base test </a:t>
            </a:r>
            <a:r>
              <a:rPr lang="en-US" dirty="0" smtClean="0"/>
              <a:t>classes</a:t>
            </a:r>
          </a:p>
          <a:p>
            <a:pPr lvl="1"/>
            <a:r>
              <a:rPr lang="en-US" dirty="0"/>
              <a:t>I</a:t>
            </a:r>
            <a:r>
              <a:rPr lang="en-US" dirty="0" smtClean="0"/>
              <a:t>mprove </a:t>
            </a:r>
            <a:r>
              <a:rPr lang="en-US" dirty="0"/>
              <a:t>readability &amp; </a:t>
            </a:r>
            <a:r>
              <a:rPr lang="en-US" dirty="0" smtClean="0"/>
              <a:t>isolation</a:t>
            </a:r>
          </a:p>
          <a:p>
            <a:r>
              <a:rPr lang="en-US" dirty="0" smtClean="0"/>
              <a:t>Improve </a:t>
            </a:r>
            <a:r>
              <a:rPr lang="en-US" dirty="0"/>
              <a:t>testability with Inversion of </a:t>
            </a:r>
            <a:r>
              <a:rPr lang="en-US" dirty="0" smtClean="0"/>
              <a:t>Control</a:t>
            </a:r>
          </a:p>
          <a:p>
            <a:pPr lvl="1"/>
            <a:r>
              <a:rPr lang="en-US" dirty="0" smtClean="0"/>
              <a:t>Better </a:t>
            </a:r>
            <a:r>
              <a:rPr lang="en-US" dirty="0"/>
              <a:t>test isolation &amp; decoupled class implementation</a:t>
            </a:r>
          </a:p>
        </p:txBody>
      </p:sp>
      <p:sp>
        <p:nvSpPr>
          <p:cNvPr id="2" name="Title 1"/>
          <p:cNvSpPr>
            <a:spLocks noGrp="1"/>
          </p:cNvSpPr>
          <p:nvPr>
            <p:ph type="title"/>
          </p:nvPr>
        </p:nvSpPr>
        <p:spPr/>
        <p:txBody>
          <a:bodyPr/>
          <a:lstStyle/>
          <a:p>
            <a:pPr algn="ctr"/>
            <a:r>
              <a:rPr lang="en-US" dirty="0" smtClean="0"/>
              <a:t>Unit Test Best Practices</a:t>
            </a:r>
            <a:endParaRPr lang="en-US" dirty="0"/>
          </a:p>
        </p:txBody>
      </p:sp>
    </p:spTree>
    <p:extLst>
      <p:ext uri="{BB962C8B-B14F-4D97-AF65-F5344CB8AC3E}">
        <p14:creationId xmlns:p14="http://schemas.microsoft.com/office/powerpoint/2010/main" val="2686464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Unit testing is the process through which units of source code are tested to verify if they work properly. ... Modern unit testing frameworks are typically implemented using the same code used by the system under test. This enables a developer who is writing application code in C# to write their unit tests in C# as well.</a:t>
            </a:r>
          </a:p>
          <a:p>
            <a:r>
              <a:rPr lang="en-US" dirty="0"/>
              <a:t>In computer programming, a </a:t>
            </a:r>
            <a:r>
              <a:rPr lang="en-US" b="1" dirty="0"/>
              <a:t>unit test</a:t>
            </a:r>
            <a:r>
              <a:rPr lang="en-US" dirty="0"/>
              <a:t> is a procedure used to verify that a particular module of source code is working properly. The idea about unit tests is to write test cases for all functions and methods so that whenever a change causes a regression, it can be quickly identified and fixed. Ideally, each test case is separate from the others; constructs such as mock objects can assist in separating unit tests. This type of testing is mostly done by the developers and not by end-users</a:t>
            </a:r>
            <a:r>
              <a:rPr lang="en-US" dirty="0" smtClean="0"/>
              <a:t>.</a:t>
            </a:r>
            <a:endParaRPr lang="en-US" dirty="0"/>
          </a:p>
        </p:txBody>
      </p:sp>
      <p:sp>
        <p:nvSpPr>
          <p:cNvPr id="3" name="Title 2"/>
          <p:cNvSpPr>
            <a:spLocks noGrp="1"/>
          </p:cNvSpPr>
          <p:nvPr>
            <p:ph type="title"/>
          </p:nvPr>
        </p:nvSpPr>
        <p:spPr/>
        <p:txBody>
          <a:bodyPr/>
          <a:lstStyle/>
          <a:p>
            <a:pPr algn="ctr"/>
            <a:r>
              <a:rPr lang="en-US" dirty="0" smtClean="0"/>
              <a:t>What is Unit Testing?</a:t>
            </a:r>
            <a:endParaRPr lang="en-US" dirty="0"/>
          </a:p>
        </p:txBody>
      </p:sp>
    </p:spTree>
    <p:extLst>
      <p:ext uri="{BB962C8B-B14F-4D97-AF65-F5344CB8AC3E}">
        <p14:creationId xmlns:p14="http://schemas.microsoft.com/office/powerpoint/2010/main" val="4116212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u="sng" dirty="0" smtClean="0"/>
              <a:t>Error</a:t>
            </a:r>
            <a:r>
              <a:rPr lang="en-US" dirty="0" smtClean="0"/>
              <a:t>- </a:t>
            </a:r>
            <a:r>
              <a:rPr lang="en-US" dirty="0"/>
              <a:t>a mistake made by a human (in a software development activity</a:t>
            </a:r>
            <a:r>
              <a:rPr lang="en-US" dirty="0" smtClean="0"/>
              <a:t>)</a:t>
            </a:r>
          </a:p>
          <a:p>
            <a:endParaRPr lang="en-US" dirty="0"/>
          </a:p>
          <a:p>
            <a:r>
              <a:rPr lang="en-US" u="sng" dirty="0" smtClean="0"/>
              <a:t>Defect </a:t>
            </a:r>
            <a:r>
              <a:rPr lang="en-US" dirty="0" smtClean="0"/>
              <a:t>(or </a:t>
            </a:r>
            <a:r>
              <a:rPr lang="en-US" u="sng" dirty="0" smtClean="0"/>
              <a:t>Fault</a:t>
            </a:r>
            <a:r>
              <a:rPr lang="en-US" dirty="0" smtClean="0"/>
              <a:t>) </a:t>
            </a:r>
            <a:r>
              <a:rPr lang="en-US" dirty="0"/>
              <a:t>- the result of introducing an error into a software artifact (SRS, SDS, code, etc</a:t>
            </a:r>
            <a:r>
              <a:rPr lang="en-US" dirty="0" smtClean="0"/>
              <a:t>.)</a:t>
            </a:r>
          </a:p>
          <a:p>
            <a:endParaRPr lang="en-US" dirty="0"/>
          </a:p>
          <a:p>
            <a:r>
              <a:rPr lang="en-US" u="sng" dirty="0" smtClean="0"/>
              <a:t>Failure</a:t>
            </a:r>
            <a:r>
              <a:rPr lang="en-US" dirty="0" smtClean="0"/>
              <a:t>- </a:t>
            </a:r>
            <a:r>
              <a:rPr lang="en-US" dirty="0"/>
              <a:t>a departure from the required behavior for a system</a:t>
            </a:r>
            <a:endParaRPr lang="en-US" dirty="0"/>
          </a:p>
        </p:txBody>
      </p:sp>
      <p:sp>
        <p:nvSpPr>
          <p:cNvPr id="3" name="Title 2"/>
          <p:cNvSpPr>
            <a:spLocks noGrp="1"/>
          </p:cNvSpPr>
          <p:nvPr>
            <p:ph type="title"/>
          </p:nvPr>
        </p:nvSpPr>
        <p:spPr/>
        <p:txBody>
          <a:bodyPr/>
          <a:lstStyle/>
          <a:p>
            <a:pPr algn="ctr"/>
            <a:r>
              <a:rPr lang="en-US" dirty="0"/>
              <a:t>Terms for Quality Problems</a:t>
            </a:r>
          </a:p>
        </p:txBody>
      </p:sp>
    </p:spTree>
    <p:extLst>
      <p:ext uri="{BB962C8B-B14F-4D97-AF65-F5344CB8AC3E}">
        <p14:creationId xmlns:p14="http://schemas.microsoft.com/office/powerpoint/2010/main" val="412737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noAutofit/>
          </a:bodyPr>
          <a:lstStyle/>
          <a:p>
            <a:r>
              <a:rPr lang="en-US" sz="1600" dirty="0" smtClean="0"/>
              <a:t>Software Testing is a critical element of Software Quality Assurance</a:t>
            </a:r>
          </a:p>
          <a:p>
            <a:r>
              <a:rPr lang="en-US" sz="1600" dirty="0" smtClean="0"/>
              <a:t>It represents the ultimate review of the requirements specification, the design, and the code.</a:t>
            </a:r>
          </a:p>
          <a:p>
            <a:r>
              <a:rPr lang="en-US" sz="1600" dirty="0" smtClean="0"/>
              <a:t>It is the most widely used method to insure software quality. </a:t>
            </a:r>
          </a:p>
          <a:p>
            <a:r>
              <a:rPr lang="en-US" sz="1600" dirty="0" smtClean="0"/>
              <a:t>Many organizations spend 40-50% of development time in testing.</a:t>
            </a:r>
          </a:p>
          <a:p>
            <a:r>
              <a:rPr lang="en-US" sz="1600" u="sng" dirty="0"/>
              <a:t>Testing</a:t>
            </a:r>
            <a:r>
              <a:rPr lang="en-US" sz="1600" dirty="0"/>
              <a:t> is concerned with establishing the presence of program defects.</a:t>
            </a:r>
          </a:p>
          <a:p>
            <a:r>
              <a:rPr lang="en-US" sz="1600" u="sng" dirty="0"/>
              <a:t>Debugging</a:t>
            </a:r>
            <a:r>
              <a:rPr lang="en-US" sz="1600" dirty="0"/>
              <a:t> is concerned with finding where defects occur (in code, design or requirements) and removing them. (fault identification and removal)</a:t>
            </a:r>
          </a:p>
          <a:p>
            <a:r>
              <a:rPr lang="en-US" sz="1600" dirty="0"/>
              <a:t>Even if the best review methods are used (throughout the entire development of software), testing is necessary.</a:t>
            </a:r>
          </a:p>
          <a:p>
            <a:pPr>
              <a:lnSpc>
                <a:spcPct val="90000"/>
              </a:lnSpc>
            </a:pPr>
            <a:r>
              <a:rPr lang="en-US" sz="1600" dirty="0"/>
              <a:t>Testing is the one step in software engineering process that could be viewed as destructive rather than constructive. </a:t>
            </a:r>
          </a:p>
          <a:p>
            <a:pPr lvl="1">
              <a:lnSpc>
                <a:spcPct val="90000"/>
              </a:lnSpc>
            </a:pPr>
            <a:r>
              <a:rPr lang="en-US" sz="1600" dirty="0"/>
              <a:t>“A successful test is one that breaks the software</a:t>
            </a:r>
            <a:r>
              <a:rPr lang="en-US" sz="1600" dirty="0" smtClean="0"/>
              <a:t>.”</a:t>
            </a:r>
          </a:p>
          <a:p>
            <a:pPr>
              <a:lnSpc>
                <a:spcPct val="90000"/>
              </a:lnSpc>
            </a:pPr>
            <a:r>
              <a:rPr lang="en-US" sz="1600" dirty="0" smtClean="0"/>
              <a:t>A successful test is one that uncovers an as yet undiscovered defect.</a:t>
            </a:r>
          </a:p>
          <a:p>
            <a:pPr>
              <a:lnSpc>
                <a:spcPct val="90000"/>
              </a:lnSpc>
            </a:pPr>
            <a:r>
              <a:rPr lang="en-US" sz="1600" dirty="0" smtClean="0"/>
              <a:t>Testing </a:t>
            </a:r>
            <a:r>
              <a:rPr lang="en-US" sz="1600" dirty="0"/>
              <a:t>can not show the absence of defects, it can only show that software defects are present</a:t>
            </a:r>
            <a:r>
              <a:rPr lang="en-US" sz="1600" dirty="0" smtClean="0"/>
              <a:t>.</a:t>
            </a:r>
            <a:endParaRPr lang="en-US" sz="1600" dirty="0"/>
          </a:p>
        </p:txBody>
      </p:sp>
      <p:sp>
        <p:nvSpPr>
          <p:cNvPr id="3" name="Title 2"/>
          <p:cNvSpPr>
            <a:spLocks noGrp="1"/>
          </p:cNvSpPr>
          <p:nvPr>
            <p:ph type="title"/>
          </p:nvPr>
        </p:nvSpPr>
        <p:spPr/>
        <p:txBody>
          <a:bodyPr/>
          <a:lstStyle/>
          <a:p>
            <a:pPr algn="ctr"/>
            <a:r>
              <a:rPr lang="en-US" dirty="0"/>
              <a:t>Testing Fundamentals</a:t>
            </a:r>
          </a:p>
        </p:txBody>
      </p:sp>
    </p:spTree>
    <p:extLst>
      <p:ext uri="{BB962C8B-B14F-4D97-AF65-F5344CB8AC3E}">
        <p14:creationId xmlns:p14="http://schemas.microsoft.com/office/powerpoint/2010/main" val="140270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t>Testing Steps</a:t>
            </a:r>
          </a:p>
        </p:txBody>
      </p:sp>
      <p:grpSp>
        <p:nvGrpSpPr>
          <p:cNvPr id="61" name="Group 3"/>
          <p:cNvGrpSpPr>
            <a:grpSpLocks/>
          </p:cNvGrpSpPr>
          <p:nvPr>
            <p:custDataLst>
              <p:tags r:id="rId1"/>
            </p:custDataLst>
          </p:nvPr>
        </p:nvGrpSpPr>
        <p:grpSpPr bwMode="auto">
          <a:xfrm>
            <a:off x="1066800" y="1713190"/>
            <a:ext cx="7410451" cy="4445000"/>
            <a:chOff x="576" y="960"/>
            <a:chExt cx="4668" cy="2800"/>
          </a:xfrm>
        </p:grpSpPr>
        <p:grpSp>
          <p:nvGrpSpPr>
            <p:cNvPr id="62" name="Group 4"/>
            <p:cNvGrpSpPr>
              <a:grpSpLocks noChangeAspect="1"/>
            </p:cNvGrpSpPr>
            <p:nvPr/>
          </p:nvGrpSpPr>
          <p:grpSpPr bwMode="auto">
            <a:xfrm>
              <a:off x="942" y="997"/>
              <a:ext cx="424" cy="2176"/>
              <a:chOff x="407" y="441"/>
              <a:chExt cx="530" cy="2720"/>
            </a:xfrm>
          </p:grpSpPr>
          <p:grpSp>
            <p:nvGrpSpPr>
              <p:cNvPr id="109" name="Group 5"/>
              <p:cNvGrpSpPr>
                <a:grpSpLocks noChangeAspect="1"/>
              </p:cNvGrpSpPr>
              <p:nvPr/>
            </p:nvGrpSpPr>
            <p:grpSpPr bwMode="auto">
              <a:xfrm>
                <a:off x="407" y="441"/>
                <a:ext cx="530" cy="435"/>
                <a:chOff x="407" y="441"/>
                <a:chExt cx="530" cy="435"/>
              </a:xfrm>
            </p:grpSpPr>
            <p:sp>
              <p:nvSpPr>
                <p:cNvPr id="116" name="Rectangle 6"/>
                <p:cNvSpPr>
                  <a:spLocks noChangeAspect="1" noChangeArrowheads="1"/>
                </p:cNvSpPr>
                <p:nvPr>
                  <p:custDataLst>
                    <p:tags r:id="rId46"/>
                  </p:custDataLst>
                </p:nvPr>
              </p:nvSpPr>
              <p:spPr bwMode="auto">
                <a:xfrm>
                  <a:off x="407" y="454"/>
                  <a:ext cx="530" cy="395"/>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7" name="Rectangle 7"/>
                <p:cNvSpPr>
                  <a:spLocks noChangeAspect="1" noChangeArrowheads="1"/>
                </p:cNvSpPr>
                <p:nvPr>
                  <p:custDataLst>
                    <p:tags r:id="rId47"/>
                  </p:custDataLst>
                </p:nvPr>
              </p:nvSpPr>
              <p:spPr bwMode="auto">
                <a:xfrm>
                  <a:off x="480" y="441"/>
                  <a:ext cx="387"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88" tIns="31750" rIns="65088" bIns="31750">
                  <a:spAutoFit/>
                </a:bodyPr>
                <a:lstStyle/>
                <a:p>
                  <a:pPr algn="ctr" defTabSz="447675"/>
                  <a:r>
                    <a:rPr lang="en-US" sz="1600">
                      <a:latin typeface="DawnCastle" charset="0"/>
                    </a:rPr>
                    <a:t>Unit</a:t>
                  </a:r>
                </a:p>
                <a:p>
                  <a:pPr algn="ctr" defTabSz="447675"/>
                  <a:r>
                    <a:rPr lang="en-US" sz="1600">
                      <a:latin typeface="DawnCastle" charset="0"/>
                    </a:rPr>
                    <a:t>test</a:t>
                  </a:r>
                </a:p>
              </p:txBody>
            </p:sp>
          </p:grpSp>
          <p:grpSp>
            <p:nvGrpSpPr>
              <p:cNvPr id="110" name="Group 8"/>
              <p:cNvGrpSpPr>
                <a:grpSpLocks noChangeAspect="1"/>
              </p:cNvGrpSpPr>
              <p:nvPr/>
            </p:nvGrpSpPr>
            <p:grpSpPr bwMode="auto">
              <a:xfrm>
                <a:off x="407" y="1354"/>
                <a:ext cx="530" cy="435"/>
                <a:chOff x="407" y="1354"/>
                <a:chExt cx="530" cy="435"/>
              </a:xfrm>
            </p:grpSpPr>
            <p:sp>
              <p:nvSpPr>
                <p:cNvPr id="114" name="Rectangle 9"/>
                <p:cNvSpPr>
                  <a:spLocks noChangeAspect="1" noChangeArrowheads="1"/>
                </p:cNvSpPr>
                <p:nvPr>
                  <p:custDataLst>
                    <p:tags r:id="rId44"/>
                  </p:custDataLst>
                </p:nvPr>
              </p:nvSpPr>
              <p:spPr bwMode="auto">
                <a:xfrm>
                  <a:off x="407" y="1366"/>
                  <a:ext cx="530" cy="395"/>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5" name="Rectangle 10"/>
                <p:cNvSpPr>
                  <a:spLocks noChangeAspect="1" noChangeArrowheads="1"/>
                </p:cNvSpPr>
                <p:nvPr>
                  <p:custDataLst>
                    <p:tags r:id="rId45"/>
                  </p:custDataLst>
                </p:nvPr>
              </p:nvSpPr>
              <p:spPr bwMode="auto">
                <a:xfrm>
                  <a:off x="480" y="1354"/>
                  <a:ext cx="387"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88" tIns="31750" rIns="65088" bIns="31750">
                  <a:spAutoFit/>
                </a:bodyPr>
                <a:lstStyle/>
                <a:p>
                  <a:pPr algn="ctr" defTabSz="447675"/>
                  <a:r>
                    <a:rPr lang="en-US" sz="1600">
                      <a:latin typeface="DawnCastle" charset="0"/>
                    </a:rPr>
                    <a:t>Unit</a:t>
                  </a:r>
                </a:p>
                <a:p>
                  <a:pPr algn="ctr" defTabSz="447675"/>
                  <a:r>
                    <a:rPr lang="en-US" sz="1600">
                      <a:latin typeface="DawnCastle" charset="0"/>
                    </a:rPr>
                    <a:t>test</a:t>
                  </a:r>
                </a:p>
              </p:txBody>
            </p:sp>
          </p:grpSp>
          <p:grpSp>
            <p:nvGrpSpPr>
              <p:cNvPr id="111" name="Group 11"/>
              <p:cNvGrpSpPr>
                <a:grpSpLocks noChangeAspect="1"/>
              </p:cNvGrpSpPr>
              <p:nvPr/>
            </p:nvGrpSpPr>
            <p:grpSpPr bwMode="auto">
              <a:xfrm>
                <a:off x="407" y="2726"/>
                <a:ext cx="530" cy="435"/>
                <a:chOff x="407" y="2726"/>
                <a:chExt cx="530" cy="435"/>
              </a:xfrm>
            </p:grpSpPr>
            <p:sp>
              <p:nvSpPr>
                <p:cNvPr id="112" name="Rectangle 12"/>
                <p:cNvSpPr>
                  <a:spLocks noChangeAspect="1" noChangeArrowheads="1"/>
                </p:cNvSpPr>
                <p:nvPr>
                  <p:custDataLst>
                    <p:tags r:id="rId42"/>
                  </p:custDataLst>
                </p:nvPr>
              </p:nvSpPr>
              <p:spPr bwMode="auto">
                <a:xfrm>
                  <a:off x="407" y="2738"/>
                  <a:ext cx="530" cy="395"/>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Rectangle 13"/>
                <p:cNvSpPr>
                  <a:spLocks noChangeAspect="1" noChangeArrowheads="1"/>
                </p:cNvSpPr>
                <p:nvPr>
                  <p:custDataLst>
                    <p:tags r:id="rId43"/>
                  </p:custDataLst>
                </p:nvPr>
              </p:nvSpPr>
              <p:spPr bwMode="auto">
                <a:xfrm>
                  <a:off x="480" y="2726"/>
                  <a:ext cx="387"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88" tIns="31750" rIns="65088" bIns="31750">
                  <a:spAutoFit/>
                </a:bodyPr>
                <a:lstStyle/>
                <a:p>
                  <a:pPr algn="ctr" defTabSz="447675"/>
                  <a:r>
                    <a:rPr lang="en-US" sz="1600">
                      <a:latin typeface="DawnCastle" charset="0"/>
                    </a:rPr>
                    <a:t>Unit</a:t>
                  </a:r>
                </a:p>
                <a:p>
                  <a:pPr algn="ctr" defTabSz="447675"/>
                  <a:r>
                    <a:rPr lang="en-US" sz="1600">
                      <a:latin typeface="DawnCastle" charset="0"/>
                    </a:rPr>
                    <a:t>test</a:t>
                  </a:r>
                </a:p>
              </p:txBody>
            </p:sp>
          </p:grpSp>
        </p:grpSp>
        <p:grpSp>
          <p:nvGrpSpPr>
            <p:cNvPr id="63" name="Group 14"/>
            <p:cNvGrpSpPr>
              <a:grpSpLocks noChangeAspect="1"/>
            </p:cNvGrpSpPr>
            <p:nvPr/>
          </p:nvGrpSpPr>
          <p:grpSpPr bwMode="auto">
            <a:xfrm>
              <a:off x="1538" y="2235"/>
              <a:ext cx="3706" cy="418"/>
              <a:chOff x="1152" y="1989"/>
              <a:chExt cx="4633" cy="523"/>
            </a:xfrm>
          </p:grpSpPr>
          <p:grpSp>
            <p:nvGrpSpPr>
              <p:cNvPr id="94" name="Group 15"/>
              <p:cNvGrpSpPr>
                <a:grpSpLocks noChangeAspect="1"/>
              </p:cNvGrpSpPr>
              <p:nvPr/>
            </p:nvGrpSpPr>
            <p:grpSpPr bwMode="auto">
              <a:xfrm>
                <a:off x="1152" y="1989"/>
                <a:ext cx="793" cy="523"/>
                <a:chOff x="1152" y="1989"/>
                <a:chExt cx="793" cy="523"/>
              </a:xfrm>
            </p:grpSpPr>
            <p:sp>
              <p:nvSpPr>
                <p:cNvPr id="107" name="Rectangle 16"/>
                <p:cNvSpPr>
                  <a:spLocks noChangeAspect="1" noChangeArrowheads="1"/>
                </p:cNvSpPr>
                <p:nvPr>
                  <p:custDataLst>
                    <p:tags r:id="rId40"/>
                  </p:custDataLst>
                </p:nvPr>
              </p:nvSpPr>
              <p:spPr bwMode="auto">
                <a:xfrm>
                  <a:off x="1163" y="1989"/>
                  <a:ext cx="782" cy="52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Rectangle 17"/>
                <p:cNvSpPr>
                  <a:spLocks noChangeAspect="1" noChangeArrowheads="1"/>
                </p:cNvSpPr>
                <p:nvPr>
                  <p:custDataLst>
                    <p:tags r:id="rId41"/>
                  </p:custDataLst>
                </p:nvPr>
              </p:nvSpPr>
              <p:spPr bwMode="auto">
                <a:xfrm>
                  <a:off x="1152" y="2053"/>
                  <a:ext cx="716"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88" tIns="31750" rIns="65088" bIns="31750">
                  <a:spAutoFit/>
                </a:bodyPr>
                <a:lstStyle/>
                <a:p>
                  <a:pPr algn="ctr" defTabSz="447675"/>
                  <a:r>
                    <a:rPr lang="en-US" sz="1400">
                      <a:latin typeface="DawnCastle" charset="0"/>
                    </a:rPr>
                    <a:t>Integration</a:t>
                  </a:r>
                </a:p>
                <a:p>
                  <a:pPr algn="ctr" defTabSz="447675"/>
                  <a:r>
                    <a:rPr lang="en-US" sz="1400">
                      <a:latin typeface="DawnCastle" charset="0"/>
                    </a:rPr>
                    <a:t>test</a:t>
                  </a:r>
                </a:p>
              </p:txBody>
            </p:sp>
          </p:grpSp>
          <p:grpSp>
            <p:nvGrpSpPr>
              <p:cNvPr id="95" name="Group 18"/>
              <p:cNvGrpSpPr>
                <a:grpSpLocks noChangeAspect="1"/>
              </p:cNvGrpSpPr>
              <p:nvPr/>
            </p:nvGrpSpPr>
            <p:grpSpPr bwMode="auto">
              <a:xfrm>
                <a:off x="2123" y="1989"/>
                <a:ext cx="782" cy="523"/>
                <a:chOff x="2123" y="1989"/>
                <a:chExt cx="782" cy="523"/>
              </a:xfrm>
            </p:grpSpPr>
            <p:sp>
              <p:nvSpPr>
                <p:cNvPr id="105" name="Rectangle 19"/>
                <p:cNvSpPr>
                  <a:spLocks noChangeAspect="1" noChangeArrowheads="1"/>
                </p:cNvSpPr>
                <p:nvPr>
                  <p:custDataLst>
                    <p:tags r:id="rId38"/>
                  </p:custDataLst>
                </p:nvPr>
              </p:nvSpPr>
              <p:spPr bwMode="auto">
                <a:xfrm>
                  <a:off x="2123" y="1989"/>
                  <a:ext cx="782" cy="52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Rectangle 20"/>
                <p:cNvSpPr>
                  <a:spLocks noChangeAspect="1" noChangeArrowheads="1"/>
                </p:cNvSpPr>
                <p:nvPr>
                  <p:custDataLst>
                    <p:tags r:id="rId39"/>
                  </p:custDataLst>
                </p:nvPr>
              </p:nvSpPr>
              <p:spPr bwMode="auto">
                <a:xfrm>
                  <a:off x="2137" y="2053"/>
                  <a:ext cx="754"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88" tIns="31750" rIns="65088" bIns="31750">
                  <a:spAutoFit/>
                </a:bodyPr>
                <a:lstStyle/>
                <a:p>
                  <a:pPr algn="ctr" defTabSz="447675"/>
                  <a:r>
                    <a:rPr lang="en-US" sz="1400" dirty="0" smtClean="0">
                      <a:latin typeface="DawnCastle" charset="0"/>
                    </a:rPr>
                    <a:t>Functional</a:t>
                  </a:r>
                  <a:endParaRPr lang="en-US" sz="1400" dirty="0">
                    <a:latin typeface="DawnCastle" charset="0"/>
                  </a:endParaRPr>
                </a:p>
                <a:p>
                  <a:pPr algn="ctr" defTabSz="447675"/>
                  <a:r>
                    <a:rPr lang="en-US" sz="1400" dirty="0">
                      <a:latin typeface="DawnCastle" charset="0"/>
                    </a:rPr>
                    <a:t>test</a:t>
                  </a:r>
                </a:p>
              </p:txBody>
            </p:sp>
          </p:grpSp>
          <p:grpSp>
            <p:nvGrpSpPr>
              <p:cNvPr id="96" name="Group 21"/>
              <p:cNvGrpSpPr>
                <a:grpSpLocks noChangeAspect="1"/>
              </p:cNvGrpSpPr>
              <p:nvPr/>
            </p:nvGrpSpPr>
            <p:grpSpPr bwMode="auto">
              <a:xfrm>
                <a:off x="3065" y="1989"/>
                <a:ext cx="800" cy="523"/>
                <a:chOff x="3065" y="1989"/>
                <a:chExt cx="800" cy="523"/>
              </a:xfrm>
            </p:grpSpPr>
            <p:sp>
              <p:nvSpPr>
                <p:cNvPr id="103" name="Rectangle 22"/>
                <p:cNvSpPr>
                  <a:spLocks noChangeAspect="1" noChangeArrowheads="1"/>
                </p:cNvSpPr>
                <p:nvPr>
                  <p:custDataLst>
                    <p:tags r:id="rId36"/>
                  </p:custDataLst>
                </p:nvPr>
              </p:nvSpPr>
              <p:spPr bwMode="auto">
                <a:xfrm>
                  <a:off x="3083" y="1989"/>
                  <a:ext cx="782" cy="52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 name="Rectangle 23"/>
                <p:cNvSpPr>
                  <a:spLocks noChangeAspect="1" noChangeArrowheads="1"/>
                </p:cNvSpPr>
                <p:nvPr>
                  <p:custDataLst>
                    <p:tags r:id="rId37"/>
                  </p:custDataLst>
                </p:nvPr>
              </p:nvSpPr>
              <p:spPr bwMode="auto">
                <a:xfrm>
                  <a:off x="3065" y="2062"/>
                  <a:ext cx="800" cy="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5088" tIns="31750" rIns="65088" bIns="31750">
                  <a:spAutoFit/>
                </a:bodyPr>
                <a:lstStyle/>
                <a:p>
                  <a:pPr algn="ctr" defTabSz="447675"/>
                  <a:r>
                    <a:rPr lang="en-US" sz="1200" dirty="0">
                      <a:latin typeface="DawnCastle" charset="0"/>
                    </a:rPr>
                    <a:t>Performance</a:t>
                  </a:r>
                </a:p>
                <a:p>
                  <a:pPr algn="ctr" defTabSz="447675"/>
                  <a:r>
                    <a:rPr lang="en-US" sz="1200" dirty="0">
                      <a:latin typeface="DawnCastle" charset="0"/>
                    </a:rPr>
                    <a:t>test</a:t>
                  </a:r>
                </a:p>
              </p:txBody>
            </p:sp>
          </p:grpSp>
          <p:grpSp>
            <p:nvGrpSpPr>
              <p:cNvPr id="97" name="Group 24"/>
              <p:cNvGrpSpPr>
                <a:grpSpLocks noChangeAspect="1"/>
              </p:cNvGrpSpPr>
              <p:nvPr/>
            </p:nvGrpSpPr>
            <p:grpSpPr bwMode="auto">
              <a:xfrm>
                <a:off x="4043" y="1989"/>
                <a:ext cx="782" cy="523"/>
                <a:chOff x="4043" y="1989"/>
                <a:chExt cx="782" cy="523"/>
              </a:xfrm>
            </p:grpSpPr>
            <p:sp>
              <p:nvSpPr>
                <p:cNvPr id="101" name="Rectangle 25"/>
                <p:cNvSpPr>
                  <a:spLocks noChangeAspect="1" noChangeArrowheads="1"/>
                </p:cNvSpPr>
                <p:nvPr>
                  <p:custDataLst>
                    <p:tags r:id="rId34"/>
                  </p:custDataLst>
                </p:nvPr>
              </p:nvSpPr>
              <p:spPr bwMode="auto">
                <a:xfrm>
                  <a:off x="4043" y="1989"/>
                  <a:ext cx="782" cy="52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Rectangle 26"/>
                <p:cNvSpPr>
                  <a:spLocks noChangeAspect="1" noChangeArrowheads="1"/>
                </p:cNvSpPr>
                <p:nvPr>
                  <p:custDataLst>
                    <p:tags r:id="rId35"/>
                  </p:custDataLst>
                </p:nvPr>
              </p:nvSpPr>
              <p:spPr bwMode="auto">
                <a:xfrm>
                  <a:off x="4055" y="2068"/>
                  <a:ext cx="757"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88" tIns="31750" rIns="65088" bIns="31750">
                  <a:spAutoFit/>
                </a:bodyPr>
                <a:lstStyle/>
                <a:p>
                  <a:pPr algn="ctr" defTabSz="447675"/>
                  <a:r>
                    <a:rPr lang="en-US" sz="1400" dirty="0">
                      <a:latin typeface="DawnCastle" charset="0"/>
                    </a:rPr>
                    <a:t>Acceptance</a:t>
                  </a:r>
                </a:p>
                <a:p>
                  <a:pPr algn="ctr" defTabSz="447675"/>
                  <a:r>
                    <a:rPr lang="en-US" sz="1400" dirty="0">
                      <a:latin typeface="DawnCastle" charset="0"/>
                    </a:rPr>
                    <a:t>test</a:t>
                  </a:r>
                </a:p>
              </p:txBody>
            </p:sp>
          </p:grpSp>
          <p:grpSp>
            <p:nvGrpSpPr>
              <p:cNvPr id="98" name="Group 27"/>
              <p:cNvGrpSpPr>
                <a:grpSpLocks noChangeAspect="1"/>
              </p:cNvGrpSpPr>
              <p:nvPr/>
            </p:nvGrpSpPr>
            <p:grpSpPr bwMode="auto">
              <a:xfrm>
                <a:off x="5003" y="1989"/>
                <a:ext cx="782" cy="523"/>
                <a:chOff x="5003" y="1989"/>
                <a:chExt cx="782" cy="523"/>
              </a:xfrm>
            </p:grpSpPr>
            <p:sp>
              <p:nvSpPr>
                <p:cNvPr id="99" name="Rectangle 28"/>
                <p:cNvSpPr>
                  <a:spLocks noChangeAspect="1" noChangeArrowheads="1"/>
                </p:cNvSpPr>
                <p:nvPr>
                  <p:custDataLst>
                    <p:tags r:id="rId32"/>
                  </p:custDataLst>
                </p:nvPr>
              </p:nvSpPr>
              <p:spPr bwMode="auto">
                <a:xfrm>
                  <a:off x="5003" y="1989"/>
                  <a:ext cx="782" cy="523"/>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0" name="Rectangle 29"/>
                <p:cNvSpPr>
                  <a:spLocks noChangeAspect="1" noChangeArrowheads="1"/>
                </p:cNvSpPr>
                <p:nvPr>
                  <p:custDataLst>
                    <p:tags r:id="rId33"/>
                  </p:custDataLst>
                </p:nvPr>
              </p:nvSpPr>
              <p:spPr bwMode="auto">
                <a:xfrm>
                  <a:off x="5019" y="2053"/>
                  <a:ext cx="732"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88" tIns="31750" rIns="65088" bIns="31750">
                  <a:spAutoFit/>
                </a:bodyPr>
                <a:lstStyle/>
                <a:p>
                  <a:pPr algn="ctr" defTabSz="447675"/>
                  <a:r>
                    <a:rPr lang="en-US" sz="1400" dirty="0">
                      <a:latin typeface="DawnCastle" charset="0"/>
                    </a:rPr>
                    <a:t>Installation</a:t>
                  </a:r>
                </a:p>
                <a:p>
                  <a:pPr algn="ctr" defTabSz="447675"/>
                  <a:r>
                    <a:rPr lang="en-US" sz="1400" dirty="0">
                      <a:latin typeface="DawnCastle" charset="0"/>
                    </a:rPr>
                    <a:t>test</a:t>
                  </a:r>
                </a:p>
              </p:txBody>
            </p:sp>
          </p:grpSp>
        </p:grpSp>
        <p:sp>
          <p:nvSpPr>
            <p:cNvPr id="64" name="Line 30"/>
            <p:cNvSpPr>
              <a:spLocks noChangeAspect="1" noChangeShapeType="1"/>
            </p:cNvSpPr>
            <p:nvPr>
              <p:custDataLst>
                <p:tags r:id="rId2"/>
              </p:custDataLst>
            </p:nvPr>
          </p:nvSpPr>
          <p:spPr bwMode="auto">
            <a:xfrm>
              <a:off x="1384" y="1911"/>
              <a:ext cx="154" cy="53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Line 31"/>
            <p:cNvSpPr>
              <a:spLocks noChangeAspect="1" noChangeShapeType="1"/>
            </p:cNvSpPr>
            <p:nvPr>
              <p:custDataLst>
                <p:tags r:id="rId3"/>
              </p:custDataLst>
            </p:nvPr>
          </p:nvSpPr>
          <p:spPr bwMode="auto">
            <a:xfrm>
              <a:off x="1384" y="1143"/>
              <a:ext cx="154" cy="111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32"/>
            <p:cNvSpPr>
              <a:spLocks noChangeAspect="1" noChangeShapeType="1"/>
            </p:cNvSpPr>
            <p:nvPr>
              <p:custDataLst>
                <p:tags r:id="rId4"/>
              </p:custDataLst>
            </p:nvPr>
          </p:nvSpPr>
          <p:spPr bwMode="auto">
            <a:xfrm rot="660000" flipV="1">
              <a:off x="1414" y="2526"/>
              <a:ext cx="79" cy="47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33"/>
            <p:cNvSpPr>
              <a:spLocks noChangeAspect="1" noChangeShapeType="1"/>
            </p:cNvSpPr>
            <p:nvPr>
              <p:custDataLst>
                <p:tags r:id="rId5"/>
              </p:custDataLst>
            </p:nvPr>
          </p:nvSpPr>
          <p:spPr bwMode="auto">
            <a:xfrm>
              <a:off x="2172" y="2449"/>
              <a:ext cx="13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34"/>
            <p:cNvSpPr>
              <a:spLocks noChangeAspect="1" noChangeShapeType="1"/>
            </p:cNvSpPr>
            <p:nvPr>
              <p:custDataLst>
                <p:tags r:id="rId6"/>
              </p:custDataLst>
            </p:nvPr>
          </p:nvSpPr>
          <p:spPr bwMode="auto">
            <a:xfrm>
              <a:off x="2940" y="2449"/>
              <a:ext cx="13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35"/>
            <p:cNvSpPr>
              <a:spLocks noChangeAspect="1" noChangeShapeType="1"/>
            </p:cNvSpPr>
            <p:nvPr>
              <p:custDataLst>
                <p:tags r:id="rId7"/>
              </p:custDataLst>
            </p:nvPr>
          </p:nvSpPr>
          <p:spPr bwMode="auto">
            <a:xfrm>
              <a:off x="3709" y="2449"/>
              <a:ext cx="13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36"/>
            <p:cNvSpPr>
              <a:spLocks noChangeAspect="1" noChangeShapeType="1"/>
            </p:cNvSpPr>
            <p:nvPr>
              <p:custDataLst>
                <p:tags r:id="rId8"/>
              </p:custDataLst>
            </p:nvPr>
          </p:nvSpPr>
          <p:spPr bwMode="auto">
            <a:xfrm>
              <a:off x="4476" y="2449"/>
              <a:ext cx="13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37"/>
            <p:cNvSpPr>
              <a:spLocks noChangeAspect="1" noChangeShapeType="1"/>
            </p:cNvSpPr>
            <p:nvPr>
              <p:custDataLst>
                <p:tags r:id="rId9"/>
              </p:custDataLst>
            </p:nvPr>
          </p:nvSpPr>
          <p:spPr bwMode="auto">
            <a:xfrm>
              <a:off x="4841" y="1335"/>
              <a:ext cx="0" cy="88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38"/>
            <p:cNvSpPr>
              <a:spLocks noChangeAspect="1" noChangeShapeType="1"/>
            </p:cNvSpPr>
            <p:nvPr>
              <p:custDataLst>
                <p:tags r:id="rId10"/>
              </p:custDataLst>
            </p:nvPr>
          </p:nvSpPr>
          <p:spPr bwMode="auto">
            <a:xfrm>
              <a:off x="4073" y="1489"/>
              <a:ext cx="0" cy="72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39"/>
            <p:cNvSpPr>
              <a:spLocks noChangeAspect="1" noChangeShapeType="1"/>
            </p:cNvSpPr>
            <p:nvPr>
              <p:custDataLst>
                <p:tags r:id="rId11"/>
              </p:custDataLst>
            </p:nvPr>
          </p:nvSpPr>
          <p:spPr bwMode="auto">
            <a:xfrm>
              <a:off x="3360" y="1488"/>
              <a:ext cx="0" cy="72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Line 40"/>
            <p:cNvSpPr>
              <a:spLocks noChangeAspect="1" noChangeShapeType="1"/>
            </p:cNvSpPr>
            <p:nvPr>
              <p:custDataLst>
                <p:tags r:id="rId12"/>
              </p:custDataLst>
            </p:nvPr>
          </p:nvSpPr>
          <p:spPr bwMode="auto">
            <a:xfrm>
              <a:off x="2575" y="1489"/>
              <a:ext cx="0" cy="72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41"/>
            <p:cNvSpPr>
              <a:spLocks noChangeAspect="1" noChangeShapeType="1"/>
            </p:cNvSpPr>
            <p:nvPr>
              <p:custDataLst>
                <p:tags r:id="rId13"/>
              </p:custDataLst>
            </p:nvPr>
          </p:nvSpPr>
          <p:spPr bwMode="auto">
            <a:xfrm>
              <a:off x="1845" y="1335"/>
              <a:ext cx="0" cy="92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42"/>
            <p:cNvSpPr>
              <a:spLocks noChangeAspect="1" noChangeShapeType="1"/>
            </p:cNvSpPr>
            <p:nvPr>
              <p:custDataLst>
                <p:tags r:id="rId14"/>
              </p:custDataLst>
            </p:nvPr>
          </p:nvSpPr>
          <p:spPr bwMode="auto">
            <a:xfrm>
              <a:off x="4841" y="2679"/>
              <a:ext cx="0" cy="73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Rectangle 43"/>
            <p:cNvSpPr>
              <a:spLocks noChangeAspect="1" noChangeArrowheads="1"/>
            </p:cNvSpPr>
            <p:nvPr>
              <p:custDataLst>
                <p:tags r:id="rId15"/>
              </p:custDataLst>
            </p:nvPr>
          </p:nvSpPr>
          <p:spPr bwMode="auto">
            <a:xfrm rot="16200000">
              <a:off x="373" y="1163"/>
              <a:ext cx="6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latin typeface="DawnCastle" charset="0"/>
                </a:rPr>
                <a:t>Unit code</a:t>
              </a:r>
            </a:p>
          </p:txBody>
        </p:sp>
        <p:sp>
          <p:nvSpPr>
            <p:cNvPr id="78" name="Rectangle 44"/>
            <p:cNvSpPr>
              <a:spLocks noChangeAspect="1" noChangeArrowheads="1"/>
            </p:cNvSpPr>
            <p:nvPr>
              <p:custDataLst>
                <p:tags r:id="rId16"/>
              </p:custDataLst>
            </p:nvPr>
          </p:nvSpPr>
          <p:spPr bwMode="auto">
            <a:xfrm rot="16200000">
              <a:off x="373" y="1883"/>
              <a:ext cx="6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latin typeface="DawnCastle" charset="0"/>
                </a:rPr>
                <a:t>Unit code</a:t>
              </a:r>
            </a:p>
          </p:txBody>
        </p:sp>
        <p:sp>
          <p:nvSpPr>
            <p:cNvPr id="79" name="Rectangle 45"/>
            <p:cNvSpPr>
              <a:spLocks noChangeAspect="1" noChangeArrowheads="1"/>
            </p:cNvSpPr>
            <p:nvPr>
              <p:custDataLst>
                <p:tags r:id="rId17"/>
              </p:custDataLst>
            </p:nvPr>
          </p:nvSpPr>
          <p:spPr bwMode="auto">
            <a:xfrm rot="16200000">
              <a:off x="420" y="3062"/>
              <a:ext cx="61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dirty="0">
                  <a:latin typeface="DawnCastle" charset="0"/>
                </a:rPr>
                <a:t>Unit code</a:t>
              </a:r>
            </a:p>
          </p:txBody>
        </p:sp>
        <p:sp>
          <p:nvSpPr>
            <p:cNvPr id="80" name="Line 46"/>
            <p:cNvSpPr>
              <a:spLocks noChangeAspect="1" noChangeShapeType="1"/>
            </p:cNvSpPr>
            <p:nvPr>
              <p:custDataLst>
                <p:tags r:id="rId18"/>
              </p:custDataLst>
            </p:nvPr>
          </p:nvSpPr>
          <p:spPr bwMode="auto">
            <a:xfrm>
              <a:off x="808" y="1911"/>
              <a:ext cx="15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 name="Line 47"/>
            <p:cNvSpPr>
              <a:spLocks noChangeAspect="1" noChangeShapeType="1"/>
            </p:cNvSpPr>
            <p:nvPr>
              <p:custDataLst>
                <p:tags r:id="rId19"/>
              </p:custDataLst>
            </p:nvPr>
          </p:nvSpPr>
          <p:spPr bwMode="auto">
            <a:xfrm>
              <a:off x="808" y="3009"/>
              <a:ext cx="15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Line 48"/>
            <p:cNvSpPr>
              <a:spLocks noChangeAspect="1" noChangeShapeType="1"/>
            </p:cNvSpPr>
            <p:nvPr>
              <p:custDataLst>
                <p:tags r:id="rId20"/>
              </p:custDataLst>
            </p:nvPr>
          </p:nvSpPr>
          <p:spPr bwMode="auto">
            <a:xfrm>
              <a:off x="808" y="1182"/>
              <a:ext cx="15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Rectangle 49"/>
            <p:cNvSpPr>
              <a:spLocks noChangeAspect="1" noChangeArrowheads="1"/>
            </p:cNvSpPr>
            <p:nvPr>
              <p:custDataLst>
                <p:tags r:id="rId21"/>
              </p:custDataLst>
            </p:nvPr>
          </p:nvSpPr>
          <p:spPr bwMode="auto">
            <a:xfrm>
              <a:off x="1069" y="2157"/>
              <a:ext cx="148"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latin typeface="DawnCastle" charset="0"/>
                </a:rPr>
                <a:t>.</a:t>
              </a:r>
            </a:p>
            <a:p>
              <a:r>
                <a:rPr lang="en-US" sz="1600">
                  <a:latin typeface="DawnCastle" charset="0"/>
                </a:rPr>
                <a:t>.</a:t>
              </a:r>
            </a:p>
            <a:p>
              <a:r>
                <a:rPr lang="en-US" sz="1600">
                  <a:latin typeface="DawnCastle" charset="0"/>
                </a:rPr>
                <a:t>.</a:t>
              </a:r>
            </a:p>
          </p:txBody>
        </p:sp>
        <p:sp>
          <p:nvSpPr>
            <p:cNvPr id="84" name="Rectangle 50"/>
            <p:cNvSpPr>
              <a:spLocks noChangeAspect="1" noChangeArrowheads="1"/>
            </p:cNvSpPr>
            <p:nvPr>
              <p:custDataLst>
                <p:tags r:id="rId22"/>
              </p:custDataLst>
            </p:nvPr>
          </p:nvSpPr>
          <p:spPr bwMode="auto">
            <a:xfrm>
              <a:off x="1901" y="2771"/>
              <a:ext cx="63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latin typeface="DawnCastle" charset="0"/>
                </a:rPr>
                <a:t>Integrated</a:t>
              </a:r>
            </a:p>
            <a:p>
              <a:pPr algn="ctr"/>
              <a:r>
                <a:rPr lang="en-US" sz="1600">
                  <a:latin typeface="DawnCastle" charset="0"/>
                </a:rPr>
                <a:t>modules</a:t>
              </a:r>
            </a:p>
          </p:txBody>
        </p:sp>
        <p:sp>
          <p:nvSpPr>
            <p:cNvPr id="85" name="Rectangle 51"/>
            <p:cNvSpPr>
              <a:spLocks noChangeAspect="1" noChangeArrowheads="1"/>
            </p:cNvSpPr>
            <p:nvPr>
              <p:custDataLst>
                <p:tags r:id="rId23"/>
              </p:custDataLst>
            </p:nvPr>
          </p:nvSpPr>
          <p:spPr bwMode="auto">
            <a:xfrm>
              <a:off x="2648" y="2771"/>
              <a:ext cx="736"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latin typeface="DawnCastle" charset="0"/>
                </a:rPr>
                <a:t>Functioning</a:t>
              </a:r>
            </a:p>
            <a:p>
              <a:pPr algn="ctr"/>
              <a:r>
                <a:rPr lang="en-US" sz="1600">
                  <a:latin typeface="DawnCastle" charset="0"/>
                </a:rPr>
                <a:t>system</a:t>
              </a:r>
            </a:p>
          </p:txBody>
        </p:sp>
        <p:sp>
          <p:nvSpPr>
            <p:cNvPr id="86" name="Rectangle 52"/>
            <p:cNvSpPr>
              <a:spLocks noChangeAspect="1" noChangeArrowheads="1"/>
            </p:cNvSpPr>
            <p:nvPr>
              <p:custDataLst>
                <p:tags r:id="rId24"/>
              </p:custDataLst>
            </p:nvPr>
          </p:nvSpPr>
          <p:spPr bwMode="auto">
            <a:xfrm>
              <a:off x="3470" y="2771"/>
              <a:ext cx="587"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latin typeface="DawnCastle" charset="0"/>
                </a:rPr>
                <a:t>Verified,</a:t>
              </a:r>
            </a:p>
            <a:p>
              <a:pPr algn="ctr"/>
              <a:r>
                <a:rPr lang="en-US" sz="1600">
                  <a:latin typeface="DawnCastle" charset="0"/>
                </a:rPr>
                <a:t>validated</a:t>
              </a:r>
            </a:p>
            <a:p>
              <a:pPr algn="ctr"/>
              <a:r>
                <a:rPr lang="en-US" sz="1600">
                  <a:latin typeface="DawnCastle" charset="0"/>
                </a:rPr>
                <a:t>software</a:t>
              </a:r>
            </a:p>
          </p:txBody>
        </p:sp>
        <p:sp>
          <p:nvSpPr>
            <p:cNvPr id="87" name="Rectangle 53"/>
            <p:cNvSpPr>
              <a:spLocks noChangeAspect="1" noChangeArrowheads="1"/>
            </p:cNvSpPr>
            <p:nvPr>
              <p:custDataLst>
                <p:tags r:id="rId25"/>
              </p:custDataLst>
            </p:nvPr>
          </p:nvSpPr>
          <p:spPr bwMode="auto">
            <a:xfrm>
              <a:off x="4197" y="2771"/>
              <a:ext cx="60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latin typeface="DawnCastle" charset="0"/>
                </a:rPr>
                <a:t>Accepted</a:t>
              </a:r>
            </a:p>
            <a:p>
              <a:pPr algn="ctr"/>
              <a:r>
                <a:rPr lang="en-US" sz="1600">
                  <a:latin typeface="DawnCastle" charset="0"/>
                </a:rPr>
                <a:t>system</a:t>
              </a:r>
            </a:p>
          </p:txBody>
        </p:sp>
        <p:sp>
          <p:nvSpPr>
            <p:cNvPr id="88" name="Rectangle 54"/>
            <p:cNvSpPr>
              <a:spLocks noChangeAspect="1" noChangeArrowheads="1"/>
            </p:cNvSpPr>
            <p:nvPr>
              <p:custDataLst>
                <p:tags r:id="rId26"/>
              </p:custDataLst>
            </p:nvPr>
          </p:nvSpPr>
          <p:spPr bwMode="auto">
            <a:xfrm>
              <a:off x="4522" y="3394"/>
              <a:ext cx="62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600">
                  <a:latin typeface="DawnCastle" charset="0"/>
                </a:rPr>
                <a:t>SYSTEM</a:t>
              </a:r>
            </a:p>
            <a:p>
              <a:pPr algn="ctr"/>
              <a:r>
                <a:rPr lang="en-US" sz="1600">
                  <a:latin typeface="DawnCastle" charset="0"/>
                </a:rPr>
                <a:t>IN USE!</a:t>
              </a:r>
            </a:p>
          </p:txBody>
        </p:sp>
        <p:sp>
          <p:nvSpPr>
            <p:cNvPr id="89" name="Rectangle 55"/>
            <p:cNvSpPr>
              <a:spLocks noChangeAspect="1" noChangeArrowheads="1"/>
            </p:cNvSpPr>
            <p:nvPr>
              <p:custDataLst>
                <p:tags r:id="rId27"/>
              </p:custDataLst>
            </p:nvPr>
          </p:nvSpPr>
          <p:spPr bwMode="auto">
            <a:xfrm>
              <a:off x="1480" y="960"/>
              <a:ext cx="83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500">
                  <a:latin typeface="DawnCastle" charset="0"/>
                </a:rPr>
                <a:t>Design</a:t>
              </a:r>
            </a:p>
            <a:p>
              <a:pPr algn="ctr"/>
              <a:r>
                <a:rPr lang="en-US" sz="1500">
                  <a:latin typeface="DawnCastle" charset="0"/>
                </a:rPr>
                <a:t>specifications</a:t>
              </a:r>
            </a:p>
          </p:txBody>
        </p:sp>
        <p:sp>
          <p:nvSpPr>
            <p:cNvPr id="90" name="Rectangle 56"/>
            <p:cNvSpPr>
              <a:spLocks noChangeAspect="1" noChangeArrowheads="1"/>
            </p:cNvSpPr>
            <p:nvPr>
              <p:custDataLst>
                <p:tags r:id="rId28"/>
              </p:custDataLst>
            </p:nvPr>
          </p:nvSpPr>
          <p:spPr bwMode="auto">
            <a:xfrm>
              <a:off x="2172" y="966"/>
              <a:ext cx="818"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500" dirty="0">
                  <a:latin typeface="DawnCastle" charset="0"/>
                </a:rPr>
                <a:t>System</a:t>
              </a:r>
            </a:p>
            <a:p>
              <a:pPr algn="ctr"/>
              <a:r>
                <a:rPr lang="en-US" sz="1500" dirty="0">
                  <a:latin typeface="DawnCastle" charset="0"/>
                </a:rPr>
                <a:t>functional</a:t>
              </a:r>
            </a:p>
            <a:p>
              <a:pPr algn="ctr"/>
              <a:r>
                <a:rPr lang="en-US" sz="1500" dirty="0">
                  <a:latin typeface="DawnCastle" charset="0"/>
                </a:rPr>
                <a:t>requirements</a:t>
              </a:r>
            </a:p>
          </p:txBody>
        </p:sp>
        <p:sp>
          <p:nvSpPr>
            <p:cNvPr id="91" name="Rectangle 57"/>
            <p:cNvSpPr>
              <a:spLocks noChangeAspect="1" noChangeArrowheads="1"/>
            </p:cNvSpPr>
            <p:nvPr>
              <p:custDataLst>
                <p:tags r:id="rId29"/>
              </p:custDataLst>
            </p:nvPr>
          </p:nvSpPr>
          <p:spPr bwMode="auto">
            <a:xfrm>
              <a:off x="2979" y="966"/>
              <a:ext cx="818"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500">
                  <a:latin typeface="DawnCastle" charset="0"/>
                </a:rPr>
                <a:t>Other</a:t>
              </a:r>
            </a:p>
            <a:p>
              <a:pPr algn="ctr"/>
              <a:r>
                <a:rPr lang="en-US" sz="1500">
                  <a:latin typeface="DawnCastle" charset="0"/>
                </a:rPr>
                <a:t>software</a:t>
              </a:r>
            </a:p>
            <a:p>
              <a:pPr algn="ctr"/>
              <a:r>
                <a:rPr lang="en-US" sz="1500">
                  <a:latin typeface="DawnCastle" charset="0"/>
                </a:rPr>
                <a:t>requirements</a:t>
              </a:r>
            </a:p>
          </p:txBody>
        </p:sp>
        <p:sp>
          <p:nvSpPr>
            <p:cNvPr id="92" name="Rectangle 58"/>
            <p:cNvSpPr>
              <a:spLocks noChangeAspect="1" noChangeArrowheads="1"/>
            </p:cNvSpPr>
            <p:nvPr>
              <p:custDataLst>
                <p:tags r:id="rId30"/>
              </p:custDataLst>
            </p:nvPr>
          </p:nvSpPr>
          <p:spPr bwMode="auto">
            <a:xfrm>
              <a:off x="3709" y="966"/>
              <a:ext cx="818"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500">
                  <a:latin typeface="DawnCastle" charset="0"/>
                </a:rPr>
                <a:t>Customer</a:t>
              </a:r>
            </a:p>
            <a:p>
              <a:pPr algn="ctr"/>
              <a:r>
                <a:rPr lang="en-US" sz="1500">
                  <a:latin typeface="DawnCastle" charset="0"/>
                </a:rPr>
                <a:t>requirements</a:t>
              </a:r>
            </a:p>
            <a:p>
              <a:pPr algn="ctr"/>
              <a:r>
                <a:rPr lang="en-US" sz="1500">
                  <a:latin typeface="DawnCastle" charset="0"/>
                </a:rPr>
                <a:t>specification</a:t>
              </a:r>
            </a:p>
          </p:txBody>
        </p:sp>
        <p:sp>
          <p:nvSpPr>
            <p:cNvPr id="93" name="Rectangle 59"/>
            <p:cNvSpPr>
              <a:spLocks noChangeAspect="1" noChangeArrowheads="1"/>
            </p:cNvSpPr>
            <p:nvPr>
              <p:custDataLst>
                <p:tags r:id="rId31"/>
              </p:custDataLst>
            </p:nvPr>
          </p:nvSpPr>
          <p:spPr bwMode="auto">
            <a:xfrm>
              <a:off x="4439" y="966"/>
              <a:ext cx="77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sz="1500">
                  <a:latin typeface="DawnCastle" charset="0"/>
                </a:rPr>
                <a:t>User</a:t>
              </a:r>
            </a:p>
            <a:p>
              <a:pPr algn="ctr"/>
              <a:r>
                <a:rPr lang="en-US" sz="1500">
                  <a:latin typeface="DawnCastle" charset="0"/>
                </a:rPr>
                <a:t>environment</a:t>
              </a:r>
            </a:p>
          </p:txBody>
        </p:sp>
      </p:grpSp>
    </p:spTree>
    <p:extLst>
      <p:ext uri="{BB962C8B-B14F-4D97-AF65-F5344CB8AC3E}">
        <p14:creationId xmlns:p14="http://schemas.microsoft.com/office/powerpoint/2010/main" val="299748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0024" y="1481138"/>
            <a:ext cx="7943951" cy="4525962"/>
          </a:xfrm>
        </p:spPr>
      </p:pic>
      <p:sp>
        <p:nvSpPr>
          <p:cNvPr id="2" name="Title 1"/>
          <p:cNvSpPr>
            <a:spLocks noGrp="1"/>
          </p:cNvSpPr>
          <p:nvPr>
            <p:ph type="title"/>
          </p:nvPr>
        </p:nvSpPr>
        <p:spPr/>
        <p:txBody>
          <a:bodyPr>
            <a:normAutofit fontScale="90000"/>
          </a:bodyPr>
          <a:lstStyle/>
          <a:p>
            <a:pPr algn="ctr"/>
            <a:r>
              <a:rPr lang="en-US" dirty="0"/>
              <a:t>Comparing xUnit.net to other frameworks</a:t>
            </a:r>
          </a:p>
        </p:txBody>
      </p:sp>
    </p:spTree>
    <p:extLst>
      <p:ext uri="{BB962C8B-B14F-4D97-AF65-F5344CB8AC3E}">
        <p14:creationId xmlns:p14="http://schemas.microsoft.com/office/powerpoint/2010/main" val="206787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87262" y="1481138"/>
            <a:ext cx="7969476" cy="4525962"/>
          </a:xfrm>
        </p:spPr>
      </p:pic>
      <p:sp>
        <p:nvSpPr>
          <p:cNvPr id="2" name="Title 1"/>
          <p:cNvSpPr>
            <a:spLocks noGrp="1"/>
          </p:cNvSpPr>
          <p:nvPr>
            <p:ph type="title"/>
          </p:nvPr>
        </p:nvSpPr>
        <p:spPr/>
        <p:txBody>
          <a:bodyPr>
            <a:normAutofit fontScale="90000"/>
          </a:bodyPr>
          <a:lstStyle/>
          <a:p>
            <a:pPr algn="ctr"/>
            <a:r>
              <a:rPr lang="en-US" dirty="0"/>
              <a:t>Comparing xUnit.net to other frameworks</a:t>
            </a:r>
          </a:p>
        </p:txBody>
      </p:sp>
    </p:spTree>
    <p:extLst>
      <p:ext uri="{BB962C8B-B14F-4D97-AF65-F5344CB8AC3E}">
        <p14:creationId xmlns:p14="http://schemas.microsoft.com/office/powerpoint/2010/main" val="3934840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Two different major types of unit tests</a:t>
            </a:r>
          </a:p>
        </p:txBody>
      </p:sp>
      <p:sp>
        <p:nvSpPr>
          <p:cNvPr id="11" name="Text Placeholder 10"/>
          <p:cNvSpPr>
            <a:spLocks noGrp="1"/>
          </p:cNvSpPr>
          <p:nvPr>
            <p:ph type="body" idx="1"/>
          </p:nvPr>
        </p:nvSpPr>
        <p:spPr/>
        <p:txBody>
          <a:bodyPr>
            <a:normAutofit/>
          </a:bodyPr>
          <a:lstStyle/>
          <a:p>
            <a:r>
              <a:rPr lang="en-US" sz="1400" b="1" i="1" dirty="0">
                <a:solidFill>
                  <a:srgbClr val="FFFF00"/>
                </a:solidFill>
              </a:rPr>
              <a:t>Facts</a:t>
            </a:r>
            <a:r>
              <a:rPr lang="en-US" sz="1400" dirty="0">
                <a:solidFill>
                  <a:srgbClr val="FFFF00"/>
                </a:solidFill>
              </a:rPr>
              <a:t> </a:t>
            </a:r>
            <a:r>
              <a:rPr lang="en-US" sz="1400" dirty="0"/>
              <a:t>are tests which are always true. They test invariant conditions.</a:t>
            </a:r>
          </a:p>
        </p:txBody>
      </p:sp>
      <p:sp>
        <p:nvSpPr>
          <p:cNvPr id="12" name="Text Placeholder 11"/>
          <p:cNvSpPr>
            <a:spLocks noGrp="1"/>
          </p:cNvSpPr>
          <p:nvPr>
            <p:ph type="body" sz="half" idx="3"/>
          </p:nvPr>
        </p:nvSpPr>
        <p:spPr/>
        <p:txBody>
          <a:bodyPr>
            <a:noAutofit/>
          </a:bodyPr>
          <a:lstStyle/>
          <a:p>
            <a:r>
              <a:rPr lang="en-US" sz="1400" b="1" i="1" dirty="0">
                <a:solidFill>
                  <a:srgbClr val="FFFF00"/>
                </a:solidFill>
              </a:rPr>
              <a:t>Theories</a:t>
            </a:r>
            <a:r>
              <a:rPr lang="en-US" sz="1400" dirty="0"/>
              <a:t> are tests which are only true for a particular set of data (Data Driven Tests)</a:t>
            </a:r>
          </a:p>
        </p:txBody>
      </p:sp>
      <p:pic>
        <p:nvPicPr>
          <p:cNvPr id="7" name="Content Placeholder 6"/>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991322" y="1501409"/>
            <a:ext cx="2971943" cy="3828195"/>
          </a:xfrm>
        </p:spPr>
      </p:pic>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967956" y="1734176"/>
            <a:ext cx="3395913" cy="3362660"/>
          </a:xfrm>
        </p:spPr>
      </p:pic>
    </p:spTree>
    <p:extLst>
      <p:ext uri="{BB962C8B-B14F-4D97-AF65-F5344CB8AC3E}">
        <p14:creationId xmlns:p14="http://schemas.microsoft.com/office/powerpoint/2010/main" val="19530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dirty="0"/>
              <a:t>More data sources for theories</a:t>
            </a:r>
          </a:p>
        </p:txBody>
      </p:sp>
      <p:sp>
        <p:nvSpPr>
          <p:cNvPr id="11" name="Text Placeholder 10"/>
          <p:cNvSpPr>
            <a:spLocks noGrp="1"/>
          </p:cNvSpPr>
          <p:nvPr>
            <p:ph type="body" idx="1"/>
          </p:nvPr>
        </p:nvSpPr>
        <p:spPr/>
        <p:txBody>
          <a:bodyPr>
            <a:normAutofit/>
          </a:bodyPr>
          <a:lstStyle/>
          <a:p>
            <a:pPr algn="ctr"/>
            <a:r>
              <a:rPr lang="en-US" dirty="0" err="1"/>
              <a:t>PropertyData</a:t>
            </a:r>
            <a:endParaRPr lang="en-US" dirty="0"/>
          </a:p>
        </p:txBody>
      </p:sp>
      <p:sp>
        <p:nvSpPr>
          <p:cNvPr id="12" name="Text Placeholder 11"/>
          <p:cNvSpPr>
            <a:spLocks noGrp="1"/>
          </p:cNvSpPr>
          <p:nvPr>
            <p:ph type="body" sz="half" idx="3"/>
          </p:nvPr>
        </p:nvSpPr>
        <p:spPr/>
        <p:txBody>
          <a:bodyPr>
            <a:noAutofit/>
          </a:bodyPr>
          <a:lstStyle/>
          <a:p>
            <a:pPr algn="ctr"/>
            <a:r>
              <a:rPr lang="en-US" dirty="0" err="1"/>
              <a:t>ClassData</a:t>
            </a:r>
            <a:endParaRPr lang="en-US" dirty="0"/>
          </a:p>
        </p:txBody>
      </p:sp>
      <p:pic>
        <p:nvPicPr>
          <p:cNvPr id="7" name="Content Placeholder 6"/>
          <p:cNvPicPr>
            <a:picLocks noGrp="1" noChangeAspect="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457200" y="1475104"/>
            <a:ext cx="4038600" cy="3879280"/>
          </a:xfrm>
        </p:spPr>
      </p:pic>
      <p:pic>
        <p:nvPicPr>
          <p:cNvPr id="8" name="Content Placeholder 7"/>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622642" y="1524000"/>
            <a:ext cx="4033381" cy="3733800"/>
          </a:xfrm>
        </p:spPr>
      </p:pic>
    </p:spTree>
    <p:extLst>
      <p:ext uri="{BB962C8B-B14F-4D97-AF65-F5344CB8AC3E}">
        <p14:creationId xmlns:p14="http://schemas.microsoft.com/office/powerpoint/2010/main" val="40888981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181</TotalTime>
  <Words>1124</Words>
  <Application>Microsoft Office PowerPoint</Application>
  <PresentationFormat>On-screen Show (4:3)</PresentationFormat>
  <Paragraphs>183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Concourse</vt:lpstr>
      <vt:lpstr>Unit Testing – xUnit.net and MOQ (mock)</vt:lpstr>
      <vt:lpstr>What is Unit Testing?</vt:lpstr>
      <vt:lpstr>Terms for Quality Problems</vt:lpstr>
      <vt:lpstr>Testing Fundamentals</vt:lpstr>
      <vt:lpstr>Testing Steps</vt:lpstr>
      <vt:lpstr>Comparing xUnit.net to other frameworks</vt:lpstr>
      <vt:lpstr>Comparing xUnit.net to other frameworks</vt:lpstr>
      <vt:lpstr>Two different major types of unit tests</vt:lpstr>
      <vt:lpstr>More data sources for theories</vt:lpstr>
      <vt:lpstr>Shared Context between Tests Constructor and Dispose shared setup/cleanup code without sharing object instances</vt:lpstr>
      <vt:lpstr>Shared Context between Tests Class Fixtures shared object instance across tests in a single class</vt:lpstr>
      <vt:lpstr>Shared Context between Tests Collection Fixtures shared object instances across multiple test classes</vt:lpstr>
      <vt:lpstr>xUnit Extensibility</vt:lpstr>
      <vt:lpstr>Unit Under Test May Call Many Dependencies</vt:lpstr>
      <vt:lpstr>Replace Dependencies with Mocks This reduces amount of code under test to just one class or method</vt:lpstr>
      <vt:lpstr>MOQ - Mocking your dependencies</vt:lpstr>
      <vt:lpstr>Why use Moq?</vt:lpstr>
      <vt:lpstr>Moq Basic Syntax</vt:lpstr>
      <vt:lpstr>Unit Test Best Practices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 – xUnit.net and MOQ (mock)</dc:title>
  <dc:creator>Paul West</dc:creator>
  <cp:lastModifiedBy>Paul West</cp:lastModifiedBy>
  <cp:revision>64</cp:revision>
  <dcterms:created xsi:type="dcterms:W3CDTF">2019-11-12T03:51:15Z</dcterms:created>
  <dcterms:modified xsi:type="dcterms:W3CDTF">2019-11-12T06:52:24Z</dcterms:modified>
</cp:coreProperties>
</file>