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61" r:id="rId3"/>
    <p:sldId id="262" r:id="rId4"/>
    <p:sldId id="263" r:id="rId5"/>
    <p:sldId id="264" r:id="rId6"/>
    <p:sldId id="265" r:id="rId7"/>
    <p:sldId id="266" r:id="rId8"/>
    <p:sldId id="267" r:id="rId9"/>
    <p:sldId id="268" r:id="rId10"/>
    <p:sldId id="269" r:id="rId11"/>
    <p:sldId id="260" r:id="rId12"/>
    <p:sldId id="270" r:id="rId13"/>
    <p:sldId id="259" r:id="rId14"/>
    <p:sldId id="258"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44" autoAdjust="0"/>
  </p:normalViewPr>
  <p:slideViewPr>
    <p:cSldViewPr>
      <p:cViewPr varScale="1">
        <p:scale>
          <a:sx n="73" d="100"/>
          <a:sy n="73" d="100"/>
        </p:scale>
        <p:origin x="-172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D8929-5712-4CBE-98CE-B7AAE1F174BD}" type="datetimeFigureOut">
              <a:rPr lang="en-US" smtClean="0"/>
              <a:t>10/9/2019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AF3EE-FDD2-47EB-AF58-BEF345909C3D}" type="slidenum">
              <a:rPr lang="en-US" smtClean="0"/>
              <a:t>‹#›</a:t>
            </a:fld>
            <a:endParaRPr lang="en-US"/>
          </a:p>
        </p:txBody>
      </p:sp>
    </p:spTree>
    <p:extLst>
      <p:ext uri="{BB962C8B-B14F-4D97-AF65-F5344CB8AC3E}">
        <p14:creationId xmlns:p14="http://schemas.microsoft.com/office/powerpoint/2010/main" val="118847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endParaRPr lang="en-US" dirty="0"/>
          </a:p>
        </p:txBody>
      </p:sp>
      <p:sp>
        <p:nvSpPr>
          <p:cNvPr id="4" name="Slide Number Placeholder 3"/>
          <p:cNvSpPr>
            <a:spLocks noGrp="1"/>
          </p:cNvSpPr>
          <p:nvPr>
            <p:ph type="sldNum" sz="quarter" idx="10"/>
          </p:nvPr>
        </p:nvSpPr>
        <p:spPr/>
        <p:txBody>
          <a:bodyPr/>
          <a:lstStyle/>
          <a:p>
            <a:fld id="{F93AF3EE-FDD2-47EB-AF58-BEF345909C3D}" type="slidenum">
              <a:rPr lang="en-US" smtClean="0"/>
              <a:t>11</a:t>
            </a:fld>
            <a:endParaRPr lang="en-US"/>
          </a:p>
        </p:txBody>
      </p:sp>
    </p:spTree>
    <p:extLst>
      <p:ext uri="{BB962C8B-B14F-4D97-AF65-F5344CB8AC3E}">
        <p14:creationId xmlns:p14="http://schemas.microsoft.com/office/powerpoint/2010/main" val="362705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a:p>
        </p:txBody>
      </p:sp>
      <p:sp>
        <p:nvSpPr>
          <p:cNvPr id="4" name="Slide Number Placeholder 3"/>
          <p:cNvSpPr>
            <a:spLocks noGrp="1"/>
          </p:cNvSpPr>
          <p:nvPr>
            <p:ph type="sldNum" sz="quarter" idx="10"/>
          </p:nvPr>
        </p:nvSpPr>
        <p:spPr/>
        <p:txBody>
          <a:bodyPr/>
          <a:lstStyle/>
          <a:p>
            <a:fld id="{F93AF3EE-FDD2-47EB-AF58-BEF345909C3D}" type="slidenum">
              <a:rPr lang="en-US" smtClean="0"/>
              <a:t>13</a:t>
            </a:fld>
            <a:endParaRPr lang="en-US"/>
          </a:p>
        </p:txBody>
      </p:sp>
    </p:spTree>
    <p:extLst>
      <p:ext uri="{BB962C8B-B14F-4D97-AF65-F5344CB8AC3E}">
        <p14:creationId xmlns:p14="http://schemas.microsoft.com/office/powerpoint/2010/main" val="20649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	</a:t>
            </a:r>
            <a:endParaRPr lang="en-US" dirty="0"/>
          </a:p>
        </p:txBody>
      </p:sp>
      <p:sp>
        <p:nvSpPr>
          <p:cNvPr id="4" name="Slide Number Placeholder 3"/>
          <p:cNvSpPr>
            <a:spLocks noGrp="1"/>
          </p:cNvSpPr>
          <p:nvPr>
            <p:ph type="sldNum" sz="quarter" idx="10"/>
          </p:nvPr>
        </p:nvSpPr>
        <p:spPr/>
        <p:txBody>
          <a:bodyPr/>
          <a:lstStyle/>
          <a:p>
            <a:fld id="{F93AF3EE-FDD2-47EB-AF58-BEF345909C3D}" type="slidenum">
              <a:rPr lang="en-US" smtClean="0"/>
              <a:t>14</a:t>
            </a:fld>
            <a:endParaRPr lang="en-US"/>
          </a:p>
        </p:txBody>
      </p:sp>
    </p:spTree>
    <p:extLst>
      <p:ext uri="{BB962C8B-B14F-4D97-AF65-F5344CB8AC3E}">
        <p14:creationId xmlns:p14="http://schemas.microsoft.com/office/powerpoint/2010/main" val="185786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p:txBody>
      </p:sp>
      <p:sp>
        <p:nvSpPr>
          <p:cNvPr id="4" name="Slide Number Placeholder 3"/>
          <p:cNvSpPr>
            <a:spLocks noGrp="1"/>
          </p:cNvSpPr>
          <p:nvPr>
            <p:ph type="sldNum" sz="quarter" idx="10"/>
          </p:nvPr>
        </p:nvSpPr>
        <p:spPr/>
        <p:txBody>
          <a:bodyPr/>
          <a:lstStyle/>
          <a:p>
            <a:fld id="{F93AF3EE-FDD2-47EB-AF58-BEF345909C3D}" type="slidenum">
              <a:rPr lang="en-US" smtClean="0"/>
              <a:t>15</a:t>
            </a:fld>
            <a:endParaRPr lang="en-US"/>
          </a:p>
        </p:txBody>
      </p:sp>
    </p:spTree>
    <p:extLst>
      <p:ext uri="{BB962C8B-B14F-4D97-AF65-F5344CB8AC3E}">
        <p14:creationId xmlns:p14="http://schemas.microsoft.com/office/powerpoint/2010/main" val="31777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AFAB415-C02D-4AD3-A142-F93469D792C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FAB415-C02D-4AD3-A142-F93469D792C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AFAB415-C02D-4AD3-A142-F93469D792C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FAB415-C02D-4AD3-A142-F93469D792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BCEABF7-4A63-495D-81FA-F7E39E57A24E}" type="datetimeFigureOut">
              <a:rPr lang="en-US" smtClean="0"/>
              <a:t>10/9/2019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AFAB415-C02D-4AD3-A142-F93469D792C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BCEABF7-4A63-495D-81FA-F7E39E57A24E}" type="datetimeFigureOut">
              <a:rPr lang="en-US" smtClean="0"/>
              <a:t>10/9/2019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AFAB415-C02D-4AD3-A142-F93469D792C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Cloud Storage</a:t>
            </a:r>
            <a:endParaRPr lang="en-US" dirty="0"/>
          </a:p>
        </p:txBody>
      </p:sp>
      <p:sp>
        <p:nvSpPr>
          <p:cNvPr id="3" name="Subtitle 2"/>
          <p:cNvSpPr>
            <a:spLocks noGrp="1"/>
          </p:cNvSpPr>
          <p:nvPr>
            <p:ph type="subTitle" idx="1"/>
          </p:nvPr>
        </p:nvSpPr>
        <p:spPr/>
        <p:txBody>
          <a:bodyPr/>
          <a:lstStyle/>
          <a:p>
            <a:r>
              <a:rPr lang="en-US" dirty="0" smtClean="0"/>
              <a:t>The principles behind Azure Cloud Storage usage within the </a:t>
            </a:r>
            <a:r>
              <a:rPr lang="en-US" dirty="0" err="1" smtClean="0"/>
              <a:t>.Net</a:t>
            </a:r>
            <a:r>
              <a:rPr lang="en-US" dirty="0" smtClean="0"/>
              <a:t> C# environment.</a:t>
            </a:r>
            <a:endParaRPr lang="en-US" dirty="0"/>
          </a:p>
        </p:txBody>
      </p:sp>
    </p:spTree>
    <p:extLst>
      <p:ext uri="{BB962C8B-B14F-4D97-AF65-F5344CB8AC3E}">
        <p14:creationId xmlns:p14="http://schemas.microsoft.com/office/powerpoint/2010/main" val="51766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Table </a:t>
            </a:r>
            <a:r>
              <a:rPr lang="en-US" b="1" dirty="0" smtClean="0"/>
              <a:t>storage?</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Azure Table storage stores large amounts of structured data. The service is a </a:t>
            </a:r>
            <a:r>
              <a:rPr lang="en-US" dirty="0" err="1"/>
              <a:t>NoSQL</a:t>
            </a:r>
            <a:r>
              <a:rPr lang="en-US" dirty="0"/>
              <a:t> </a:t>
            </a:r>
            <a:r>
              <a:rPr lang="en-US" dirty="0" err="1"/>
              <a:t>datastore</a:t>
            </a:r>
            <a:r>
              <a:rPr lang="en-US" dirty="0"/>
              <a:t> which accepts authenticated calls from inside and outside the Azure cloud. Azure tables are ideal for storing structured, non-relational data. Common uses of Table storage include:</a:t>
            </a:r>
          </a:p>
          <a:p>
            <a:pPr>
              <a:buFont typeface="Wingdings" pitchFamily="2" charset="2"/>
              <a:buChar char="Ø"/>
            </a:pPr>
            <a:r>
              <a:rPr lang="en-US" dirty="0"/>
              <a:t>Storing TBs of structured data capable of serving web scale applications</a:t>
            </a:r>
          </a:p>
          <a:p>
            <a:pPr>
              <a:buFont typeface="Wingdings" pitchFamily="2" charset="2"/>
              <a:buChar char="Ø"/>
            </a:pPr>
            <a:r>
              <a:rPr lang="en-US" dirty="0"/>
              <a:t>Storing datasets that don't require complex joins, foreign keys, or stored procedures and can be </a:t>
            </a:r>
            <a:r>
              <a:rPr lang="en-US" dirty="0" err="1"/>
              <a:t>denormalized</a:t>
            </a:r>
            <a:r>
              <a:rPr lang="en-US" dirty="0"/>
              <a:t> for fast access</a:t>
            </a:r>
          </a:p>
          <a:p>
            <a:pPr>
              <a:buFont typeface="Wingdings" pitchFamily="2" charset="2"/>
              <a:buChar char="Ø"/>
            </a:pPr>
            <a:r>
              <a:rPr lang="en-US" dirty="0"/>
              <a:t>Quickly querying data using a clustered index</a:t>
            </a:r>
          </a:p>
          <a:p>
            <a:pPr>
              <a:buFont typeface="Wingdings" pitchFamily="2" charset="2"/>
              <a:buChar char="Ø"/>
            </a:pPr>
            <a:r>
              <a:rPr lang="en-US" dirty="0"/>
              <a:t>Accessing data using the </a:t>
            </a:r>
            <a:r>
              <a:rPr lang="en-US" dirty="0" err="1"/>
              <a:t>OData</a:t>
            </a:r>
            <a:r>
              <a:rPr lang="en-US" dirty="0"/>
              <a:t> protocol and LINQ queries with WCF Data Service .NET Libraries</a:t>
            </a:r>
          </a:p>
          <a:p>
            <a:pPr marL="114300" indent="0">
              <a:buNone/>
            </a:pPr>
            <a:r>
              <a:rPr lang="en-US" dirty="0"/>
              <a:t>You can use Table storage to store and query huge sets of structured, non-relational data, and your tables will scale as demand increases.</a:t>
            </a:r>
          </a:p>
          <a:p>
            <a:endParaRPr lang="en-US" dirty="0"/>
          </a:p>
        </p:txBody>
      </p:sp>
    </p:spTree>
    <p:extLst>
      <p:ext uri="{BB962C8B-B14F-4D97-AF65-F5344CB8AC3E}">
        <p14:creationId xmlns:p14="http://schemas.microsoft.com/office/powerpoint/2010/main" val="229710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 Storage </a:t>
            </a:r>
            <a:r>
              <a:rPr lang="en-US" dirty="0" smtClean="0"/>
              <a:t>Concepts</a:t>
            </a:r>
            <a:endParaRPr lang="en-US" dirty="0"/>
          </a:p>
        </p:txBody>
      </p:sp>
      <p:grpSp>
        <p:nvGrpSpPr>
          <p:cNvPr id="4" name="Group 4"/>
          <p:cNvGrpSpPr/>
          <p:nvPr/>
        </p:nvGrpSpPr>
        <p:grpSpPr>
          <a:xfrm>
            <a:off x="5597591" y="1446213"/>
            <a:ext cx="2200710" cy="4297680"/>
            <a:chOff x="5685541" y="393698"/>
            <a:chExt cx="2303725" cy="4297680"/>
          </a:xfrm>
        </p:grpSpPr>
        <p:sp>
          <p:nvSpPr>
            <p:cNvPr id="5"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6"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grpSp>
      <p:grpSp>
        <p:nvGrpSpPr>
          <p:cNvPr id="7" name="Group 5"/>
          <p:cNvGrpSpPr/>
          <p:nvPr/>
        </p:nvGrpSpPr>
        <p:grpSpPr>
          <a:xfrm>
            <a:off x="3008886" y="1446214"/>
            <a:ext cx="2460078" cy="4297680"/>
            <a:chOff x="2983350" y="355599"/>
            <a:chExt cx="2318237" cy="4297680"/>
          </a:xfrm>
        </p:grpSpPr>
        <p:sp>
          <p:nvSpPr>
            <p:cNvPr id="8"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9"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10" name="Group 6"/>
          <p:cNvGrpSpPr/>
          <p:nvPr/>
        </p:nvGrpSpPr>
        <p:grpSpPr>
          <a:xfrm>
            <a:off x="519113" y="1446214"/>
            <a:ext cx="2361146" cy="4297680"/>
            <a:chOff x="222249" y="355599"/>
            <a:chExt cx="2303725" cy="4297680"/>
          </a:xfrm>
        </p:grpSpPr>
        <p:sp>
          <p:nvSpPr>
            <p:cNvPr id="11"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12"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13" name="Straight Connector 12"/>
          <p:cNvCxnSpPr/>
          <p:nvPr/>
        </p:nvCxnSpPr>
        <p:spPr>
          <a:xfrm>
            <a:off x="2261286"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335427" y="3039762"/>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56708"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@Solution</a:t>
            </a:r>
            <a:endParaRPr lang="en-US" sz="2000" dirty="0">
              <a:solidFill>
                <a:schemeClr val="lt1">
                  <a:alpha val="99000"/>
                </a:schemeClr>
              </a:solidFill>
            </a:endParaRPr>
          </a:p>
        </p:txBody>
      </p:sp>
      <p:cxnSp>
        <p:nvCxnSpPr>
          <p:cNvPr id="16" name="Straight Connector 15"/>
          <p:cNvCxnSpPr/>
          <p:nvPr/>
        </p:nvCxnSpPr>
        <p:spPr>
          <a:xfrm>
            <a:off x="4806778"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843849" y="2656704"/>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905004"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r>
              <a:rPr lang="en-US" sz="1800" dirty="0" smtClean="0">
                <a:solidFill>
                  <a:schemeClr val="lt1">
                    <a:alpha val="99000"/>
                  </a:schemeClr>
                </a:solidFill>
              </a:rPr>
              <a:t>= …</a:t>
            </a:r>
            <a:endParaRPr lang="en-US" sz="1800" dirty="0">
              <a:solidFill>
                <a:schemeClr val="lt1">
                  <a:alpha val="99000"/>
                </a:schemeClr>
              </a:solidFill>
            </a:endParaRPr>
          </a:p>
          <a:p>
            <a:r>
              <a:rPr lang="en-US" sz="1800" dirty="0">
                <a:solidFill>
                  <a:schemeClr val="lt1">
                    <a:alpha val="99000"/>
                  </a:schemeClr>
                </a:solidFill>
              </a:rPr>
              <a:t>Email = …</a:t>
            </a:r>
          </a:p>
        </p:txBody>
      </p:sp>
      <p:sp>
        <p:nvSpPr>
          <p:cNvPr id="19" name="Rectangle 18"/>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r>
              <a:rPr lang="en-US" sz="1800" dirty="0" smtClean="0">
                <a:solidFill>
                  <a:schemeClr val="lt1">
                    <a:alpha val="99000"/>
                  </a:schemeClr>
                </a:solidFill>
              </a:rPr>
              <a:t>= …</a:t>
            </a:r>
            <a:endParaRPr lang="en-US" sz="1800" dirty="0">
              <a:solidFill>
                <a:schemeClr val="lt1">
                  <a:alpha val="99000"/>
                </a:schemeClr>
              </a:solidFill>
            </a:endParaRPr>
          </a:p>
          <a:p>
            <a:r>
              <a:rPr lang="en-US" sz="1800" dirty="0" smtClean="0">
                <a:solidFill>
                  <a:schemeClr val="lt1">
                    <a:alpha val="99000"/>
                  </a:schemeClr>
                </a:solidFill>
              </a:rPr>
              <a:t>Email = …</a:t>
            </a:r>
            <a:endParaRPr lang="en-US" sz="1800" dirty="0">
              <a:solidFill>
                <a:schemeClr val="lt1">
                  <a:alpha val="99000"/>
                </a:schemeClr>
              </a:solidFill>
            </a:endParaRPr>
          </a:p>
        </p:txBody>
      </p:sp>
      <p:sp>
        <p:nvSpPr>
          <p:cNvPr id="20" name="Rectangle 19"/>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Customers</a:t>
            </a:r>
            <a:endParaRPr lang="en-US" sz="2000" dirty="0">
              <a:solidFill>
                <a:schemeClr val="lt1">
                  <a:alpha val="99000"/>
                </a:schemeClr>
              </a:solidFill>
            </a:endParaRPr>
          </a:p>
        </p:txBody>
      </p:sp>
      <p:cxnSp>
        <p:nvCxnSpPr>
          <p:cNvPr id="21" name="Straight Connector 20"/>
          <p:cNvCxnSpPr/>
          <p:nvPr/>
        </p:nvCxnSpPr>
        <p:spPr>
          <a:xfrm>
            <a:off x="4806778"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843849" y="4324866"/>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Rounded Rectangle 97"/>
          <p:cNvSpPr/>
          <p:nvPr/>
        </p:nvSpPr>
        <p:spPr>
          <a:xfrm>
            <a:off x="5905004"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r>
              <a:rPr lang="en-US" sz="1800" dirty="0" smtClean="0">
                <a:solidFill>
                  <a:schemeClr val="lt1">
                    <a:alpha val="99000"/>
                  </a:schemeClr>
                </a:solidFill>
              </a:rPr>
              <a:t>= …</a:t>
            </a:r>
            <a:endParaRPr lang="en-US" sz="1800" dirty="0">
              <a:solidFill>
                <a:schemeClr val="lt1">
                  <a:alpha val="99000"/>
                </a:schemeClr>
              </a:solidFill>
            </a:endParaRPr>
          </a:p>
          <a:p>
            <a:r>
              <a:rPr lang="en-US" sz="1800" dirty="0">
                <a:solidFill>
                  <a:schemeClr val="lt1">
                    <a:alpha val="99000"/>
                  </a:schemeClr>
                </a:solidFill>
              </a:rPr>
              <a:t>Date </a:t>
            </a:r>
            <a:r>
              <a:rPr lang="en-US" sz="1800" dirty="0" smtClean="0">
                <a:solidFill>
                  <a:schemeClr val="lt1">
                    <a:alpha val="99000"/>
                  </a:schemeClr>
                </a:solidFill>
              </a:rPr>
              <a:t>= …</a:t>
            </a:r>
            <a:endParaRPr lang="en-US" sz="1800" dirty="0">
              <a:solidFill>
                <a:schemeClr val="lt1">
                  <a:alpha val="99000"/>
                </a:schemeClr>
              </a:solidFill>
            </a:endParaRPr>
          </a:p>
        </p:txBody>
      </p:sp>
      <p:sp>
        <p:nvSpPr>
          <p:cNvPr id="24" name="Rectangle 23"/>
          <p:cNvSpPr/>
          <p:nvPr/>
        </p:nvSpPr>
        <p:spPr>
          <a:xfrm>
            <a:off x="3520220"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a:t>
            </a:r>
            <a:r>
              <a:rPr lang="en-US" sz="2000" dirty="0" smtClean="0">
                <a:solidFill>
                  <a:schemeClr val="lt1">
                    <a:alpha val="99000"/>
                  </a:schemeClr>
                </a:solidFill>
              </a:rPr>
              <a:t>hotos</a:t>
            </a:r>
            <a:endParaRPr lang="en-US" sz="2000" dirty="0">
              <a:solidFill>
                <a:schemeClr val="lt1">
                  <a:alpha val="99000"/>
                </a:schemeClr>
              </a:solidFill>
            </a:endParaRPr>
          </a:p>
        </p:txBody>
      </p:sp>
      <p:sp>
        <p:nvSpPr>
          <p:cNvPr id="25"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r>
              <a:rPr lang="en-US" sz="1800" dirty="0" smtClean="0">
                <a:solidFill>
                  <a:schemeClr val="lt1">
                    <a:alpha val="99000"/>
                  </a:schemeClr>
                </a:solidFill>
              </a:rPr>
              <a:t>= …</a:t>
            </a:r>
            <a:endParaRPr lang="en-US" sz="1800" dirty="0">
              <a:solidFill>
                <a:schemeClr val="lt1">
                  <a:alpha val="99000"/>
                </a:schemeClr>
              </a:solidFill>
            </a:endParaRPr>
          </a:p>
        </p:txBody>
      </p:sp>
    </p:spTree>
    <p:extLst>
      <p:ext uri="{BB962C8B-B14F-4D97-AF65-F5344CB8AC3E}">
        <p14:creationId xmlns:p14="http://schemas.microsoft.com/office/powerpoint/2010/main" val="422943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Table Properties</a:t>
            </a:r>
            <a:endParaRPr lang="en-US" i="1" dirty="0"/>
          </a:p>
        </p:txBody>
      </p:sp>
      <p:sp>
        <p:nvSpPr>
          <p:cNvPr id="3" name="Content Placeholder 2"/>
          <p:cNvSpPr>
            <a:spLocks noGrp="1"/>
          </p:cNvSpPr>
          <p:nvPr>
            <p:ph idx="1"/>
          </p:nvPr>
        </p:nvSpPr>
        <p:spPr>
          <a:xfrm>
            <a:off x="1435608" y="1219200"/>
            <a:ext cx="7498080" cy="5029200"/>
          </a:xfrm>
        </p:spPr>
        <p:txBody>
          <a:bodyPr>
            <a:noAutofit/>
          </a:bodyPr>
          <a:lstStyle/>
          <a:p>
            <a:pPr marL="114300" indent="0">
              <a:buNone/>
            </a:pPr>
            <a:r>
              <a:rPr lang="en-US" sz="1600" b="1" dirty="0"/>
              <a:t>URL format:</a:t>
            </a:r>
            <a:r>
              <a:rPr lang="en-US" sz="1600" dirty="0"/>
              <a:t> </a:t>
            </a:r>
            <a:endParaRPr lang="en-US" sz="1600" dirty="0" smtClean="0"/>
          </a:p>
          <a:p>
            <a:pPr lvl="1">
              <a:buFont typeface="Wingdings" pitchFamily="2" charset="2"/>
              <a:buChar char="Ø"/>
            </a:pPr>
            <a:r>
              <a:rPr lang="en-US" sz="1800" dirty="0" smtClean="0"/>
              <a:t>Azure </a:t>
            </a:r>
            <a:r>
              <a:rPr lang="en-US" sz="1800" dirty="0"/>
              <a:t>Table Storage accounts use this format: </a:t>
            </a:r>
            <a:endParaRPr lang="en-US" sz="1800" dirty="0" smtClean="0"/>
          </a:p>
          <a:p>
            <a:pPr lvl="2">
              <a:buFont typeface="Wingdings" pitchFamily="2" charset="2"/>
              <a:buChar char="Ø"/>
            </a:pPr>
            <a:r>
              <a:rPr lang="en-US" sz="1600" dirty="0" smtClean="0"/>
              <a:t>http</a:t>
            </a:r>
            <a:r>
              <a:rPr lang="en-US" sz="1600" dirty="0"/>
              <a:t>://&lt;storage account&gt;.table.core.windows.net/&lt;table&gt;</a:t>
            </a:r>
          </a:p>
          <a:p>
            <a:pPr lvl="1">
              <a:buFont typeface="Wingdings" pitchFamily="2" charset="2"/>
              <a:buChar char="Ø"/>
            </a:pPr>
            <a:r>
              <a:rPr lang="en-US" sz="1800" dirty="0" smtClean="0"/>
              <a:t>Azure </a:t>
            </a:r>
            <a:r>
              <a:rPr lang="en-US" sz="1800" dirty="0"/>
              <a:t>Cosmos DB Table API accounts use this format: </a:t>
            </a:r>
            <a:endParaRPr lang="en-US" sz="1800" dirty="0" smtClean="0"/>
          </a:p>
          <a:p>
            <a:pPr lvl="2">
              <a:buFont typeface="Wingdings" pitchFamily="2" charset="2"/>
              <a:buChar char="Ø"/>
            </a:pPr>
            <a:r>
              <a:rPr lang="en-US" sz="1600" dirty="0" smtClean="0"/>
              <a:t>http</a:t>
            </a:r>
            <a:r>
              <a:rPr lang="en-US" sz="1600" dirty="0"/>
              <a:t>://&lt;storage account&gt;.table.cosmosdb.azure.com/&lt;</a:t>
            </a:r>
            <a:r>
              <a:rPr lang="en-US" sz="1600" dirty="0" smtClean="0"/>
              <a:t>table&gt;</a:t>
            </a:r>
          </a:p>
          <a:p>
            <a:pPr marL="82296" indent="0">
              <a:buNone/>
            </a:pPr>
            <a:r>
              <a:rPr lang="en-US" sz="1600" b="1" dirty="0" smtClean="0"/>
              <a:t>Accounts</a:t>
            </a:r>
            <a:r>
              <a:rPr lang="en-US" sz="1600" b="1" dirty="0"/>
              <a:t>:</a:t>
            </a:r>
            <a:r>
              <a:rPr lang="en-US" sz="1600" dirty="0"/>
              <a:t> </a:t>
            </a:r>
            <a:r>
              <a:rPr lang="en-US" sz="2000" dirty="0" smtClean="0"/>
              <a:t> </a:t>
            </a:r>
            <a:r>
              <a:rPr lang="en-US" sz="1600" dirty="0" smtClean="0"/>
              <a:t>All </a:t>
            </a:r>
            <a:r>
              <a:rPr lang="en-US" sz="1600" dirty="0"/>
              <a:t>access to Azure Storage is done through a storage account. </a:t>
            </a:r>
          </a:p>
          <a:p>
            <a:pPr marL="114300" indent="0">
              <a:buNone/>
            </a:pPr>
            <a:r>
              <a:rPr lang="en-US" sz="1600" b="1" dirty="0"/>
              <a:t>Table</a:t>
            </a:r>
            <a:r>
              <a:rPr lang="en-US" sz="1600" dirty="0"/>
              <a:t>: </a:t>
            </a:r>
            <a:r>
              <a:rPr lang="en-US" sz="1600" dirty="0" smtClean="0"/>
              <a:t> A </a:t>
            </a:r>
            <a:r>
              <a:rPr lang="en-US" sz="1600" dirty="0"/>
              <a:t>table is a collection of entities. Tables don't enforce a schema on entities, </a:t>
            </a:r>
            <a:r>
              <a:rPr lang="en-US" sz="1600" dirty="0" smtClean="0"/>
              <a:t>	which </a:t>
            </a:r>
            <a:r>
              <a:rPr lang="en-US" sz="1600" dirty="0"/>
              <a:t>means a single table can contain entities that have different sets of </a:t>
            </a:r>
            <a:r>
              <a:rPr lang="en-US" sz="1600" dirty="0" smtClean="0"/>
              <a:t>	properties.</a:t>
            </a:r>
            <a:endParaRPr lang="en-US" sz="1600" dirty="0"/>
          </a:p>
          <a:p>
            <a:pPr marL="114300" indent="0">
              <a:buNone/>
            </a:pPr>
            <a:r>
              <a:rPr lang="en-US" sz="1600" b="1" dirty="0"/>
              <a:t>Entity</a:t>
            </a:r>
            <a:r>
              <a:rPr lang="en-US" sz="1600" dirty="0"/>
              <a:t>: </a:t>
            </a:r>
            <a:r>
              <a:rPr lang="en-US" sz="1600" dirty="0" smtClean="0"/>
              <a:t> An </a:t>
            </a:r>
            <a:r>
              <a:rPr lang="en-US" sz="1600" dirty="0"/>
              <a:t>entity is a set of properties, similar to a database row. An entity in Azure </a:t>
            </a:r>
            <a:r>
              <a:rPr lang="en-US" sz="1600" dirty="0" smtClean="0"/>
              <a:t>	Storage </a:t>
            </a:r>
            <a:r>
              <a:rPr lang="en-US" sz="1600" dirty="0"/>
              <a:t>can be up to 1MB in size. An entity in Azure Cosmos DB can be up </a:t>
            </a:r>
            <a:r>
              <a:rPr lang="en-US" sz="1600" dirty="0" smtClean="0"/>
              <a:t>	to </a:t>
            </a:r>
            <a:r>
              <a:rPr lang="en-US" sz="1600" dirty="0"/>
              <a:t>2MB in size</a:t>
            </a:r>
            <a:r>
              <a:rPr lang="en-US" sz="1600" dirty="0" smtClean="0"/>
              <a:t>.</a:t>
            </a:r>
            <a:endParaRPr lang="en-US" sz="1600" dirty="0"/>
          </a:p>
          <a:p>
            <a:pPr marL="114300" indent="0">
              <a:buNone/>
            </a:pPr>
            <a:r>
              <a:rPr lang="en-US" sz="1600" b="1" dirty="0"/>
              <a:t>Properties</a:t>
            </a:r>
            <a:r>
              <a:rPr lang="en-US" sz="1600" dirty="0"/>
              <a:t>: </a:t>
            </a:r>
            <a:r>
              <a:rPr lang="en-US" sz="1600" dirty="0" smtClean="0"/>
              <a:t> A </a:t>
            </a:r>
            <a:r>
              <a:rPr lang="en-US" sz="1600" dirty="0"/>
              <a:t>property is a name-value pair. Each entity can include up to 252 </a:t>
            </a:r>
            <a:r>
              <a:rPr lang="en-US" sz="1600" dirty="0" smtClean="0"/>
              <a:t>	properties </a:t>
            </a:r>
            <a:r>
              <a:rPr lang="en-US" sz="1600" dirty="0"/>
              <a:t>to store data. Each entity also has three system properties that </a:t>
            </a:r>
            <a:r>
              <a:rPr lang="en-US" sz="1600" dirty="0" smtClean="0"/>
              <a:t>	specify a partition key, a row key, and a timestamp. Entities with the same 	partition key can be queried more quickly, and inserted/updated in atomic 	operations.  An entity's row key is its unique identifier within a partition.</a:t>
            </a:r>
            <a:endParaRPr lang="en-US" sz="1600" dirty="0"/>
          </a:p>
          <a:p>
            <a:endParaRPr lang="en-US" sz="1600" dirty="0"/>
          </a:p>
        </p:txBody>
      </p:sp>
    </p:spTree>
    <p:extLst>
      <p:ext uri="{BB962C8B-B14F-4D97-AF65-F5344CB8AC3E}">
        <p14:creationId xmlns:p14="http://schemas.microsoft.com/office/powerpoint/2010/main" val="90683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Entity Properties</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sz="2800" dirty="0">
                <a:solidFill>
                  <a:schemeClr val="accent3">
                    <a:alpha val="99000"/>
                  </a:schemeClr>
                </a:solidFill>
              </a:rPr>
              <a:t>Entity can have up to 255 properties</a:t>
            </a:r>
          </a:p>
          <a:p>
            <a:pPr lvl="1">
              <a:buFont typeface="Wingdings" pitchFamily="2" charset="2"/>
              <a:buChar char="Ø"/>
            </a:pPr>
            <a:r>
              <a:rPr lang="en-US" dirty="0"/>
              <a:t>Up to 1MB per entity</a:t>
            </a:r>
          </a:p>
          <a:p>
            <a:pPr lvl="1">
              <a:buFont typeface="Wingdings" pitchFamily="2" charset="2"/>
              <a:buChar char="Ø"/>
            </a:pPr>
            <a:endParaRPr lang="en-US" sz="1800" dirty="0"/>
          </a:p>
          <a:p>
            <a:pPr>
              <a:buFont typeface="Wingdings" pitchFamily="2" charset="2"/>
              <a:buChar char="Ø"/>
            </a:pPr>
            <a:r>
              <a:rPr lang="en-US" sz="2800" dirty="0">
                <a:solidFill>
                  <a:schemeClr val="accent3">
                    <a:alpha val="99000"/>
                  </a:schemeClr>
                </a:solidFill>
              </a:rPr>
              <a:t>Mandatory Properties for every entity</a:t>
            </a:r>
          </a:p>
          <a:p>
            <a:pPr lvl="1">
              <a:buFont typeface="Wingdings" pitchFamily="2" charset="2"/>
              <a:buChar char="Ø"/>
            </a:pPr>
            <a:r>
              <a:rPr lang="en-US" dirty="0" err="1"/>
              <a:t>PartitionKey</a:t>
            </a:r>
            <a:r>
              <a:rPr lang="en-US" dirty="0"/>
              <a:t> &amp; </a:t>
            </a:r>
            <a:r>
              <a:rPr lang="en-US" dirty="0" err="1"/>
              <a:t>RowKey</a:t>
            </a:r>
            <a:r>
              <a:rPr lang="en-US" dirty="0"/>
              <a:t> (only indexed properties)</a:t>
            </a:r>
          </a:p>
          <a:p>
            <a:pPr lvl="1">
              <a:buFont typeface="Wingdings" pitchFamily="2" charset="2"/>
              <a:buChar char="Ø"/>
            </a:pPr>
            <a:r>
              <a:rPr lang="en-US" sz="1600" dirty="0"/>
              <a:t>Uniquely identifies an entity</a:t>
            </a:r>
          </a:p>
          <a:p>
            <a:pPr lvl="1">
              <a:spcAft>
                <a:spcPts val="1200"/>
              </a:spcAft>
              <a:buFont typeface="Wingdings" pitchFamily="2" charset="2"/>
              <a:buChar char="Ø"/>
            </a:pPr>
            <a:r>
              <a:rPr lang="en-US" sz="1600" dirty="0"/>
              <a:t>Defines the sort order</a:t>
            </a:r>
          </a:p>
          <a:p>
            <a:pPr lvl="1">
              <a:buFont typeface="Wingdings" pitchFamily="2" charset="2"/>
              <a:buChar char="Ø"/>
            </a:pPr>
            <a:r>
              <a:rPr lang="en-US" dirty="0"/>
              <a:t>Timestamp </a:t>
            </a:r>
          </a:p>
          <a:p>
            <a:pPr lvl="1">
              <a:buFont typeface="Wingdings" pitchFamily="2" charset="2"/>
              <a:buChar char="Ø"/>
            </a:pPr>
            <a:r>
              <a:rPr lang="en-US" sz="1600" dirty="0"/>
              <a:t>Optimistic Concurrency</a:t>
            </a:r>
          </a:p>
          <a:p>
            <a:pPr lvl="1">
              <a:buFont typeface="Wingdings" pitchFamily="2" charset="2"/>
              <a:buChar char="Ø"/>
            </a:pPr>
            <a:r>
              <a:rPr lang="en-US" sz="1600" dirty="0"/>
              <a:t>Exposed as an HTTP </a:t>
            </a:r>
            <a:r>
              <a:rPr lang="en-US" sz="1600" dirty="0" err="1"/>
              <a:t>Etag</a:t>
            </a:r>
            <a:endParaRPr lang="en-US" sz="1600" dirty="0"/>
          </a:p>
          <a:p>
            <a:pPr lvl="1">
              <a:buFont typeface="Wingdings" pitchFamily="2" charset="2"/>
              <a:buChar char="Ø"/>
            </a:pPr>
            <a:endParaRPr lang="en-US" sz="1800" dirty="0"/>
          </a:p>
          <a:p>
            <a:pPr>
              <a:buFont typeface="Wingdings" pitchFamily="2" charset="2"/>
              <a:buChar char="Ø"/>
            </a:pPr>
            <a:r>
              <a:rPr lang="en-US" sz="2800" dirty="0">
                <a:solidFill>
                  <a:schemeClr val="accent3">
                    <a:alpha val="99000"/>
                  </a:schemeClr>
                </a:solidFill>
              </a:rPr>
              <a:t>No fixed schema for other properties</a:t>
            </a:r>
          </a:p>
          <a:p>
            <a:pPr lvl="1">
              <a:buFont typeface="Wingdings" pitchFamily="2" charset="2"/>
              <a:buChar char="Ø"/>
            </a:pPr>
            <a:r>
              <a:rPr lang="en-US" sz="1800" dirty="0"/>
              <a:t>Each property is stored as a &lt;name, typed value&gt; pair</a:t>
            </a:r>
          </a:p>
          <a:p>
            <a:pPr lvl="1">
              <a:buFont typeface="Wingdings" pitchFamily="2" charset="2"/>
              <a:buChar char="Ø"/>
            </a:pPr>
            <a:r>
              <a:rPr lang="en-US" sz="1800" dirty="0"/>
              <a:t>No schema stored for a table</a:t>
            </a:r>
          </a:p>
          <a:p>
            <a:pPr lvl="1">
              <a:buFont typeface="Wingdings" pitchFamily="2" charset="2"/>
              <a:buChar char="Ø"/>
            </a:pPr>
            <a:r>
              <a:rPr lang="en-US" sz="1800" dirty="0"/>
              <a:t>Properties can be the standard .NET types </a:t>
            </a:r>
          </a:p>
          <a:p>
            <a:pPr lvl="1">
              <a:buFont typeface="Wingdings" pitchFamily="2" charset="2"/>
              <a:buChar char="Ø"/>
            </a:pPr>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a:p>
            <a:endParaRPr lang="en-US" dirty="0"/>
          </a:p>
        </p:txBody>
      </p:sp>
    </p:spTree>
    <p:extLst>
      <p:ext uri="{BB962C8B-B14F-4D97-AF65-F5344CB8AC3E}">
        <p14:creationId xmlns:p14="http://schemas.microsoft.com/office/powerpoint/2010/main" val="360217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Purpose of the </a:t>
            </a:r>
            <a:r>
              <a:rPr lang="en-US" dirty="0" err="1"/>
              <a:t>PartitionKey</a:t>
            </a:r>
            <a:endParaRPr lang="en-US" dirty="0"/>
          </a:p>
        </p:txBody>
      </p:sp>
      <p:sp>
        <p:nvSpPr>
          <p:cNvPr id="3" name="Content Placeholder 2"/>
          <p:cNvSpPr>
            <a:spLocks noGrp="1"/>
          </p:cNvSpPr>
          <p:nvPr>
            <p:ph idx="1"/>
          </p:nvPr>
        </p:nvSpPr>
        <p:spPr>
          <a:xfrm>
            <a:off x="457200" y="1600200"/>
            <a:ext cx="7620000" cy="4419600"/>
          </a:xfrm>
        </p:spPr>
        <p:txBody>
          <a:bodyPr>
            <a:normAutofit lnSpcReduction="10000"/>
          </a:bodyPr>
          <a:lstStyle/>
          <a:p>
            <a:pPr marL="0" defTabSz="888926">
              <a:spcBef>
                <a:spcPct val="0"/>
              </a:spcBef>
              <a:spcAft>
                <a:spcPts val="600"/>
              </a:spcAft>
            </a:pPr>
            <a:r>
              <a:rPr lang="en-US" sz="2400" dirty="0">
                <a:solidFill>
                  <a:schemeClr val="accent2">
                    <a:alpha val="99000"/>
                  </a:schemeClr>
                </a:solidFill>
              </a:rPr>
              <a:t>Entity Locality</a:t>
            </a:r>
          </a:p>
          <a:p>
            <a:pPr lvl="1"/>
            <a:r>
              <a:rPr lang="en-US" sz="1600" spc="-51" dirty="0"/>
              <a:t>Entities in the same partition will be stored together</a:t>
            </a:r>
          </a:p>
          <a:p>
            <a:pPr lvl="1"/>
            <a:r>
              <a:rPr lang="en-US" sz="1100" spc="-51" dirty="0"/>
              <a:t>Efficient querying and cache locality</a:t>
            </a:r>
          </a:p>
          <a:p>
            <a:pPr lvl="1"/>
            <a:r>
              <a:rPr lang="en-US" sz="1100" spc="-51" dirty="0"/>
              <a:t>Endeavour to include partition key in all queries</a:t>
            </a:r>
          </a:p>
          <a:p>
            <a:pPr lvl="1"/>
            <a:endParaRPr lang="en-US" sz="1100" spc="-51" dirty="0"/>
          </a:p>
          <a:p>
            <a:pPr marL="0" defTabSz="888926">
              <a:spcBef>
                <a:spcPct val="0"/>
              </a:spcBef>
              <a:spcAft>
                <a:spcPts val="600"/>
              </a:spcAft>
            </a:pPr>
            <a:r>
              <a:rPr lang="en-US" sz="2400" dirty="0">
                <a:solidFill>
                  <a:schemeClr val="accent2">
                    <a:alpha val="99000"/>
                  </a:schemeClr>
                </a:solidFill>
              </a:rPr>
              <a:t>Entity Group </a:t>
            </a:r>
            <a:r>
              <a:rPr lang="en-US" sz="2400" dirty="0" smtClean="0">
                <a:solidFill>
                  <a:schemeClr val="accent2">
                    <a:alpha val="99000"/>
                  </a:schemeClr>
                </a:solidFill>
              </a:rPr>
              <a:t>Transactions</a:t>
            </a:r>
          </a:p>
          <a:p>
            <a:pPr lvl="1"/>
            <a:r>
              <a:rPr lang="en-US" sz="1600" spc="-51" dirty="0" smtClean="0"/>
              <a:t>Atomic multiple Insert/Update/Delete in same partition in a single transaction</a:t>
            </a:r>
          </a:p>
          <a:p>
            <a:pPr lvl="1"/>
            <a:endParaRPr lang="en-US" sz="1600" spc="-51" dirty="0"/>
          </a:p>
          <a:p>
            <a:pPr marL="0" defTabSz="888926">
              <a:spcBef>
                <a:spcPct val="0"/>
              </a:spcBef>
              <a:spcAft>
                <a:spcPts val="600"/>
              </a:spcAft>
            </a:pPr>
            <a:r>
              <a:rPr lang="en-US" sz="2400" dirty="0">
                <a:solidFill>
                  <a:schemeClr val="accent2">
                    <a:alpha val="99000"/>
                  </a:schemeClr>
                </a:solidFill>
              </a:rPr>
              <a:t>Table Scalability</a:t>
            </a:r>
          </a:p>
          <a:p>
            <a:pPr lvl="1"/>
            <a:r>
              <a:rPr lang="en-US" sz="1800" spc="-51" dirty="0"/>
              <a:t>Target throughput – 500 </a:t>
            </a:r>
            <a:r>
              <a:rPr lang="en-US" sz="1800" spc="-51" dirty="0" err="1"/>
              <a:t>tps</a:t>
            </a:r>
            <a:r>
              <a:rPr lang="en-US" sz="1800" spc="-51" dirty="0"/>
              <a:t>/partition, several thousand </a:t>
            </a:r>
            <a:r>
              <a:rPr lang="en-US" sz="1800" spc="-51" dirty="0" err="1"/>
              <a:t>tps</a:t>
            </a:r>
            <a:r>
              <a:rPr lang="en-US" sz="1800" spc="-51" dirty="0"/>
              <a:t>/account</a:t>
            </a:r>
          </a:p>
          <a:p>
            <a:pPr lvl="1"/>
            <a:r>
              <a:rPr lang="en-US" sz="1800" spc="-51" dirty="0"/>
              <a:t>Windows Azure monitors the usage patterns of partitions</a:t>
            </a:r>
          </a:p>
          <a:p>
            <a:pPr lvl="1"/>
            <a:r>
              <a:rPr lang="en-US" sz="1800" spc="-51" dirty="0"/>
              <a:t>Automatically load balance partitions</a:t>
            </a:r>
          </a:p>
          <a:p>
            <a:pPr lvl="1"/>
            <a:r>
              <a:rPr lang="en-US" sz="1200" spc="-51" dirty="0"/>
              <a:t>Each partition can be served by a different storage node</a:t>
            </a:r>
          </a:p>
          <a:p>
            <a:pPr lvl="1"/>
            <a:r>
              <a:rPr lang="en-US" sz="1200" spc="-51" dirty="0"/>
              <a:t>Scale to meet the traffic needs of your table</a:t>
            </a:r>
          </a:p>
          <a:p>
            <a:endParaRPr lang="en-US" sz="1600" dirty="0"/>
          </a:p>
        </p:txBody>
      </p:sp>
    </p:spTree>
    <p:extLst>
      <p:ext uri="{BB962C8B-B14F-4D97-AF65-F5344CB8AC3E}">
        <p14:creationId xmlns:p14="http://schemas.microsoft.com/office/powerpoint/2010/main" val="51486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Partitions and Partition Ranges</a:t>
            </a:r>
          </a:p>
        </p:txBody>
      </p:sp>
      <p:pic>
        <p:nvPicPr>
          <p:cNvPr id="20" name="table"/>
          <p:cNvPicPr>
            <a:picLocks noChangeAspect="1"/>
          </p:cNvPicPr>
          <p:nvPr/>
        </p:nvPicPr>
        <p:blipFill>
          <a:blip r:embed="rId3"/>
          <a:stretch>
            <a:fillRect/>
          </a:stretch>
        </p:blipFill>
        <p:spPr>
          <a:xfrm>
            <a:off x="1874373" y="4024976"/>
            <a:ext cx="6341591" cy="1902924"/>
          </a:xfrm>
          <a:prstGeom prst="rect">
            <a:avLst/>
          </a:prstGeom>
        </p:spPr>
      </p:pic>
      <p:pic>
        <p:nvPicPr>
          <p:cNvPr id="21" name="table"/>
          <p:cNvPicPr>
            <a:picLocks noChangeAspect="1"/>
          </p:cNvPicPr>
          <p:nvPr/>
        </p:nvPicPr>
        <p:blipFill>
          <a:blip r:embed="rId4"/>
          <a:stretch>
            <a:fillRect/>
          </a:stretch>
        </p:blipFill>
        <p:spPr>
          <a:xfrm>
            <a:off x="1874373" y="1676400"/>
            <a:ext cx="6341591" cy="3313266"/>
          </a:xfrm>
          <a:prstGeom prst="rect">
            <a:avLst/>
          </a:prstGeom>
        </p:spPr>
      </p:pic>
      <p:grpSp>
        <p:nvGrpSpPr>
          <p:cNvPr id="22" name="Group 21"/>
          <p:cNvGrpSpPr/>
          <p:nvPr/>
        </p:nvGrpSpPr>
        <p:grpSpPr>
          <a:xfrm>
            <a:off x="304800" y="2209800"/>
            <a:ext cx="1506679" cy="3505200"/>
            <a:chOff x="427732" y="1603248"/>
            <a:chExt cx="2546464" cy="4032504"/>
          </a:xfrm>
          <a:solidFill>
            <a:schemeClr val="accent4"/>
          </a:solidFill>
        </p:grpSpPr>
        <p:sp>
          <p:nvSpPr>
            <p:cNvPr id="23" name="Right Arrow 22"/>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Right Arrow 23"/>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Can 24"/>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6" name="Can 25"/>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21630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Azure Cloud Storage</a:t>
            </a:r>
            <a:endParaRPr lang="en-US" dirty="0"/>
          </a:p>
        </p:txBody>
      </p:sp>
      <p:sp>
        <p:nvSpPr>
          <p:cNvPr id="3" name="Content Placeholder 2"/>
          <p:cNvSpPr>
            <a:spLocks noGrp="1"/>
          </p:cNvSpPr>
          <p:nvPr>
            <p:ph idx="1"/>
          </p:nvPr>
        </p:nvSpPr>
        <p:spPr/>
        <p:txBody>
          <a:bodyPr/>
          <a:lstStyle/>
          <a:p>
            <a:r>
              <a:rPr lang="en-US" dirty="0"/>
              <a:t>Azure Storage is Microsoft's cloud storage solution for modern data storage scenarios. Azure Storage offers a massively scalable object store for data objects, a file system service for the cloud, a messaging store for reliable messaging, and a </a:t>
            </a:r>
            <a:r>
              <a:rPr lang="en-US" dirty="0" err="1"/>
              <a:t>NoSQL</a:t>
            </a:r>
            <a:r>
              <a:rPr lang="en-US" dirty="0"/>
              <a:t> store.</a:t>
            </a:r>
            <a:endParaRPr lang="en-US" dirty="0"/>
          </a:p>
        </p:txBody>
      </p:sp>
    </p:spTree>
    <p:extLst>
      <p:ext uri="{BB962C8B-B14F-4D97-AF65-F5344CB8AC3E}">
        <p14:creationId xmlns:p14="http://schemas.microsoft.com/office/powerpoint/2010/main" val="135410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Azure Storage </a:t>
            </a:r>
            <a:r>
              <a:rPr lang="en-US" dirty="0" smtClean="0"/>
              <a:t>is: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Durable and highly available.</a:t>
            </a:r>
            <a:r>
              <a:rPr lang="en-US" dirty="0"/>
              <a:t> Redundancy ensures that your data is safe in the event of transient hardware failures. You can also opt to replicate data across datacenters or geographical regions for additional protection from local catastrophe or natural disaster. Data replicated in this way remains highly available in the event of an unexpected outage.</a:t>
            </a:r>
          </a:p>
          <a:p>
            <a:r>
              <a:rPr lang="en-US" b="1" dirty="0"/>
              <a:t>Secure.</a:t>
            </a:r>
            <a:r>
              <a:rPr lang="en-US" dirty="0"/>
              <a:t> All data written to Azure Storage is encrypted by the service. Azure Storage provides you with fine-grained control over who has access to your data.</a:t>
            </a:r>
          </a:p>
          <a:p>
            <a:r>
              <a:rPr lang="en-US" b="1" dirty="0"/>
              <a:t>Scalable.</a:t>
            </a:r>
            <a:r>
              <a:rPr lang="en-US" dirty="0"/>
              <a:t> Azure Storage is designed to be massively scalable to meet the data storage and performance needs of today's applications.</a:t>
            </a:r>
          </a:p>
          <a:p>
            <a:r>
              <a:rPr lang="en-US" b="1" dirty="0"/>
              <a:t>Managed.</a:t>
            </a:r>
            <a:r>
              <a:rPr lang="en-US" dirty="0"/>
              <a:t> Microsoft Azure handles hardware maintenance, updates, and critical issues for you.</a:t>
            </a:r>
          </a:p>
          <a:p>
            <a:r>
              <a:rPr lang="en-US" b="1" dirty="0"/>
              <a:t>Accessible.</a:t>
            </a:r>
            <a:r>
              <a:rPr lang="en-US" dirty="0"/>
              <a:t> Data in Azure Storage is accessible from anywhere in the world over HTTP or HTTPS. Microsoft provides client libraries for Azure Storage in a variety of languages, including .NET, Java, Node.js, Python, PHP, Ruby, Go, and others, as well as a mature REST API. Azure Storage supports scripting in Azure PowerShell or Azure CLI. And the Azure portal and Azure Storage Explorer offer easy visual solutions for working with your data</a:t>
            </a:r>
            <a:r>
              <a:rPr lang="en-US" dirty="0" smtClean="0"/>
              <a:t>.</a:t>
            </a:r>
            <a:endParaRPr lang="en-US" dirty="0"/>
          </a:p>
        </p:txBody>
      </p:sp>
    </p:spTree>
    <p:extLst>
      <p:ext uri="{BB962C8B-B14F-4D97-AF65-F5344CB8AC3E}">
        <p14:creationId xmlns:p14="http://schemas.microsoft.com/office/powerpoint/2010/main" val="245043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Azure Storage </a:t>
            </a:r>
            <a:r>
              <a:rPr lang="en-US" b="1" dirty="0" smtClean="0"/>
              <a:t>services</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t>Azure Storage includes these data services:</a:t>
            </a:r>
          </a:p>
          <a:p>
            <a:pPr lvl="1">
              <a:buFont typeface="Wingdings" pitchFamily="2" charset="2"/>
              <a:buChar char="Ø"/>
            </a:pPr>
            <a:r>
              <a:rPr lang="en-US" dirty="0"/>
              <a:t>Azure </a:t>
            </a:r>
            <a:r>
              <a:rPr lang="en-US" dirty="0" smtClean="0"/>
              <a:t>Blobs</a:t>
            </a:r>
          </a:p>
          <a:p>
            <a:pPr lvl="2">
              <a:buFont typeface="Wingdings" pitchFamily="2" charset="2"/>
              <a:buChar char="Ø"/>
            </a:pPr>
            <a:r>
              <a:rPr lang="en-US" dirty="0" smtClean="0"/>
              <a:t>A </a:t>
            </a:r>
            <a:r>
              <a:rPr lang="en-US" dirty="0"/>
              <a:t>massively scalable object store for text and binary data.</a:t>
            </a:r>
          </a:p>
          <a:p>
            <a:pPr lvl="1">
              <a:buFont typeface="Wingdings" pitchFamily="2" charset="2"/>
              <a:buChar char="Ø"/>
            </a:pPr>
            <a:r>
              <a:rPr lang="en-US" dirty="0"/>
              <a:t>Azure </a:t>
            </a:r>
            <a:r>
              <a:rPr lang="en-US" dirty="0" smtClean="0"/>
              <a:t>Files</a:t>
            </a:r>
          </a:p>
          <a:p>
            <a:pPr lvl="2">
              <a:buFont typeface="Wingdings" pitchFamily="2" charset="2"/>
              <a:buChar char="Ø"/>
            </a:pPr>
            <a:r>
              <a:rPr lang="en-US" dirty="0" smtClean="0"/>
              <a:t>Managed </a:t>
            </a:r>
            <a:r>
              <a:rPr lang="en-US" dirty="0"/>
              <a:t>file shares for cloud or on-premises deployments.</a:t>
            </a:r>
          </a:p>
          <a:p>
            <a:pPr lvl="1">
              <a:buFont typeface="Wingdings" pitchFamily="2" charset="2"/>
              <a:buChar char="Ø"/>
            </a:pPr>
            <a:r>
              <a:rPr lang="en-US" dirty="0"/>
              <a:t>Azure </a:t>
            </a:r>
            <a:r>
              <a:rPr lang="en-US" dirty="0" smtClean="0"/>
              <a:t>Queues</a:t>
            </a:r>
          </a:p>
          <a:p>
            <a:pPr lvl="2">
              <a:buFont typeface="Wingdings" pitchFamily="2" charset="2"/>
              <a:buChar char="Ø"/>
            </a:pPr>
            <a:r>
              <a:rPr lang="en-US" dirty="0" smtClean="0"/>
              <a:t>A </a:t>
            </a:r>
            <a:r>
              <a:rPr lang="en-US" dirty="0"/>
              <a:t>messaging store for reliable messaging between application components.</a:t>
            </a:r>
          </a:p>
          <a:p>
            <a:pPr lvl="1">
              <a:buFont typeface="Wingdings" pitchFamily="2" charset="2"/>
              <a:buChar char="Ø"/>
            </a:pPr>
            <a:r>
              <a:rPr lang="en-US" dirty="0"/>
              <a:t>Azure </a:t>
            </a:r>
            <a:r>
              <a:rPr lang="en-US" dirty="0" smtClean="0"/>
              <a:t>Tables</a:t>
            </a:r>
          </a:p>
          <a:p>
            <a:pPr lvl="2">
              <a:buFont typeface="Wingdings" pitchFamily="2" charset="2"/>
              <a:buChar char="Ø"/>
            </a:pPr>
            <a:r>
              <a:rPr lang="en-US" dirty="0" smtClean="0"/>
              <a:t>A </a:t>
            </a:r>
            <a:r>
              <a:rPr lang="en-US" dirty="0" err="1"/>
              <a:t>NoSQL</a:t>
            </a:r>
            <a:r>
              <a:rPr lang="en-US" dirty="0"/>
              <a:t> store for </a:t>
            </a:r>
            <a:r>
              <a:rPr lang="en-US" dirty="0" err="1"/>
              <a:t>schemaless</a:t>
            </a:r>
            <a:r>
              <a:rPr lang="en-US" dirty="0"/>
              <a:t> storage of structured data.</a:t>
            </a:r>
          </a:p>
          <a:p>
            <a:endParaRPr lang="en-US" dirty="0"/>
          </a:p>
        </p:txBody>
      </p:sp>
    </p:spTree>
    <p:extLst>
      <p:ext uri="{BB962C8B-B14F-4D97-AF65-F5344CB8AC3E}">
        <p14:creationId xmlns:p14="http://schemas.microsoft.com/office/powerpoint/2010/main" val="165655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Blob </a:t>
            </a:r>
            <a:r>
              <a:rPr lang="en-US" b="1" dirty="0" smtClean="0"/>
              <a:t>storage</a:t>
            </a:r>
            <a:endParaRPr lang="en-US"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dirty="0"/>
              <a:t>Azure Blob storage is Microsoft's object storage solution for the cloud. </a:t>
            </a:r>
            <a:r>
              <a:rPr lang="en-US" dirty="0" smtClean="0"/>
              <a:t>Blob </a:t>
            </a:r>
            <a:r>
              <a:rPr lang="en-US" dirty="0"/>
              <a:t>storage is optimized for storing massive amounts of unstructured data, such as text or binary data</a:t>
            </a:r>
            <a:r>
              <a:rPr lang="en-US" dirty="0" smtClean="0"/>
              <a:t>.</a:t>
            </a:r>
          </a:p>
          <a:p>
            <a:pPr marL="114300" indent="0">
              <a:buNone/>
            </a:pPr>
            <a:endParaRPr lang="en-US" dirty="0"/>
          </a:p>
          <a:p>
            <a:pPr marL="114300" indent="0">
              <a:buNone/>
            </a:pPr>
            <a:r>
              <a:rPr lang="en-US" dirty="0"/>
              <a:t>Blob storage is ideal for:</a:t>
            </a:r>
          </a:p>
          <a:p>
            <a:pPr>
              <a:buFont typeface="Wingdings" pitchFamily="2" charset="2"/>
              <a:buChar char="Ø"/>
            </a:pPr>
            <a:r>
              <a:rPr lang="en-US" dirty="0"/>
              <a:t>Serving images or documents directly to a browser.</a:t>
            </a:r>
          </a:p>
          <a:p>
            <a:pPr>
              <a:buFont typeface="Wingdings" pitchFamily="2" charset="2"/>
              <a:buChar char="Ø"/>
            </a:pPr>
            <a:r>
              <a:rPr lang="en-US" dirty="0"/>
              <a:t>Storing files for distributed access.</a:t>
            </a:r>
          </a:p>
          <a:p>
            <a:pPr>
              <a:buFont typeface="Wingdings" pitchFamily="2" charset="2"/>
              <a:buChar char="Ø"/>
            </a:pPr>
            <a:r>
              <a:rPr lang="en-US" dirty="0"/>
              <a:t>Streaming video and audio.</a:t>
            </a:r>
          </a:p>
          <a:p>
            <a:pPr>
              <a:buFont typeface="Wingdings" pitchFamily="2" charset="2"/>
              <a:buChar char="Ø"/>
            </a:pPr>
            <a:r>
              <a:rPr lang="en-US" dirty="0"/>
              <a:t>Storing data for backup and restore, disaster recovery, and archiving.</a:t>
            </a:r>
          </a:p>
          <a:p>
            <a:pPr>
              <a:buFont typeface="Wingdings" pitchFamily="2" charset="2"/>
              <a:buChar char="Ø"/>
            </a:pPr>
            <a:r>
              <a:rPr lang="en-US" dirty="0"/>
              <a:t>Storing data for analysis by an on-premises or Azure-hosted service.</a:t>
            </a:r>
          </a:p>
          <a:p>
            <a:pPr>
              <a:buFont typeface="Wingdings" pitchFamily="2" charset="2"/>
              <a:buChar char="Ø"/>
            </a:pPr>
            <a:r>
              <a:rPr lang="en-US" dirty="0"/>
              <a:t>Objects in Blob storage can be accessed from anywhere in the world via HTTP or HTTPS. Users or client applications can access blobs via URLs, the </a:t>
            </a:r>
            <a:r>
              <a:rPr lang="en-US" u="sng" dirty="0"/>
              <a:t>Azure Storage REST API</a:t>
            </a:r>
            <a:r>
              <a:rPr lang="en-US" dirty="0"/>
              <a:t>, </a:t>
            </a:r>
            <a:r>
              <a:rPr lang="en-US" u="sng" dirty="0"/>
              <a:t>Azure PowerShell</a:t>
            </a:r>
            <a:r>
              <a:rPr lang="en-US" dirty="0"/>
              <a:t>, </a:t>
            </a:r>
            <a:r>
              <a:rPr lang="en-US" u="sng" dirty="0"/>
              <a:t>Azure CLI</a:t>
            </a:r>
            <a:r>
              <a:rPr lang="en-US" dirty="0"/>
              <a:t>, or an Azure Storage client library. The storage client libraries are available for multiple languages, including </a:t>
            </a:r>
            <a:r>
              <a:rPr lang="en-US" u="sng" dirty="0"/>
              <a:t>.NET</a:t>
            </a:r>
            <a:r>
              <a:rPr lang="en-US" dirty="0"/>
              <a:t>, </a:t>
            </a:r>
            <a:r>
              <a:rPr lang="en-US" u="sng" dirty="0"/>
              <a:t>Java</a:t>
            </a:r>
            <a:r>
              <a:rPr lang="en-US" dirty="0"/>
              <a:t>, </a:t>
            </a:r>
            <a:r>
              <a:rPr lang="en-US" u="sng" dirty="0"/>
              <a:t>Node.js</a:t>
            </a:r>
            <a:r>
              <a:rPr lang="en-US" dirty="0"/>
              <a:t>, </a:t>
            </a:r>
            <a:r>
              <a:rPr lang="en-US" u="sng" dirty="0"/>
              <a:t>Python</a:t>
            </a:r>
            <a:r>
              <a:rPr lang="en-US" dirty="0"/>
              <a:t>, </a:t>
            </a:r>
            <a:r>
              <a:rPr lang="en-US" u="sng" dirty="0"/>
              <a:t>PHP</a:t>
            </a:r>
            <a:r>
              <a:rPr lang="en-US" dirty="0"/>
              <a:t>, and </a:t>
            </a:r>
            <a:r>
              <a:rPr lang="en-US" u="sng" dirty="0"/>
              <a:t>Ruby</a:t>
            </a:r>
            <a:r>
              <a:rPr lang="en-US" dirty="0"/>
              <a:t>.</a:t>
            </a:r>
          </a:p>
          <a:p>
            <a:endParaRPr lang="en-US" dirty="0"/>
          </a:p>
        </p:txBody>
      </p:sp>
    </p:spTree>
    <p:extLst>
      <p:ext uri="{BB962C8B-B14F-4D97-AF65-F5344CB8AC3E}">
        <p14:creationId xmlns:p14="http://schemas.microsoft.com/office/powerpoint/2010/main" val="382210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Azure </a:t>
            </a:r>
            <a:r>
              <a:rPr lang="en-US" b="1" dirty="0" smtClean="0"/>
              <a:t>Files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a:t>Azure Files enables you to set up highly available network file shares that can be accessed by using the standard Server Message Block (SMB) protocol. That means that multiple VMs can share the same files with both read and write access. You can also read the files using the REST interface or the storage client libraries.</a:t>
            </a:r>
          </a:p>
          <a:p>
            <a:pPr>
              <a:buFont typeface="Wingdings" pitchFamily="2" charset="2"/>
              <a:buChar char="Ø"/>
            </a:pPr>
            <a:r>
              <a:rPr lang="en-US" dirty="0"/>
              <a:t>One thing that distinguishes Azure Files from files on a corporate file share is that you can access the files from anywhere in the world using a URL that points to the file and includes a shared access signature (SAS) token. You can generate SAS tokens; they allow specific access to a private asset for a specific amount of time.</a:t>
            </a:r>
          </a:p>
          <a:p>
            <a:pPr>
              <a:buFont typeface="Wingdings" pitchFamily="2" charset="2"/>
              <a:buChar char="Ø"/>
            </a:pPr>
            <a:endParaRPr lang="en-US" dirty="0"/>
          </a:p>
        </p:txBody>
      </p:sp>
    </p:spTree>
    <p:extLst>
      <p:ext uri="{BB962C8B-B14F-4D97-AF65-F5344CB8AC3E}">
        <p14:creationId xmlns:p14="http://schemas.microsoft.com/office/powerpoint/2010/main" val="238224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Common Scenarios</a:t>
            </a:r>
            <a:endParaRPr lang="en-US" i="1"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dirty="0" smtClean="0"/>
              <a:t>Many </a:t>
            </a:r>
            <a:r>
              <a:rPr lang="en-US" dirty="0"/>
              <a:t>on-premises applications use file shares. This feature makes it easier to migrate those applications that share data to Azure. If you mount the file share to the same drive letter that the on-premises application uses, the part of your application that accesses the file share should work with minimal, if any, changes.</a:t>
            </a:r>
          </a:p>
          <a:p>
            <a:pPr>
              <a:buFont typeface="Wingdings" pitchFamily="2" charset="2"/>
              <a:buChar char="Ø"/>
            </a:pPr>
            <a:r>
              <a:rPr lang="en-US" dirty="0"/>
              <a:t>Configuration files can be stored on a file share and accessed from multiple VMs. Tools and utilities used by multiple developers in a group can be stored on a file share, ensuring that everybody can find them, and that they use the same version.</a:t>
            </a:r>
          </a:p>
          <a:p>
            <a:pPr>
              <a:buFont typeface="Wingdings" pitchFamily="2" charset="2"/>
              <a:buChar char="Ø"/>
            </a:pPr>
            <a:r>
              <a:rPr lang="en-US" dirty="0"/>
              <a:t>Diagnostic logs, metrics, and crash dumps are just three examples of data that can be written to a file share and processed or analyzed later.</a:t>
            </a:r>
          </a:p>
          <a:p>
            <a:pPr>
              <a:buFont typeface="Wingdings" pitchFamily="2" charset="2"/>
              <a:buChar char="Ø"/>
            </a:pPr>
            <a:r>
              <a:rPr lang="en-US" dirty="0"/>
              <a:t>At this time, Active Directory-based authentication and access control lists (ACLs) are not supported, but they will be at some time in the future. The storage account credentials are used to provide authentication for access to the file share. This means anybody with the share mounted will have full read/write access to the share.</a:t>
            </a:r>
          </a:p>
          <a:p>
            <a:endParaRPr lang="en-US" dirty="0"/>
          </a:p>
        </p:txBody>
      </p:sp>
    </p:spTree>
    <p:extLst>
      <p:ext uri="{BB962C8B-B14F-4D97-AF65-F5344CB8AC3E}">
        <p14:creationId xmlns:p14="http://schemas.microsoft.com/office/powerpoint/2010/main" val="217010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Queue </a:t>
            </a:r>
            <a:r>
              <a:rPr lang="en-US" b="1" dirty="0" smtClean="0"/>
              <a:t>storage</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a:t>The Azure Queue service is used to store and retrieve messages. Queue messages can be up to 64 KB in size, and a queue can contain millions of messages. Queues are generally used to store lists of messages to be processed asynchronously.</a:t>
            </a:r>
          </a:p>
          <a:p>
            <a:pPr>
              <a:buFont typeface="Wingdings" pitchFamily="2" charset="2"/>
              <a:buChar char="Ø"/>
            </a:pPr>
            <a:r>
              <a:rPr lang="en-US" dirty="0"/>
              <a:t>For example, say you want your customers to be able to upload pictures, and you want to create thumbnails for each picture. You could have your customer wait for you to create the thumbnails while uploading the pictures. An alternative would be to use a queue. When the customer finishes their upload, write a message to the queue. Then have an Azure Function retrieve the message from the queue and create the thumbnails. Each of the parts of this processing can be scaled separately, giving you more control when tuning it for your usage.</a:t>
            </a:r>
          </a:p>
          <a:p>
            <a:pPr>
              <a:buFont typeface="Wingdings" pitchFamily="2" charset="2"/>
              <a:buChar char="Ø"/>
            </a:pPr>
            <a:endParaRPr lang="en-US" dirty="0"/>
          </a:p>
        </p:txBody>
      </p:sp>
    </p:spTree>
    <p:extLst>
      <p:ext uri="{BB962C8B-B14F-4D97-AF65-F5344CB8AC3E}">
        <p14:creationId xmlns:p14="http://schemas.microsoft.com/office/powerpoint/2010/main" val="143157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Table </a:t>
            </a:r>
            <a:r>
              <a:rPr lang="en-US" b="1" dirty="0" smtClean="0"/>
              <a:t>storage</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a:t>Azure Table storage is a service that stores structured </a:t>
            </a:r>
            <a:r>
              <a:rPr lang="en-US" dirty="0" err="1"/>
              <a:t>NoSQL</a:t>
            </a:r>
            <a:r>
              <a:rPr lang="en-US" dirty="0"/>
              <a:t> data in the cloud, providing a key/attribute store with a </a:t>
            </a:r>
            <a:r>
              <a:rPr lang="en-US" dirty="0" err="1"/>
              <a:t>schemaless</a:t>
            </a:r>
            <a:r>
              <a:rPr lang="en-US" dirty="0"/>
              <a:t> design. Because Table storage is </a:t>
            </a:r>
            <a:r>
              <a:rPr lang="en-US" dirty="0" err="1"/>
              <a:t>schemaless</a:t>
            </a:r>
            <a:r>
              <a:rPr lang="en-US" dirty="0"/>
              <a:t>, it's easy to adapt your data as the needs of your application evolve. Access to Table storage data is fast and cost-effective for many types of applications, and is typically lower in cost than traditional SQL for similar volumes of data.</a:t>
            </a:r>
          </a:p>
          <a:p>
            <a:pPr>
              <a:buFont typeface="Wingdings" pitchFamily="2" charset="2"/>
              <a:buChar char="Ø"/>
            </a:pPr>
            <a:r>
              <a:rPr lang="en-US" dirty="0"/>
              <a:t>You can use Table storage to store flexible datasets like user data for web applications, address books, device information, or other types of metadata your service requires. You can store any number of entities in a table, and a storage account may contain any number of tables, up to the capacity limit of the storage account</a:t>
            </a:r>
            <a:r>
              <a:rPr lang="en-US" dirty="0" smtClean="0"/>
              <a:t>.</a:t>
            </a:r>
            <a:endParaRPr lang="en-US" dirty="0"/>
          </a:p>
        </p:txBody>
      </p:sp>
    </p:spTree>
    <p:extLst>
      <p:ext uri="{BB962C8B-B14F-4D97-AF65-F5344CB8AC3E}">
        <p14:creationId xmlns:p14="http://schemas.microsoft.com/office/powerpoint/2010/main" val="1552884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228</TotalTime>
  <Words>1497</Words>
  <Application>Microsoft Office PowerPoint</Application>
  <PresentationFormat>On-screen Show (4:3)</PresentationFormat>
  <Paragraphs>172</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Azure Cloud Storage</vt:lpstr>
      <vt:lpstr>What is Azure Cloud Storage</vt:lpstr>
      <vt:lpstr>Azure Storage is:</vt:lpstr>
      <vt:lpstr>Azure Storage services</vt:lpstr>
      <vt:lpstr>Blob storage</vt:lpstr>
      <vt:lpstr>Azure Files</vt:lpstr>
      <vt:lpstr>Common Scenarios</vt:lpstr>
      <vt:lpstr>Queue storage</vt:lpstr>
      <vt:lpstr>Table storage</vt:lpstr>
      <vt:lpstr>What is Table storage?</vt:lpstr>
      <vt:lpstr>Table Storage Concepts</vt:lpstr>
      <vt:lpstr>Table Properties</vt:lpstr>
      <vt:lpstr>Entity Properties</vt:lpstr>
      <vt:lpstr>Purpose of the PartitionKey</vt:lpstr>
      <vt:lpstr>Partitions and Partition Ranges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Cloud Storage</dc:title>
  <dc:creator>Paul West</dc:creator>
  <cp:lastModifiedBy>Paul West</cp:lastModifiedBy>
  <cp:revision>45</cp:revision>
  <dcterms:created xsi:type="dcterms:W3CDTF">2019-10-09T04:08:07Z</dcterms:created>
  <dcterms:modified xsi:type="dcterms:W3CDTF">2019-10-09T07:56:20Z</dcterms:modified>
</cp:coreProperties>
</file>