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3"/>
  </p:notesMasterIdLst>
  <p:sldIdLst>
    <p:sldId id="256" r:id="rId2"/>
    <p:sldId id="261" r:id="rId3"/>
    <p:sldId id="262" r:id="rId4"/>
    <p:sldId id="263" r:id="rId5"/>
    <p:sldId id="264" r:id="rId6"/>
    <p:sldId id="265" r:id="rId7"/>
    <p:sldId id="266" r:id="rId8"/>
    <p:sldId id="267" r:id="rId9"/>
    <p:sldId id="268" r:id="rId10"/>
    <p:sldId id="269" r:id="rId11"/>
    <p:sldId id="260" r:id="rId12"/>
    <p:sldId id="270" r:id="rId13"/>
    <p:sldId id="259" r:id="rId14"/>
    <p:sldId id="258" r:id="rId15"/>
    <p:sldId id="257" r:id="rId16"/>
    <p:sldId id="271" r:id="rId17"/>
    <p:sldId id="272"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2" r:id="rId33"/>
    <p:sldId id="289" r:id="rId34"/>
    <p:sldId id="290" r:id="rId35"/>
    <p:sldId id="291" r:id="rId36"/>
    <p:sldId id="292" r:id="rId37"/>
    <p:sldId id="293" r:id="rId38"/>
    <p:sldId id="294"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4" autoAdjust="0"/>
  </p:normalViewPr>
  <p:slideViewPr>
    <p:cSldViewPr>
      <p:cViewPr varScale="1">
        <p:scale>
          <a:sx n="73" d="100"/>
          <a:sy n="73" d="100"/>
        </p:scale>
        <p:origin x="-1728" y="-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D8929-5712-4CBE-98CE-B7AAE1F174BD}" type="datetimeFigureOut">
              <a:rPr lang="en-US" smtClean="0"/>
              <a:t>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AF3EE-FDD2-47EB-AF58-BEF345909C3D}" type="slidenum">
              <a:rPr lang="en-US" smtClean="0"/>
              <a:t>‹#›</a:t>
            </a:fld>
            <a:endParaRPr lang="en-US"/>
          </a:p>
        </p:txBody>
      </p:sp>
    </p:spTree>
    <p:extLst>
      <p:ext uri="{BB962C8B-B14F-4D97-AF65-F5344CB8AC3E}">
        <p14:creationId xmlns:p14="http://schemas.microsoft.com/office/powerpoint/2010/main" val="118847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11</a:t>
            </a:fld>
            <a:endParaRPr lang="en-US"/>
          </a:p>
        </p:txBody>
      </p:sp>
    </p:spTree>
    <p:extLst>
      <p:ext uri="{BB962C8B-B14F-4D97-AF65-F5344CB8AC3E}">
        <p14:creationId xmlns:p14="http://schemas.microsoft.com/office/powerpoint/2010/main" val="362705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13</a:t>
            </a:fld>
            <a:endParaRPr lang="en-US"/>
          </a:p>
        </p:txBody>
      </p:sp>
    </p:spTree>
    <p:extLst>
      <p:ext uri="{BB962C8B-B14F-4D97-AF65-F5344CB8AC3E}">
        <p14:creationId xmlns:p14="http://schemas.microsoft.com/office/powerpoint/2010/main" val="20649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	</a:t>
            </a:r>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14</a:t>
            </a:fld>
            <a:endParaRPr lang="en-US"/>
          </a:p>
        </p:txBody>
      </p:sp>
    </p:spTree>
    <p:extLst>
      <p:ext uri="{BB962C8B-B14F-4D97-AF65-F5344CB8AC3E}">
        <p14:creationId xmlns:p14="http://schemas.microsoft.com/office/powerpoint/2010/main" val="185786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p:txBody>
      </p:sp>
      <p:sp>
        <p:nvSpPr>
          <p:cNvPr id="4" name="Slide Number Placeholder 3"/>
          <p:cNvSpPr>
            <a:spLocks noGrp="1"/>
          </p:cNvSpPr>
          <p:nvPr>
            <p:ph type="sldNum" sz="quarter" idx="10"/>
          </p:nvPr>
        </p:nvSpPr>
        <p:spPr/>
        <p:txBody>
          <a:bodyPr/>
          <a:lstStyle/>
          <a:p>
            <a:fld id="{F93AF3EE-FDD2-47EB-AF58-BEF345909C3D}" type="slidenum">
              <a:rPr lang="en-US" smtClean="0"/>
              <a:t>15</a:t>
            </a:fld>
            <a:endParaRPr lang="en-US"/>
          </a:p>
        </p:txBody>
      </p:sp>
    </p:spTree>
    <p:extLst>
      <p:ext uri="{BB962C8B-B14F-4D97-AF65-F5344CB8AC3E}">
        <p14:creationId xmlns:p14="http://schemas.microsoft.com/office/powerpoint/2010/main" val="31777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16</a:t>
            </a:fld>
            <a:endParaRPr lang="en-US"/>
          </a:p>
        </p:txBody>
      </p:sp>
    </p:spTree>
    <p:extLst>
      <p:ext uri="{BB962C8B-B14F-4D97-AF65-F5344CB8AC3E}">
        <p14:creationId xmlns:p14="http://schemas.microsoft.com/office/powerpoint/2010/main" val="139534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cd</a:t>
            </a:r>
          </a:p>
          <a:p>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19</a:t>
            </a:fld>
            <a:endParaRPr lang="en-US"/>
          </a:p>
        </p:txBody>
      </p:sp>
    </p:spTree>
    <p:extLst>
      <p:ext uri="{BB962C8B-B14F-4D97-AF65-F5344CB8AC3E}">
        <p14:creationId xmlns:p14="http://schemas.microsoft.com/office/powerpoint/2010/main" val="332027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BCEABF7-4A63-495D-81FA-F7E39E57A24E}" type="datetimeFigureOut">
              <a:rPr lang="en-US" smtClean="0"/>
              <a:t>11/5/2019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AFAB415-C02D-4AD3-A142-F93469D792C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6600" dirty="0" smtClean="0">
                <a:latin typeface="Footlight MT Light" pitchFamily="18" charset="0"/>
              </a:rPr>
              <a:t>Azure Cloud Storage</a:t>
            </a:r>
            <a:endParaRPr lang="en-US" sz="6600" dirty="0">
              <a:latin typeface="Footlight MT Light" pitchFamily="18" charset="0"/>
            </a:endParaRPr>
          </a:p>
        </p:txBody>
      </p:sp>
      <p:sp>
        <p:nvSpPr>
          <p:cNvPr id="3" name="Subtitle 2"/>
          <p:cNvSpPr>
            <a:spLocks noGrp="1"/>
          </p:cNvSpPr>
          <p:nvPr>
            <p:ph type="subTitle" idx="1"/>
          </p:nvPr>
        </p:nvSpPr>
        <p:spPr>
          <a:xfrm>
            <a:off x="1676400" y="4800600"/>
            <a:ext cx="7406640" cy="1752600"/>
          </a:xfrm>
        </p:spPr>
        <p:txBody>
          <a:bodyPr>
            <a:normAutofit lnSpcReduction="10000"/>
          </a:bodyPr>
          <a:lstStyle/>
          <a:p>
            <a:endParaRPr lang="en-US" dirty="0" smtClean="0"/>
          </a:p>
          <a:p>
            <a:endParaRPr lang="en-US" dirty="0">
              <a:latin typeface="Bookman Old Style" pitchFamily="18" charset="0"/>
            </a:endParaRPr>
          </a:p>
          <a:p>
            <a:pPr algn="r"/>
            <a:r>
              <a:rPr lang="en-US" dirty="0" smtClean="0">
                <a:latin typeface="Bookman Old Style" pitchFamily="18" charset="0"/>
              </a:rPr>
              <a:t>The principles behind Azure Cloud Storage usage within the </a:t>
            </a:r>
            <a:r>
              <a:rPr lang="en-US" dirty="0" err="1" smtClean="0">
                <a:latin typeface="Bookman Old Style" pitchFamily="18" charset="0"/>
              </a:rPr>
              <a:t>.Net</a:t>
            </a:r>
            <a:r>
              <a:rPr lang="en-US" dirty="0" smtClean="0">
                <a:latin typeface="Bookman Old Style" pitchFamily="18" charset="0"/>
              </a:rPr>
              <a:t> C# environment.</a:t>
            </a:r>
            <a:endParaRPr lang="en-US" dirty="0">
              <a:latin typeface="Bookman Old Style"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524000"/>
            <a:ext cx="5053246" cy="3791956"/>
          </a:xfrm>
          <a:prstGeom prst="rect">
            <a:avLst/>
          </a:prstGeom>
        </p:spPr>
      </p:pic>
    </p:spTree>
    <p:extLst>
      <p:ext uri="{BB962C8B-B14F-4D97-AF65-F5344CB8AC3E}">
        <p14:creationId xmlns:p14="http://schemas.microsoft.com/office/powerpoint/2010/main" val="51766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Table </a:t>
            </a:r>
            <a:r>
              <a:rPr lang="en-US" b="1" dirty="0" smtClean="0"/>
              <a:t>storage?</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Azure Table storage stores large amounts of structured data. The service is a </a:t>
            </a:r>
            <a:r>
              <a:rPr lang="en-US" dirty="0" err="1"/>
              <a:t>NoSQL</a:t>
            </a:r>
            <a:r>
              <a:rPr lang="en-US" dirty="0"/>
              <a:t> </a:t>
            </a:r>
            <a:r>
              <a:rPr lang="en-US" dirty="0" err="1"/>
              <a:t>datastore</a:t>
            </a:r>
            <a:r>
              <a:rPr lang="en-US" dirty="0"/>
              <a:t> which accepts authenticated calls from inside and outside the Azure cloud. Azure tables are ideal for storing structured, non-relational data. Common uses of Table storage include:</a:t>
            </a:r>
          </a:p>
          <a:p>
            <a:pPr>
              <a:buFont typeface="Wingdings" pitchFamily="2" charset="2"/>
              <a:buChar char="Ø"/>
            </a:pPr>
            <a:r>
              <a:rPr lang="en-US" dirty="0"/>
              <a:t>Storing TBs of structured data capable of serving web scale applications</a:t>
            </a:r>
          </a:p>
          <a:p>
            <a:pPr>
              <a:buFont typeface="Wingdings" pitchFamily="2" charset="2"/>
              <a:buChar char="Ø"/>
            </a:pPr>
            <a:r>
              <a:rPr lang="en-US" dirty="0"/>
              <a:t>Storing datasets that don't require complex joins, foreign keys, or stored procedures and can be </a:t>
            </a:r>
            <a:r>
              <a:rPr lang="en-US" dirty="0" err="1"/>
              <a:t>denormalized</a:t>
            </a:r>
            <a:r>
              <a:rPr lang="en-US" dirty="0"/>
              <a:t> for fast access</a:t>
            </a:r>
          </a:p>
          <a:p>
            <a:pPr>
              <a:buFont typeface="Wingdings" pitchFamily="2" charset="2"/>
              <a:buChar char="Ø"/>
            </a:pPr>
            <a:r>
              <a:rPr lang="en-US" dirty="0"/>
              <a:t>Quickly querying data using a clustered index</a:t>
            </a:r>
          </a:p>
          <a:p>
            <a:pPr>
              <a:buFont typeface="Wingdings" pitchFamily="2" charset="2"/>
              <a:buChar char="Ø"/>
            </a:pPr>
            <a:r>
              <a:rPr lang="en-US" dirty="0"/>
              <a:t>Accessing data using the </a:t>
            </a:r>
            <a:r>
              <a:rPr lang="en-US" dirty="0" err="1"/>
              <a:t>OData</a:t>
            </a:r>
            <a:r>
              <a:rPr lang="en-US" dirty="0"/>
              <a:t> protocol and LINQ queries with WCF Data Service .NET Libraries</a:t>
            </a:r>
          </a:p>
          <a:p>
            <a:pPr marL="114300" indent="0">
              <a:buNone/>
            </a:pPr>
            <a:r>
              <a:rPr lang="en-US" dirty="0"/>
              <a:t>You can use Table storage to store and query huge sets of structured, non-relational data, and your tables will scale as demand increases.</a:t>
            </a:r>
          </a:p>
          <a:p>
            <a:endParaRPr lang="en-US" dirty="0"/>
          </a:p>
        </p:txBody>
      </p:sp>
    </p:spTree>
    <p:extLst>
      <p:ext uri="{BB962C8B-B14F-4D97-AF65-F5344CB8AC3E}">
        <p14:creationId xmlns:p14="http://schemas.microsoft.com/office/powerpoint/2010/main" val="229710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Storage </a:t>
            </a:r>
            <a:r>
              <a:rPr lang="en-US" dirty="0" smtClean="0"/>
              <a:t>Concepts</a:t>
            </a:r>
            <a:endParaRPr lang="en-US" dirty="0"/>
          </a:p>
        </p:txBody>
      </p:sp>
      <p:grpSp>
        <p:nvGrpSpPr>
          <p:cNvPr id="4" name="Group 4"/>
          <p:cNvGrpSpPr/>
          <p:nvPr/>
        </p:nvGrpSpPr>
        <p:grpSpPr>
          <a:xfrm>
            <a:off x="6486090" y="1722119"/>
            <a:ext cx="2200710" cy="4297680"/>
            <a:chOff x="5685541" y="393698"/>
            <a:chExt cx="2303725" cy="4297680"/>
          </a:xfrm>
        </p:grpSpPr>
        <p:sp>
          <p:nvSpPr>
            <p:cNvPr id="5"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6"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7" name="Group 5"/>
          <p:cNvGrpSpPr/>
          <p:nvPr/>
        </p:nvGrpSpPr>
        <p:grpSpPr>
          <a:xfrm>
            <a:off x="3897385" y="1722120"/>
            <a:ext cx="2460078" cy="4297680"/>
            <a:chOff x="2983350" y="355599"/>
            <a:chExt cx="2318237" cy="4297680"/>
          </a:xfrm>
        </p:grpSpPr>
        <p:sp>
          <p:nvSpPr>
            <p:cNvPr id="8"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9"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10" name="Group 6"/>
          <p:cNvGrpSpPr/>
          <p:nvPr/>
        </p:nvGrpSpPr>
        <p:grpSpPr>
          <a:xfrm>
            <a:off x="1407612" y="1722120"/>
            <a:ext cx="2361146" cy="4297680"/>
            <a:chOff x="222249" y="355599"/>
            <a:chExt cx="2303725" cy="4297680"/>
          </a:xfrm>
        </p:grpSpPr>
        <p:sp>
          <p:nvSpPr>
            <p:cNvPr id="11"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12"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13" name="Straight Connector 12"/>
          <p:cNvCxnSpPr/>
          <p:nvPr/>
        </p:nvCxnSpPr>
        <p:spPr>
          <a:xfrm>
            <a:off x="3149785" y="4143571"/>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223926" y="3315668"/>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45207" y="3878433"/>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@Solution</a:t>
            </a:r>
            <a:endParaRPr lang="en-US" sz="2000" dirty="0">
              <a:solidFill>
                <a:schemeClr val="lt1">
                  <a:alpha val="99000"/>
                </a:schemeClr>
              </a:solidFill>
            </a:endParaRPr>
          </a:p>
        </p:txBody>
      </p:sp>
      <p:cxnSp>
        <p:nvCxnSpPr>
          <p:cNvPr id="16" name="Straight Connector 15"/>
          <p:cNvCxnSpPr>
            <a:endCxn id="19" idx="1"/>
          </p:cNvCxnSpPr>
          <p:nvPr/>
        </p:nvCxnSpPr>
        <p:spPr>
          <a:xfrm>
            <a:off x="5695277" y="3377452"/>
            <a:ext cx="934122" cy="33838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8" idx="1"/>
          </p:cNvCxnSpPr>
          <p:nvPr/>
        </p:nvCxnSpPr>
        <p:spPr>
          <a:xfrm flipV="1">
            <a:off x="5732348" y="2887896"/>
            <a:ext cx="897052" cy="57605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29400" y="2514600"/>
            <a:ext cx="1981199"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r>
              <a:rPr lang="en-US" sz="1800" dirty="0" smtClean="0">
                <a:solidFill>
                  <a:schemeClr val="lt1">
                    <a:alpha val="99000"/>
                  </a:schemeClr>
                </a:solidFill>
              </a:rPr>
              <a:t>= Bob</a:t>
            </a:r>
            <a:endParaRPr lang="en-US" sz="1800" dirty="0">
              <a:solidFill>
                <a:schemeClr val="lt1">
                  <a:alpha val="99000"/>
                </a:schemeClr>
              </a:solidFill>
            </a:endParaRPr>
          </a:p>
          <a:p>
            <a:r>
              <a:rPr lang="en-US" sz="1800" dirty="0">
                <a:solidFill>
                  <a:schemeClr val="lt1">
                    <a:alpha val="99000"/>
                  </a:schemeClr>
                </a:solidFill>
              </a:rPr>
              <a:t>Email </a:t>
            </a:r>
            <a:r>
              <a:rPr lang="en-US" sz="1800" dirty="0" smtClean="0">
                <a:solidFill>
                  <a:schemeClr val="lt1">
                    <a:alpha val="99000"/>
                  </a:schemeClr>
                </a:solidFill>
              </a:rPr>
              <a:t>= b@g.com</a:t>
            </a:r>
            <a:endParaRPr lang="en-US" sz="1800" dirty="0">
              <a:solidFill>
                <a:schemeClr val="lt1">
                  <a:alpha val="99000"/>
                </a:schemeClr>
              </a:solidFill>
            </a:endParaRPr>
          </a:p>
        </p:txBody>
      </p:sp>
      <p:sp>
        <p:nvSpPr>
          <p:cNvPr id="19" name="Rectangle 18"/>
          <p:cNvSpPr/>
          <p:nvPr/>
        </p:nvSpPr>
        <p:spPr>
          <a:xfrm>
            <a:off x="6629399" y="3342543"/>
            <a:ext cx="198120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r>
              <a:rPr lang="en-US" sz="1800" dirty="0" smtClean="0">
                <a:solidFill>
                  <a:schemeClr val="lt1">
                    <a:alpha val="99000"/>
                  </a:schemeClr>
                </a:solidFill>
              </a:rPr>
              <a:t>= Jane</a:t>
            </a:r>
            <a:endParaRPr lang="en-US" sz="1800" dirty="0">
              <a:solidFill>
                <a:schemeClr val="lt1">
                  <a:alpha val="99000"/>
                </a:schemeClr>
              </a:solidFill>
            </a:endParaRPr>
          </a:p>
          <a:p>
            <a:r>
              <a:rPr lang="en-US" sz="1800" dirty="0" smtClean="0">
                <a:solidFill>
                  <a:schemeClr val="lt1">
                    <a:alpha val="99000"/>
                  </a:schemeClr>
                </a:solidFill>
              </a:rPr>
              <a:t>Email = j@g.com</a:t>
            </a:r>
            <a:endParaRPr lang="en-US" sz="1800" dirty="0">
              <a:solidFill>
                <a:schemeClr val="lt1">
                  <a:alpha val="99000"/>
                </a:schemeClr>
              </a:solidFill>
            </a:endParaRPr>
          </a:p>
        </p:txBody>
      </p:sp>
      <p:sp>
        <p:nvSpPr>
          <p:cNvPr id="20" name="Rectangle 19"/>
          <p:cNvSpPr/>
          <p:nvPr/>
        </p:nvSpPr>
        <p:spPr>
          <a:xfrm>
            <a:off x="4408719" y="305049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21" name="Straight Connector 20"/>
          <p:cNvCxnSpPr>
            <a:endCxn id="23" idx="1"/>
          </p:cNvCxnSpPr>
          <p:nvPr/>
        </p:nvCxnSpPr>
        <p:spPr>
          <a:xfrm>
            <a:off x="5695277" y="5045614"/>
            <a:ext cx="934123" cy="32611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5" idx="1"/>
          </p:cNvCxnSpPr>
          <p:nvPr/>
        </p:nvCxnSpPr>
        <p:spPr>
          <a:xfrm flipV="1">
            <a:off x="5732348" y="4543782"/>
            <a:ext cx="897052" cy="58833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Rounded Rectangle 97"/>
          <p:cNvSpPr/>
          <p:nvPr/>
        </p:nvSpPr>
        <p:spPr>
          <a:xfrm>
            <a:off x="6629400" y="4998428"/>
            <a:ext cx="1981199"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r>
              <a:rPr lang="en-US" sz="1800" dirty="0" smtClean="0">
                <a:solidFill>
                  <a:schemeClr val="lt1">
                    <a:alpha val="99000"/>
                  </a:schemeClr>
                </a:solidFill>
              </a:rPr>
              <a:t>= 2</a:t>
            </a:r>
            <a:endParaRPr lang="en-US" sz="1800" dirty="0">
              <a:solidFill>
                <a:schemeClr val="lt1">
                  <a:alpha val="99000"/>
                </a:schemeClr>
              </a:solidFill>
            </a:endParaRPr>
          </a:p>
          <a:p>
            <a:r>
              <a:rPr lang="en-US" sz="1800" dirty="0">
                <a:solidFill>
                  <a:schemeClr val="lt1">
                    <a:alpha val="99000"/>
                  </a:schemeClr>
                </a:solidFill>
              </a:rPr>
              <a:t>Date </a:t>
            </a:r>
            <a:r>
              <a:rPr lang="en-US" sz="1800" dirty="0" smtClean="0">
                <a:solidFill>
                  <a:schemeClr val="lt1">
                    <a:alpha val="99000"/>
                  </a:schemeClr>
                </a:solidFill>
              </a:rPr>
              <a:t>= 2015.8</a:t>
            </a:r>
            <a:endParaRPr lang="en-US" sz="1800" dirty="0">
              <a:solidFill>
                <a:schemeClr val="lt1">
                  <a:alpha val="99000"/>
                </a:schemeClr>
              </a:solidFill>
            </a:endParaRPr>
          </a:p>
        </p:txBody>
      </p:sp>
      <p:sp>
        <p:nvSpPr>
          <p:cNvPr id="24" name="Rectangle 23"/>
          <p:cNvSpPr/>
          <p:nvPr/>
        </p:nvSpPr>
        <p:spPr>
          <a:xfrm>
            <a:off x="4408719" y="4706376"/>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a:t>
            </a:r>
            <a:r>
              <a:rPr lang="en-US" sz="2000" dirty="0" smtClean="0">
                <a:solidFill>
                  <a:schemeClr val="lt1">
                    <a:alpha val="99000"/>
                  </a:schemeClr>
                </a:solidFill>
              </a:rPr>
              <a:t>hotos</a:t>
            </a:r>
            <a:endParaRPr lang="en-US" sz="2000" dirty="0">
              <a:solidFill>
                <a:schemeClr val="lt1">
                  <a:alpha val="99000"/>
                </a:schemeClr>
              </a:solidFill>
            </a:endParaRPr>
          </a:p>
        </p:txBody>
      </p:sp>
      <p:sp>
        <p:nvSpPr>
          <p:cNvPr id="25" name="Rounded Rectangle 97"/>
          <p:cNvSpPr/>
          <p:nvPr/>
        </p:nvSpPr>
        <p:spPr>
          <a:xfrm>
            <a:off x="6629400" y="4170486"/>
            <a:ext cx="1981199"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r>
              <a:rPr lang="en-US" sz="1800" dirty="0" smtClean="0">
                <a:solidFill>
                  <a:schemeClr val="lt1">
                    <a:alpha val="99000"/>
                  </a:schemeClr>
                </a:solidFill>
              </a:rPr>
              <a:t>= 1</a:t>
            </a:r>
            <a:endParaRPr lang="en-US" sz="1800" dirty="0">
              <a:solidFill>
                <a:schemeClr val="lt1">
                  <a:alpha val="99000"/>
                </a:schemeClr>
              </a:solidFill>
            </a:endParaRPr>
          </a:p>
          <a:p>
            <a:r>
              <a:rPr lang="en-US" sz="1800" dirty="0">
                <a:solidFill>
                  <a:schemeClr val="lt1">
                    <a:alpha val="99000"/>
                  </a:schemeClr>
                </a:solidFill>
              </a:rPr>
              <a:t>Date </a:t>
            </a:r>
            <a:r>
              <a:rPr lang="en-US" sz="1800" dirty="0" smtClean="0">
                <a:solidFill>
                  <a:schemeClr val="lt1">
                    <a:alpha val="99000"/>
                  </a:schemeClr>
                </a:solidFill>
              </a:rPr>
              <a:t>= 2010.9</a:t>
            </a:r>
            <a:endParaRPr lang="en-US" sz="1800" dirty="0">
              <a:solidFill>
                <a:schemeClr val="lt1">
                  <a:alpha val="99000"/>
                </a:schemeClr>
              </a:solidFill>
            </a:endParaRPr>
          </a:p>
        </p:txBody>
      </p:sp>
    </p:spTree>
    <p:extLst>
      <p:ext uri="{BB962C8B-B14F-4D97-AF65-F5344CB8AC3E}">
        <p14:creationId xmlns:p14="http://schemas.microsoft.com/office/powerpoint/2010/main" val="422943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Table Properties</a:t>
            </a:r>
            <a:endParaRPr lang="en-US" i="1" dirty="0"/>
          </a:p>
        </p:txBody>
      </p:sp>
      <p:sp>
        <p:nvSpPr>
          <p:cNvPr id="3" name="Content Placeholder 2"/>
          <p:cNvSpPr>
            <a:spLocks noGrp="1"/>
          </p:cNvSpPr>
          <p:nvPr>
            <p:ph idx="1"/>
          </p:nvPr>
        </p:nvSpPr>
        <p:spPr>
          <a:xfrm>
            <a:off x="1435608" y="1219200"/>
            <a:ext cx="7498080" cy="5029200"/>
          </a:xfrm>
        </p:spPr>
        <p:txBody>
          <a:bodyPr>
            <a:noAutofit/>
          </a:bodyPr>
          <a:lstStyle/>
          <a:p>
            <a:pPr marL="114300" indent="0">
              <a:buNone/>
            </a:pPr>
            <a:r>
              <a:rPr lang="en-US" sz="1600" b="1" dirty="0"/>
              <a:t>URL format:</a:t>
            </a:r>
            <a:r>
              <a:rPr lang="en-US" sz="1600" dirty="0"/>
              <a:t> </a:t>
            </a:r>
            <a:endParaRPr lang="en-US" sz="1600" dirty="0" smtClean="0"/>
          </a:p>
          <a:p>
            <a:pPr lvl="1">
              <a:buFont typeface="Wingdings" pitchFamily="2" charset="2"/>
              <a:buChar char="Ø"/>
            </a:pPr>
            <a:r>
              <a:rPr lang="en-US" sz="1800" dirty="0" smtClean="0"/>
              <a:t>Azure </a:t>
            </a:r>
            <a:r>
              <a:rPr lang="en-US" sz="1800" dirty="0"/>
              <a:t>Table Storage accounts use this format: </a:t>
            </a:r>
            <a:endParaRPr lang="en-US" sz="1800" dirty="0" smtClean="0"/>
          </a:p>
          <a:p>
            <a:pPr lvl="2">
              <a:buFont typeface="Wingdings" pitchFamily="2" charset="2"/>
              <a:buChar char="Ø"/>
            </a:pPr>
            <a:r>
              <a:rPr lang="en-US" sz="1600" dirty="0" smtClean="0"/>
              <a:t>http</a:t>
            </a:r>
            <a:r>
              <a:rPr lang="en-US" sz="1600" dirty="0"/>
              <a:t>://&lt;storage account&gt;.table.core.windows.net/&lt;table&gt;</a:t>
            </a:r>
          </a:p>
          <a:p>
            <a:pPr lvl="1">
              <a:buFont typeface="Wingdings" pitchFamily="2" charset="2"/>
              <a:buChar char="Ø"/>
            </a:pPr>
            <a:r>
              <a:rPr lang="en-US" sz="1800" dirty="0" smtClean="0"/>
              <a:t>Azure </a:t>
            </a:r>
            <a:r>
              <a:rPr lang="en-US" sz="1800" dirty="0"/>
              <a:t>Cosmos DB Table API accounts use this format: </a:t>
            </a:r>
            <a:endParaRPr lang="en-US" sz="1800" dirty="0" smtClean="0"/>
          </a:p>
          <a:p>
            <a:pPr lvl="2">
              <a:buFont typeface="Wingdings" pitchFamily="2" charset="2"/>
              <a:buChar char="Ø"/>
            </a:pPr>
            <a:r>
              <a:rPr lang="en-US" sz="1600" dirty="0" smtClean="0"/>
              <a:t>http</a:t>
            </a:r>
            <a:r>
              <a:rPr lang="en-US" sz="1600" dirty="0"/>
              <a:t>://&lt;storage account&gt;.table.cosmosdb.azure.com/&lt;</a:t>
            </a:r>
            <a:r>
              <a:rPr lang="en-US" sz="1600" dirty="0" smtClean="0"/>
              <a:t>table&gt;</a:t>
            </a:r>
          </a:p>
          <a:p>
            <a:pPr marL="82296" indent="0">
              <a:buNone/>
            </a:pPr>
            <a:r>
              <a:rPr lang="en-US" sz="1600" b="1" dirty="0" smtClean="0"/>
              <a:t>Accounts</a:t>
            </a:r>
            <a:r>
              <a:rPr lang="en-US" sz="1600" b="1" dirty="0"/>
              <a:t>:</a:t>
            </a:r>
            <a:r>
              <a:rPr lang="en-US" sz="1600" dirty="0"/>
              <a:t> </a:t>
            </a:r>
            <a:r>
              <a:rPr lang="en-US" sz="2000" dirty="0" smtClean="0"/>
              <a:t> </a:t>
            </a:r>
            <a:r>
              <a:rPr lang="en-US" sz="1600" dirty="0" smtClean="0"/>
              <a:t>All </a:t>
            </a:r>
            <a:r>
              <a:rPr lang="en-US" sz="1600" dirty="0"/>
              <a:t>access to Azure Storage is done through a storage account. </a:t>
            </a:r>
          </a:p>
          <a:p>
            <a:pPr marL="114300" indent="0">
              <a:buNone/>
            </a:pPr>
            <a:r>
              <a:rPr lang="en-US" sz="1600" b="1" dirty="0"/>
              <a:t>Table</a:t>
            </a:r>
            <a:r>
              <a:rPr lang="en-US" sz="1600" dirty="0"/>
              <a:t>: </a:t>
            </a:r>
            <a:r>
              <a:rPr lang="en-US" sz="1600" dirty="0" smtClean="0"/>
              <a:t> A </a:t>
            </a:r>
            <a:r>
              <a:rPr lang="en-US" sz="1600" dirty="0"/>
              <a:t>table is a collection of entities. Tables don't enforce a schema on entities, </a:t>
            </a:r>
            <a:r>
              <a:rPr lang="en-US" sz="1600" dirty="0" smtClean="0"/>
              <a:t>	which </a:t>
            </a:r>
            <a:r>
              <a:rPr lang="en-US" sz="1600" dirty="0"/>
              <a:t>means a single table can contain entities that have different sets of </a:t>
            </a:r>
            <a:r>
              <a:rPr lang="en-US" sz="1600" dirty="0" smtClean="0"/>
              <a:t>	properties.</a:t>
            </a:r>
            <a:endParaRPr lang="en-US" sz="1600" dirty="0"/>
          </a:p>
          <a:p>
            <a:pPr marL="114300" indent="0">
              <a:buNone/>
            </a:pPr>
            <a:r>
              <a:rPr lang="en-US" sz="1600" b="1" dirty="0"/>
              <a:t>Entity</a:t>
            </a:r>
            <a:r>
              <a:rPr lang="en-US" sz="1600" dirty="0"/>
              <a:t>: </a:t>
            </a:r>
            <a:r>
              <a:rPr lang="en-US" sz="1600" dirty="0" smtClean="0"/>
              <a:t> An </a:t>
            </a:r>
            <a:r>
              <a:rPr lang="en-US" sz="1600" dirty="0"/>
              <a:t>entity is a set of properties, similar to a database row. An entity in Azure </a:t>
            </a:r>
            <a:r>
              <a:rPr lang="en-US" sz="1600" dirty="0" smtClean="0"/>
              <a:t>	Storage </a:t>
            </a:r>
            <a:r>
              <a:rPr lang="en-US" sz="1600" dirty="0"/>
              <a:t>can be up to 1MB in size. An entity in Azure Cosmos DB can be up </a:t>
            </a:r>
            <a:r>
              <a:rPr lang="en-US" sz="1600" dirty="0" smtClean="0"/>
              <a:t>	to </a:t>
            </a:r>
            <a:r>
              <a:rPr lang="en-US" sz="1600" dirty="0"/>
              <a:t>2MB in size</a:t>
            </a:r>
            <a:r>
              <a:rPr lang="en-US" sz="1600" dirty="0" smtClean="0"/>
              <a:t>.</a:t>
            </a:r>
            <a:endParaRPr lang="en-US" sz="1600" dirty="0"/>
          </a:p>
          <a:p>
            <a:pPr marL="114300" indent="0">
              <a:buNone/>
            </a:pPr>
            <a:r>
              <a:rPr lang="en-US" sz="1600" b="1" dirty="0"/>
              <a:t>Properties</a:t>
            </a:r>
            <a:r>
              <a:rPr lang="en-US" sz="1600" dirty="0"/>
              <a:t>: </a:t>
            </a:r>
            <a:r>
              <a:rPr lang="en-US" sz="1600" dirty="0" smtClean="0"/>
              <a:t> A </a:t>
            </a:r>
            <a:r>
              <a:rPr lang="en-US" sz="1600" dirty="0"/>
              <a:t>property is a name-value pair. Each entity can include up to 252 </a:t>
            </a:r>
            <a:r>
              <a:rPr lang="en-US" sz="1600" dirty="0" smtClean="0"/>
              <a:t>	properties </a:t>
            </a:r>
            <a:r>
              <a:rPr lang="en-US" sz="1600" dirty="0"/>
              <a:t>to store data. Each entity also has three system properties that </a:t>
            </a:r>
            <a:r>
              <a:rPr lang="en-US" sz="1600" dirty="0" smtClean="0"/>
              <a:t>	specify a partition key, a row key, and a timestamp. Entities with the same 	partition key can be queried more quickly, and inserted/updated in atomic 	operations.  An entity's row key is its unique identifier within a partition.</a:t>
            </a:r>
            <a:endParaRPr lang="en-US" sz="1600" dirty="0"/>
          </a:p>
          <a:p>
            <a:endParaRPr lang="en-US" sz="1600" dirty="0"/>
          </a:p>
        </p:txBody>
      </p:sp>
    </p:spTree>
    <p:extLst>
      <p:ext uri="{BB962C8B-B14F-4D97-AF65-F5344CB8AC3E}">
        <p14:creationId xmlns:p14="http://schemas.microsoft.com/office/powerpoint/2010/main" val="90683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Properties</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2800" dirty="0">
                <a:solidFill>
                  <a:schemeClr val="accent3">
                    <a:alpha val="99000"/>
                  </a:schemeClr>
                </a:solidFill>
              </a:rPr>
              <a:t>Entity can have up to 255 properties</a:t>
            </a:r>
          </a:p>
          <a:p>
            <a:pPr lvl="1">
              <a:buFont typeface="Wingdings" pitchFamily="2" charset="2"/>
              <a:buChar char="Ø"/>
            </a:pPr>
            <a:r>
              <a:rPr lang="en-US" dirty="0"/>
              <a:t>Up to 1MB per entity</a:t>
            </a:r>
          </a:p>
          <a:p>
            <a:pPr lvl="1">
              <a:buFont typeface="Wingdings" pitchFamily="2" charset="2"/>
              <a:buChar char="Ø"/>
            </a:pPr>
            <a:endParaRPr lang="en-US" sz="1800" dirty="0"/>
          </a:p>
          <a:p>
            <a:pPr>
              <a:buFont typeface="Wingdings" pitchFamily="2" charset="2"/>
              <a:buChar char="Ø"/>
            </a:pPr>
            <a:r>
              <a:rPr lang="en-US" sz="2800" dirty="0">
                <a:solidFill>
                  <a:schemeClr val="accent3">
                    <a:alpha val="99000"/>
                  </a:schemeClr>
                </a:solidFill>
              </a:rPr>
              <a:t>Mandatory Properties for every entity</a:t>
            </a:r>
          </a:p>
          <a:p>
            <a:pPr lvl="1">
              <a:buFont typeface="Wingdings" pitchFamily="2" charset="2"/>
              <a:buChar char="Ø"/>
            </a:pPr>
            <a:r>
              <a:rPr lang="en-US" dirty="0" err="1"/>
              <a:t>PartitionKey</a:t>
            </a:r>
            <a:r>
              <a:rPr lang="en-US" dirty="0"/>
              <a:t> &amp; </a:t>
            </a:r>
            <a:r>
              <a:rPr lang="en-US" dirty="0" err="1"/>
              <a:t>RowKey</a:t>
            </a:r>
            <a:r>
              <a:rPr lang="en-US" dirty="0"/>
              <a:t> (only indexed properties)</a:t>
            </a:r>
          </a:p>
          <a:p>
            <a:pPr lvl="1">
              <a:buFont typeface="Wingdings" pitchFamily="2" charset="2"/>
              <a:buChar char="Ø"/>
            </a:pPr>
            <a:r>
              <a:rPr lang="en-US" sz="1600" dirty="0"/>
              <a:t>Uniquely identifies an entity</a:t>
            </a:r>
          </a:p>
          <a:p>
            <a:pPr lvl="1">
              <a:spcAft>
                <a:spcPts val="1200"/>
              </a:spcAft>
              <a:buFont typeface="Wingdings" pitchFamily="2" charset="2"/>
              <a:buChar char="Ø"/>
            </a:pPr>
            <a:r>
              <a:rPr lang="en-US" sz="1600" dirty="0"/>
              <a:t>Defines the sort order</a:t>
            </a:r>
          </a:p>
          <a:p>
            <a:pPr lvl="1">
              <a:buFont typeface="Wingdings" pitchFamily="2" charset="2"/>
              <a:buChar char="Ø"/>
            </a:pPr>
            <a:r>
              <a:rPr lang="en-US" dirty="0"/>
              <a:t>Timestamp </a:t>
            </a:r>
          </a:p>
          <a:p>
            <a:pPr lvl="1">
              <a:buFont typeface="Wingdings" pitchFamily="2" charset="2"/>
              <a:buChar char="Ø"/>
            </a:pPr>
            <a:r>
              <a:rPr lang="en-US" sz="1600" dirty="0"/>
              <a:t>Optimistic Concurrency</a:t>
            </a:r>
          </a:p>
          <a:p>
            <a:pPr lvl="1">
              <a:buFont typeface="Wingdings" pitchFamily="2" charset="2"/>
              <a:buChar char="Ø"/>
            </a:pPr>
            <a:r>
              <a:rPr lang="en-US" sz="1600" dirty="0"/>
              <a:t>Exposed as an HTTP </a:t>
            </a:r>
            <a:r>
              <a:rPr lang="en-US" sz="1600" dirty="0" err="1"/>
              <a:t>Etag</a:t>
            </a:r>
            <a:endParaRPr lang="en-US" sz="1600" dirty="0"/>
          </a:p>
          <a:p>
            <a:pPr lvl="1">
              <a:buFont typeface="Wingdings" pitchFamily="2" charset="2"/>
              <a:buChar char="Ø"/>
            </a:pPr>
            <a:endParaRPr lang="en-US" sz="1800" dirty="0"/>
          </a:p>
          <a:p>
            <a:pPr>
              <a:buFont typeface="Wingdings" pitchFamily="2" charset="2"/>
              <a:buChar char="Ø"/>
            </a:pPr>
            <a:r>
              <a:rPr lang="en-US" sz="2800" dirty="0">
                <a:solidFill>
                  <a:schemeClr val="accent3">
                    <a:alpha val="99000"/>
                  </a:schemeClr>
                </a:solidFill>
              </a:rPr>
              <a:t>No fixed schema for other properties</a:t>
            </a:r>
          </a:p>
          <a:p>
            <a:pPr lvl="1">
              <a:buFont typeface="Wingdings" pitchFamily="2" charset="2"/>
              <a:buChar char="Ø"/>
            </a:pPr>
            <a:r>
              <a:rPr lang="en-US" sz="1800" dirty="0"/>
              <a:t>Each property is stored as a &lt;name, typed value&gt; pair</a:t>
            </a:r>
          </a:p>
          <a:p>
            <a:pPr lvl="1">
              <a:buFont typeface="Wingdings" pitchFamily="2" charset="2"/>
              <a:buChar char="Ø"/>
            </a:pPr>
            <a:r>
              <a:rPr lang="en-US" sz="1800" dirty="0"/>
              <a:t>No schema stored for a table</a:t>
            </a:r>
          </a:p>
          <a:p>
            <a:pPr lvl="1">
              <a:buFont typeface="Wingdings" pitchFamily="2" charset="2"/>
              <a:buChar char="Ø"/>
            </a:pPr>
            <a:r>
              <a:rPr lang="en-US" sz="1800" dirty="0"/>
              <a:t>Properties can be the standard .NET types </a:t>
            </a:r>
          </a:p>
          <a:p>
            <a:pPr lvl="1">
              <a:buFont typeface="Wingdings" pitchFamily="2" charset="2"/>
              <a:buChar char="Ø"/>
            </a:pPr>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a:p>
            <a:endParaRPr lang="en-US" dirty="0"/>
          </a:p>
        </p:txBody>
      </p:sp>
    </p:spTree>
    <p:extLst>
      <p:ext uri="{BB962C8B-B14F-4D97-AF65-F5344CB8AC3E}">
        <p14:creationId xmlns:p14="http://schemas.microsoft.com/office/powerpoint/2010/main" val="360217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 of the </a:t>
            </a:r>
            <a:r>
              <a:rPr lang="en-US" dirty="0" err="1"/>
              <a:t>PartitionKey</a:t>
            </a:r>
            <a:endParaRPr lang="en-US" dirty="0"/>
          </a:p>
        </p:txBody>
      </p:sp>
      <p:sp>
        <p:nvSpPr>
          <p:cNvPr id="3" name="Content Placeholder 2"/>
          <p:cNvSpPr>
            <a:spLocks noGrp="1"/>
          </p:cNvSpPr>
          <p:nvPr>
            <p:ph idx="1"/>
          </p:nvPr>
        </p:nvSpPr>
        <p:spPr>
          <a:xfrm>
            <a:off x="1295400" y="1600200"/>
            <a:ext cx="7620000" cy="4419600"/>
          </a:xfrm>
        </p:spPr>
        <p:txBody>
          <a:bodyPr>
            <a:normAutofit lnSpcReduction="10000"/>
          </a:bodyPr>
          <a:lstStyle/>
          <a:p>
            <a:pPr marL="0" defTabSz="888926">
              <a:spcBef>
                <a:spcPct val="0"/>
              </a:spcBef>
              <a:spcAft>
                <a:spcPts val="600"/>
              </a:spcAft>
            </a:pPr>
            <a:r>
              <a:rPr lang="en-US" sz="2400" dirty="0">
                <a:solidFill>
                  <a:schemeClr val="accent2">
                    <a:alpha val="99000"/>
                  </a:schemeClr>
                </a:solidFill>
              </a:rPr>
              <a:t>Entity Locality</a:t>
            </a:r>
          </a:p>
          <a:p>
            <a:pPr lvl="1"/>
            <a:r>
              <a:rPr lang="en-US" sz="1600" spc="-51" dirty="0"/>
              <a:t>Entities in the same partition will be stored together</a:t>
            </a:r>
          </a:p>
          <a:p>
            <a:pPr lvl="1"/>
            <a:r>
              <a:rPr lang="en-US" sz="1100" spc="-51" dirty="0"/>
              <a:t>Efficient querying and cache locality</a:t>
            </a:r>
          </a:p>
          <a:p>
            <a:pPr lvl="1"/>
            <a:r>
              <a:rPr lang="en-US" sz="1100" spc="-51" dirty="0"/>
              <a:t>Endeavour to include partition key in all queries</a:t>
            </a:r>
          </a:p>
          <a:p>
            <a:pPr lvl="1"/>
            <a:endParaRPr lang="en-US" sz="1100" spc="-51" dirty="0"/>
          </a:p>
          <a:p>
            <a:pPr marL="0" defTabSz="888926">
              <a:spcBef>
                <a:spcPct val="0"/>
              </a:spcBef>
              <a:spcAft>
                <a:spcPts val="600"/>
              </a:spcAft>
            </a:pPr>
            <a:r>
              <a:rPr lang="en-US" sz="2400" dirty="0">
                <a:solidFill>
                  <a:schemeClr val="accent2">
                    <a:alpha val="99000"/>
                  </a:schemeClr>
                </a:solidFill>
              </a:rPr>
              <a:t>Entity Group </a:t>
            </a:r>
            <a:r>
              <a:rPr lang="en-US" sz="2400" dirty="0" smtClean="0">
                <a:solidFill>
                  <a:schemeClr val="accent2">
                    <a:alpha val="99000"/>
                  </a:schemeClr>
                </a:solidFill>
              </a:rPr>
              <a:t>Transactions</a:t>
            </a:r>
          </a:p>
          <a:p>
            <a:pPr lvl="1"/>
            <a:r>
              <a:rPr lang="en-US" sz="1600" spc="-51" dirty="0" smtClean="0"/>
              <a:t>Atomic multiple Insert/Update/Delete in same partition in a single transaction</a:t>
            </a:r>
          </a:p>
          <a:p>
            <a:pPr lvl="1"/>
            <a:endParaRPr lang="en-US" sz="1600" spc="-51" dirty="0"/>
          </a:p>
          <a:p>
            <a:pPr marL="0" defTabSz="888926">
              <a:spcBef>
                <a:spcPct val="0"/>
              </a:spcBef>
              <a:spcAft>
                <a:spcPts val="600"/>
              </a:spcAft>
            </a:pPr>
            <a:r>
              <a:rPr lang="en-US" sz="2400" dirty="0">
                <a:solidFill>
                  <a:schemeClr val="accent2">
                    <a:alpha val="99000"/>
                  </a:schemeClr>
                </a:solidFill>
              </a:rPr>
              <a:t>Table Scalability</a:t>
            </a:r>
          </a:p>
          <a:p>
            <a:pPr lvl="1"/>
            <a:r>
              <a:rPr lang="en-US" sz="1800" spc="-51" dirty="0"/>
              <a:t>Target throughput – 500 </a:t>
            </a:r>
            <a:r>
              <a:rPr lang="en-US" sz="1800" spc="-51" dirty="0" err="1"/>
              <a:t>tps</a:t>
            </a:r>
            <a:r>
              <a:rPr lang="en-US" sz="1800" spc="-51" dirty="0"/>
              <a:t>/partition, several thousand </a:t>
            </a:r>
            <a:r>
              <a:rPr lang="en-US" sz="1800" spc="-51" dirty="0" err="1"/>
              <a:t>tps</a:t>
            </a:r>
            <a:r>
              <a:rPr lang="en-US" sz="1800" spc="-51" dirty="0"/>
              <a:t>/account</a:t>
            </a:r>
          </a:p>
          <a:p>
            <a:pPr lvl="1"/>
            <a:r>
              <a:rPr lang="en-US" sz="1800" spc="-51" dirty="0"/>
              <a:t>Windows Azure monitors the usage patterns of partitions</a:t>
            </a:r>
          </a:p>
          <a:p>
            <a:pPr lvl="1"/>
            <a:r>
              <a:rPr lang="en-US" sz="1800" spc="-51" dirty="0"/>
              <a:t>Automatically load balance partitions</a:t>
            </a:r>
          </a:p>
          <a:p>
            <a:pPr lvl="1"/>
            <a:r>
              <a:rPr lang="en-US" sz="1200" spc="-51" dirty="0"/>
              <a:t>Each partition can be served by a different storage node</a:t>
            </a:r>
          </a:p>
          <a:p>
            <a:pPr lvl="1"/>
            <a:r>
              <a:rPr lang="en-US" sz="1200" spc="-51" dirty="0"/>
              <a:t>Scale to meet the traffic needs of your table</a:t>
            </a:r>
          </a:p>
          <a:p>
            <a:endParaRPr lang="en-US" sz="1600" dirty="0"/>
          </a:p>
        </p:txBody>
      </p:sp>
    </p:spTree>
    <p:extLst>
      <p:ext uri="{BB962C8B-B14F-4D97-AF65-F5344CB8AC3E}">
        <p14:creationId xmlns:p14="http://schemas.microsoft.com/office/powerpoint/2010/main" val="51486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Partitions and Partition Ranges</a:t>
            </a:r>
          </a:p>
        </p:txBody>
      </p:sp>
      <p:pic>
        <p:nvPicPr>
          <p:cNvPr id="20" name="table"/>
          <p:cNvPicPr>
            <a:picLocks noChangeAspect="1"/>
          </p:cNvPicPr>
          <p:nvPr/>
        </p:nvPicPr>
        <p:blipFill>
          <a:blip r:embed="rId3"/>
          <a:stretch>
            <a:fillRect/>
          </a:stretch>
        </p:blipFill>
        <p:spPr>
          <a:xfrm>
            <a:off x="3107209" y="4740100"/>
            <a:ext cx="5788308" cy="1736900"/>
          </a:xfrm>
          <a:prstGeom prst="rect">
            <a:avLst/>
          </a:prstGeom>
        </p:spPr>
      </p:pic>
      <p:sp>
        <p:nvSpPr>
          <p:cNvPr id="23" name="Right Arrow 22"/>
          <p:cNvSpPr/>
          <p:nvPr/>
        </p:nvSpPr>
        <p:spPr bwMode="auto">
          <a:xfrm>
            <a:off x="2662215" y="5531301"/>
            <a:ext cx="444994" cy="421260"/>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Can 24"/>
          <p:cNvSpPr/>
          <p:nvPr/>
        </p:nvSpPr>
        <p:spPr bwMode="auto">
          <a:xfrm>
            <a:off x="1378344" y="4809561"/>
            <a:ext cx="1276903" cy="1667439"/>
          </a:xfrm>
          <a:prstGeom prst="can">
            <a:avLst/>
          </a:prstGeom>
          <a:solidFill>
            <a:schemeClr val="accent4"/>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pic>
        <p:nvPicPr>
          <p:cNvPr id="21" name="table"/>
          <p:cNvPicPr>
            <a:picLocks noChangeAspect="1"/>
          </p:cNvPicPr>
          <p:nvPr/>
        </p:nvPicPr>
        <p:blipFill>
          <a:blip r:embed="rId4"/>
          <a:stretch>
            <a:fillRect/>
          </a:stretch>
        </p:blipFill>
        <p:spPr>
          <a:xfrm>
            <a:off x="3107209" y="1523972"/>
            <a:ext cx="5788308" cy="3024194"/>
          </a:xfrm>
          <a:prstGeom prst="rect">
            <a:avLst/>
          </a:prstGeom>
        </p:spPr>
      </p:pic>
      <p:sp>
        <p:nvSpPr>
          <p:cNvPr id="24" name="Right Arrow 23"/>
          <p:cNvSpPr/>
          <p:nvPr/>
        </p:nvSpPr>
        <p:spPr bwMode="auto">
          <a:xfrm>
            <a:off x="2662214" y="2918051"/>
            <a:ext cx="452274" cy="421260"/>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Can 25"/>
          <p:cNvSpPr/>
          <p:nvPr/>
        </p:nvSpPr>
        <p:spPr bwMode="auto">
          <a:xfrm>
            <a:off x="1378344" y="2294961"/>
            <a:ext cx="1276903" cy="1667439"/>
          </a:xfrm>
          <a:prstGeom prst="can">
            <a:avLst/>
          </a:prstGeom>
          <a:solidFill>
            <a:schemeClr val="accent4"/>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1630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Getting Started with Azure SDK and Storage </a:t>
            </a:r>
            <a:r>
              <a:rPr lang="en-US" dirty="0" smtClean="0"/>
              <a:t>Emulator</a:t>
            </a:r>
            <a:endParaRPr lang="en-US" dirty="0"/>
          </a:p>
        </p:txBody>
      </p:sp>
      <p:sp>
        <p:nvSpPr>
          <p:cNvPr id="3" name="Content Placeholder 2"/>
          <p:cNvSpPr>
            <a:spLocks noGrp="1"/>
          </p:cNvSpPr>
          <p:nvPr>
            <p:ph idx="1"/>
          </p:nvPr>
        </p:nvSpPr>
        <p:spPr/>
        <p:txBody>
          <a:bodyPr/>
          <a:lstStyle/>
          <a:p>
            <a:r>
              <a:rPr lang="en-US" dirty="0" smtClean="0"/>
              <a:t>In this section we will create a simple console application that will test to ensure that our “Emulated” Azure Cloud Storage is working  on our development machines.</a:t>
            </a:r>
            <a:endParaRPr lang="en-US" dirty="0"/>
          </a:p>
        </p:txBody>
      </p:sp>
    </p:spTree>
    <p:extLst>
      <p:ext uri="{BB962C8B-B14F-4D97-AF65-F5344CB8AC3E}">
        <p14:creationId xmlns:p14="http://schemas.microsoft.com/office/powerpoint/2010/main" val="222998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The Developer Command Prompt</a:t>
            </a:r>
            <a:endParaRPr lang="en-US" sz="36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656" y="1371600"/>
            <a:ext cx="5339344" cy="1974324"/>
          </a:xfrm>
        </p:spPr>
      </p:pic>
      <p:sp>
        <p:nvSpPr>
          <p:cNvPr id="9" name="TextBox 8"/>
          <p:cNvSpPr txBox="1"/>
          <p:nvPr/>
        </p:nvSpPr>
        <p:spPr>
          <a:xfrm>
            <a:off x="1143000" y="3505200"/>
            <a:ext cx="7772400" cy="3139321"/>
          </a:xfrm>
          <a:prstGeom prst="rect">
            <a:avLst/>
          </a:prstGeom>
          <a:noFill/>
        </p:spPr>
        <p:txBody>
          <a:bodyPr wrap="square" rtlCol="0">
            <a:spAutoFit/>
          </a:bodyPr>
          <a:lstStyle/>
          <a:p>
            <a:r>
              <a:rPr lang="en-US" dirty="0" smtClean="0"/>
              <a:t>This Developer Command Prompt is used to execute command line actions that will work with Visual Studio 2019 Community IDE.</a:t>
            </a:r>
          </a:p>
          <a:p>
            <a:endParaRPr lang="en-US" dirty="0"/>
          </a:p>
          <a:p>
            <a:r>
              <a:rPr lang="en-US" dirty="0" smtClean="0"/>
              <a:t>In this section we will utilize it to “emulate” an Azure Cloud Storage server.  This is helpful, because during development we usually will not have access to a real Azure Cloud Storage server and this allows us to simulate one for our development environment.</a:t>
            </a:r>
          </a:p>
          <a:p>
            <a:endParaRPr lang="en-US" dirty="0"/>
          </a:p>
          <a:p>
            <a:r>
              <a:rPr lang="en-US" dirty="0" smtClean="0"/>
              <a:t>Find and run this program on your development laptop. If this does not exist, please let me know so we can work to install the correct packages for it’s use.</a:t>
            </a:r>
            <a:endParaRPr lang="en-US" dirty="0"/>
          </a:p>
        </p:txBody>
      </p:sp>
    </p:spTree>
    <p:extLst>
      <p:ext uri="{BB962C8B-B14F-4D97-AF65-F5344CB8AC3E}">
        <p14:creationId xmlns:p14="http://schemas.microsoft.com/office/powerpoint/2010/main" val="137857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The Developer Command Prompt</a:t>
            </a:r>
            <a:endParaRPr lang="en-US" sz="36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682" y="1371600"/>
            <a:ext cx="6400918" cy="3505200"/>
          </a:xfrm>
        </p:spPr>
      </p:pic>
      <p:sp>
        <p:nvSpPr>
          <p:cNvPr id="9" name="TextBox 8"/>
          <p:cNvSpPr txBox="1"/>
          <p:nvPr/>
        </p:nvSpPr>
        <p:spPr>
          <a:xfrm>
            <a:off x="1295400" y="5152072"/>
            <a:ext cx="7772400" cy="1477328"/>
          </a:xfrm>
          <a:prstGeom prst="rect">
            <a:avLst/>
          </a:prstGeom>
          <a:noFill/>
        </p:spPr>
        <p:txBody>
          <a:bodyPr wrap="square" rtlCol="0">
            <a:spAutoFit/>
          </a:bodyPr>
          <a:lstStyle/>
          <a:p>
            <a:r>
              <a:rPr lang="en-US" dirty="0" smtClean="0"/>
              <a:t>When the Developer Command Prompt is ran, it will initially be in the Visual Studio IDE folder, however, we need to move to the Emulator folder and then start the emulator. To do this, we first have to change the directory to the correct folder and then run the start command for the emulator.</a:t>
            </a:r>
          </a:p>
        </p:txBody>
      </p:sp>
    </p:spTree>
    <p:extLst>
      <p:ext uri="{BB962C8B-B14F-4D97-AF65-F5344CB8AC3E}">
        <p14:creationId xmlns:p14="http://schemas.microsoft.com/office/powerpoint/2010/main" val="53220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The Developer Command Prompt</a:t>
            </a:r>
            <a:endParaRPr lang="en-US" sz="3600"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07423" y="1295400"/>
            <a:ext cx="7607977" cy="1578380"/>
          </a:xfrm>
        </p:spPr>
      </p:pic>
      <p:sp>
        <p:nvSpPr>
          <p:cNvPr id="9" name="TextBox 8"/>
          <p:cNvSpPr txBox="1"/>
          <p:nvPr/>
        </p:nvSpPr>
        <p:spPr>
          <a:xfrm>
            <a:off x="1295400" y="3581400"/>
            <a:ext cx="7772400" cy="2831544"/>
          </a:xfrm>
          <a:prstGeom prst="rect">
            <a:avLst/>
          </a:prstGeom>
          <a:noFill/>
        </p:spPr>
        <p:txBody>
          <a:bodyPr wrap="square" rtlCol="0">
            <a:spAutoFit/>
          </a:bodyPr>
          <a:lstStyle/>
          <a:p>
            <a:r>
              <a:rPr lang="en-US" dirty="0" smtClean="0"/>
              <a:t>The command to change directories in the Developer Command Prompt is “cd {directory}”. This means that we need execute the command: </a:t>
            </a:r>
          </a:p>
          <a:p>
            <a:endParaRPr lang="en-US" dirty="0"/>
          </a:p>
          <a:p>
            <a:pPr marL="285750" indent="-285750">
              <a:buFont typeface="Wingdings" pitchFamily="2" charset="2"/>
              <a:buChar char="Ø"/>
            </a:pPr>
            <a:r>
              <a:rPr lang="en-US" sz="1600" b="1" dirty="0" smtClean="0"/>
              <a:t>cd C</a:t>
            </a:r>
            <a:r>
              <a:rPr lang="en-US" sz="1600" b="1" dirty="0"/>
              <a:t>:\Program Files (x86)\Microsoft SDKs\Azure\Storage </a:t>
            </a:r>
            <a:r>
              <a:rPr lang="en-US" sz="1600" b="1" dirty="0" smtClean="0"/>
              <a:t>Emulator</a:t>
            </a:r>
          </a:p>
          <a:p>
            <a:pPr marL="742950" lvl="1" indent="-285750">
              <a:buFont typeface="Wingdings" pitchFamily="2" charset="2"/>
              <a:buChar char="Ø"/>
            </a:pPr>
            <a:r>
              <a:rPr lang="en-US" b="1" dirty="0" smtClean="0">
                <a:solidFill>
                  <a:srgbClr val="FF0000"/>
                </a:solidFill>
              </a:rPr>
              <a:t>NOTE: the “/” is replaced with the “¥” character</a:t>
            </a:r>
          </a:p>
          <a:p>
            <a:endParaRPr lang="en-US" b="1" dirty="0">
              <a:solidFill>
                <a:srgbClr val="FF0000"/>
              </a:solidFill>
            </a:endParaRPr>
          </a:p>
          <a:p>
            <a:r>
              <a:rPr lang="en-US" dirty="0" smtClean="0"/>
              <a:t>After we have changed the directory, we then execute the emulator startup command:</a:t>
            </a:r>
          </a:p>
          <a:p>
            <a:endParaRPr lang="en-US" dirty="0"/>
          </a:p>
          <a:p>
            <a:pPr marL="285750" indent="-285750">
              <a:buFont typeface="Wingdings" pitchFamily="2" charset="2"/>
              <a:buChar char="Ø"/>
            </a:pPr>
            <a:r>
              <a:rPr lang="en-US" b="1" dirty="0" smtClean="0"/>
              <a:t>AzureStorageEmulator.exe start</a:t>
            </a:r>
            <a:endParaRPr lang="en-US" b="1" dirty="0"/>
          </a:p>
        </p:txBody>
      </p:sp>
    </p:spTree>
    <p:extLst>
      <p:ext uri="{BB962C8B-B14F-4D97-AF65-F5344CB8AC3E}">
        <p14:creationId xmlns:p14="http://schemas.microsoft.com/office/powerpoint/2010/main" val="72690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Azure Cloud Storage</a:t>
            </a:r>
            <a:endParaRPr lang="en-US" dirty="0"/>
          </a:p>
        </p:txBody>
      </p:sp>
      <p:sp>
        <p:nvSpPr>
          <p:cNvPr id="3" name="Content Placeholder 2"/>
          <p:cNvSpPr>
            <a:spLocks noGrp="1"/>
          </p:cNvSpPr>
          <p:nvPr>
            <p:ph idx="1"/>
          </p:nvPr>
        </p:nvSpPr>
        <p:spPr/>
        <p:txBody>
          <a:bodyPr/>
          <a:lstStyle/>
          <a:p>
            <a:r>
              <a:rPr lang="en-US" dirty="0"/>
              <a:t>Azure Storage is Microsoft's cloud storage solution for modern data storage scenarios. Azure Storage offers a massively scalable object store for data objects, a file system service for the cloud, a messaging store for reliable messaging, and a </a:t>
            </a:r>
            <a:r>
              <a:rPr lang="en-US" dirty="0" err="1"/>
              <a:t>NoSQL</a:t>
            </a:r>
            <a:r>
              <a:rPr lang="en-US" dirty="0"/>
              <a:t> store.</a:t>
            </a:r>
          </a:p>
        </p:txBody>
      </p:sp>
    </p:spTree>
    <p:extLst>
      <p:ext uri="{BB962C8B-B14F-4D97-AF65-F5344CB8AC3E}">
        <p14:creationId xmlns:p14="http://schemas.microsoft.com/office/powerpoint/2010/main" val="1354100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The Developer Command Prompt</a:t>
            </a:r>
            <a:endParaRPr lang="en-US" sz="36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371600"/>
            <a:ext cx="7861878" cy="2570355"/>
          </a:xfrm>
        </p:spPr>
      </p:pic>
      <p:sp>
        <p:nvSpPr>
          <p:cNvPr id="9" name="TextBox 8"/>
          <p:cNvSpPr txBox="1"/>
          <p:nvPr/>
        </p:nvSpPr>
        <p:spPr>
          <a:xfrm>
            <a:off x="1295400" y="4343400"/>
            <a:ext cx="7772400" cy="2031325"/>
          </a:xfrm>
          <a:prstGeom prst="rect">
            <a:avLst/>
          </a:prstGeom>
          <a:noFill/>
        </p:spPr>
        <p:txBody>
          <a:bodyPr wrap="square" rtlCol="0">
            <a:spAutoFit/>
          </a:bodyPr>
          <a:lstStyle/>
          <a:p>
            <a:r>
              <a:rPr lang="en-US" dirty="0" smtClean="0"/>
              <a:t>It will tell you that the “emulator was successfully started”.</a:t>
            </a:r>
          </a:p>
          <a:p>
            <a:endParaRPr lang="en-US" dirty="0"/>
          </a:p>
          <a:p>
            <a:r>
              <a:rPr lang="en-US" dirty="0" smtClean="0"/>
              <a:t>If this does not happen and your emulator fails to start, please contact me as soon as possible so we can resolve this issue.</a:t>
            </a:r>
          </a:p>
          <a:p>
            <a:endParaRPr lang="en-US" dirty="0"/>
          </a:p>
          <a:p>
            <a:r>
              <a:rPr lang="en-US" dirty="0" smtClean="0"/>
              <a:t>Now that we have our Azure Storage Emulator started, let’s create a new project to test that the storage is working properly.</a:t>
            </a:r>
          </a:p>
        </p:txBody>
      </p:sp>
    </p:spTree>
    <p:extLst>
      <p:ext uri="{BB962C8B-B14F-4D97-AF65-F5344CB8AC3E}">
        <p14:creationId xmlns:p14="http://schemas.microsoft.com/office/powerpoint/2010/main" val="402071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600" dirty="0" smtClean="0"/>
              <a:t>Test Application Creation</a:t>
            </a:r>
            <a:endParaRPr lang="en-US" sz="36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03758" y="1371600"/>
            <a:ext cx="4740042" cy="3247394"/>
          </a:xfrm>
        </p:spPr>
      </p:pic>
      <p:sp>
        <p:nvSpPr>
          <p:cNvPr id="9" name="TextBox 8"/>
          <p:cNvSpPr txBox="1"/>
          <p:nvPr/>
        </p:nvSpPr>
        <p:spPr>
          <a:xfrm>
            <a:off x="1295400" y="4923472"/>
            <a:ext cx="7772400" cy="1477328"/>
          </a:xfrm>
          <a:prstGeom prst="rect">
            <a:avLst/>
          </a:prstGeom>
          <a:noFill/>
        </p:spPr>
        <p:txBody>
          <a:bodyPr wrap="square" rtlCol="0">
            <a:spAutoFit/>
          </a:bodyPr>
          <a:lstStyle/>
          <a:p>
            <a:pPr marL="342900" indent="-342900">
              <a:buFont typeface="+mj-lt"/>
              <a:buAutoNum type="arabicPeriod"/>
            </a:pPr>
            <a:r>
              <a:rPr lang="en-US" dirty="0" smtClean="0"/>
              <a:t>Begin by running Visual Studio 2019.</a:t>
            </a:r>
          </a:p>
          <a:p>
            <a:pPr marL="342900" indent="-342900">
              <a:buFont typeface="+mj-lt"/>
              <a:buAutoNum type="arabicPeriod"/>
            </a:pPr>
            <a:endParaRPr lang="en-US" dirty="0"/>
          </a:p>
          <a:p>
            <a:pPr marL="342900" indent="-342900">
              <a:buFont typeface="+mj-lt"/>
              <a:buAutoNum type="arabicPeriod"/>
            </a:pPr>
            <a:r>
              <a:rPr lang="en-US" dirty="0" smtClean="0"/>
              <a:t>Once the IDE loads, you will get the menu above.</a:t>
            </a:r>
          </a:p>
          <a:p>
            <a:pPr marL="342900" indent="-342900">
              <a:buFont typeface="+mj-lt"/>
              <a:buAutoNum type="arabicPeriod"/>
            </a:pPr>
            <a:endParaRPr lang="en-US" dirty="0"/>
          </a:p>
          <a:p>
            <a:pPr marL="342900" indent="-342900">
              <a:buFont typeface="+mj-lt"/>
              <a:buAutoNum type="arabicPeriod"/>
            </a:pPr>
            <a:r>
              <a:rPr lang="en-US" dirty="0" smtClean="0"/>
              <a:t>Select “Create a new project”</a:t>
            </a:r>
          </a:p>
        </p:txBody>
      </p:sp>
    </p:spTree>
    <p:extLst>
      <p:ext uri="{BB962C8B-B14F-4D97-AF65-F5344CB8AC3E}">
        <p14:creationId xmlns:p14="http://schemas.microsoft.com/office/powerpoint/2010/main" val="373806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600" dirty="0"/>
              <a:t>Test Application Creation</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5563" y="1371600"/>
            <a:ext cx="5589237" cy="3895130"/>
          </a:xfrm>
        </p:spPr>
      </p:pic>
      <p:sp>
        <p:nvSpPr>
          <p:cNvPr id="9" name="TextBox 8"/>
          <p:cNvSpPr txBox="1"/>
          <p:nvPr/>
        </p:nvSpPr>
        <p:spPr>
          <a:xfrm>
            <a:off x="1600200" y="5477470"/>
            <a:ext cx="7772400" cy="923330"/>
          </a:xfrm>
          <a:prstGeom prst="rect">
            <a:avLst/>
          </a:prstGeom>
          <a:noFill/>
        </p:spPr>
        <p:txBody>
          <a:bodyPr wrap="square" rtlCol="0">
            <a:spAutoFit/>
          </a:bodyPr>
          <a:lstStyle/>
          <a:p>
            <a:pPr marL="342900" indent="-342900">
              <a:buFont typeface="+mj-lt"/>
              <a:buAutoNum type="arabicPeriod"/>
            </a:pPr>
            <a:r>
              <a:rPr lang="en-US" dirty="0" smtClean="0"/>
              <a:t>Select the “Console App .NET Core”</a:t>
            </a:r>
          </a:p>
          <a:p>
            <a:pPr marL="342900" indent="-342900">
              <a:buFont typeface="+mj-lt"/>
              <a:buAutoNum type="arabicPeriod"/>
            </a:pPr>
            <a:endParaRPr lang="en-US" dirty="0"/>
          </a:p>
          <a:p>
            <a:pPr marL="342900" indent="-342900">
              <a:buFont typeface="+mj-lt"/>
              <a:buAutoNum type="arabicPeriod"/>
            </a:pPr>
            <a:r>
              <a:rPr lang="en-US" dirty="0" smtClean="0"/>
              <a:t>Click “Next”</a:t>
            </a:r>
          </a:p>
        </p:txBody>
      </p:sp>
    </p:spTree>
    <p:extLst>
      <p:ext uri="{BB962C8B-B14F-4D97-AF65-F5344CB8AC3E}">
        <p14:creationId xmlns:p14="http://schemas.microsoft.com/office/powerpoint/2010/main" val="27041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600" dirty="0"/>
              <a:t>Test Application Creation</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5563" y="1382909"/>
            <a:ext cx="5589237" cy="3872511"/>
          </a:xfrm>
        </p:spPr>
      </p:pic>
      <p:sp>
        <p:nvSpPr>
          <p:cNvPr id="9" name="TextBox 8"/>
          <p:cNvSpPr txBox="1"/>
          <p:nvPr/>
        </p:nvSpPr>
        <p:spPr>
          <a:xfrm>
            <a:off x="1600200" y="5477470"/>
            <a:ext cx="7772400" cy="923330"/>
          </a:xfrm>
          <a:prstGeom prst="rect">
            <a:avLst/>
          </a:prstGeom>
          <a:noFill/>
        </p:spPr>
        <p:txBody>
          <a:bodyPr wrap="square" rtlCol="0">
            <a:spAutoFit/>
          </a:bodyPr>
          <a:lstStyle/>
          <a:p>
            <a:pPr marL="342900" indent="-342900">
              <a:buFont typeface="+mj-lt"/>
              <a:buAutoNum type="arabicPeriod"/>
            </a:pPr>
            <a:r>
              <a:rPr lang="en-US" dirty="0" smtClean="0"/>
              <a:t>Name the project “</a:t>
            </a:r>
            <a:r>
              <a:rPr lang="en-US" dirty="0" err="1" smtClean="0"/>
              <a:t>AzureStorageTest</a:t>
            </a:r>
            <a:r>
              <a:rPr lang="en-US" dirty="0" smtClean="0"/>
              <a:t>”</a:t>
            </a:r>
          </a:p>
          <a:p>
            <a:pPr marL="342900" indent="-342900">
              <a:buFont typeface="+mj-lt"/>
              <a:buAutoNum type="arabicPeriod"/>
            </a:pPr>
            <a:endParaRPr lang="en-US" dirty="0"/>
          </a:p>
          <a:p>
            <a:pPr marL="342900" indent="-342900">
              <a:buFont typeface="+mj-lt"/>
              <a:buAutoNum type="arabicPeriod"/>
            </a:pPr>
            <a:r>
              <a:rPr lang="en-US" dirty="0" smtClean="0"/>
              <a:t>Click “Create”</a:t>
            </a:r>
          </a:p>
        </p:txBody>
      </p:sp>
    </p:spTree>
    <p:extLst>
      <p:ext uri="{BB962C8B-B14F-4D97-AF65-F5344CB8AC3E}">
        <p14:creationId xmlns:p14="http://schemas.microsoft.com/office/powerpoint/2010/main" val="167250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4F271C">
                    <a:satMod val="130000"/>
                  </a:srgbClr>
                </a:solidFill>
              </a:rPr>
              <a:t>Test Application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85262" y="1524000"/>
            <a:ext cx="4023360" cy="1686533"/>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838183" y="1547855"/>
            <a:ext cx="3001017" cy="1638823"/>
          </a:xfrm>
        </p:spPr>
      </p:pic>
      <p:sp>
        <p:nvSpPr>
          <p:cNvPr id="7" name="TextBox 6"/>
          <p:cNvSpPr txBox="1"/>
          <p:nvPr/>
        </p:nvSpPr>
        <p:spPr>
          <a:xfrm>
            <a:off x="1143000" y="3505200"/>
            <a:ext cx="7848600" cy="923330"/>
          </a:xfrm>
          <a:prstGeom prst="rect">
            <a:avLst/>
          </a:prstGeom>
          <a:noFill/>
        </p:spPr>
        <p:txBody>
          <a:bodyPr wrap="square" rtlCol="0">
            <a:spAutoFit/>
          </a:bodyPr>
          <a:lstStyle/>
          <a:p>
            <a:r>
              <a:rPr lang="en-US" dirty="0" smtClean="0"/>
              <a:t>This will create a basic Console Application with nothing more than a Main Method that prints “Hello World” to the console. However, we will modify this to create a “test” application for the Emulated Azure Cloud Storage.</a:t>
            </a:r>
            <a:endParaRPr lang="en-US" dirty="0"/>
          </a:p>
        </p:txBody>
      </p:sp>
    </p:spTree>
    <p:extLst>
      <p:ext uri="{BB962C8B-B14F-4D97-AF65-F5344CB8AC3E}">
        <p14:creationId xmlns:p14="http://schemas.microsoft.com/office/powerpoint/2010/main" val="264541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600" dirty="0" err="1" smtClean="0"/>
              <a:t>NuGet</a:t>
            </a:r>
            <a:r>
              <a:rPr lang="en-US" sz="3600" dirty="0" smtClean="0"/>
              <a:t> Package Management</a:t>
            </a:r>
            <a:endParaRPr lang="en-US" sz="3600" dirty="0"/>
          </a:p>
        </p:txBody>
      </p:sp>
      <p:sp>
        <p:nvSpPr>
          <p:cNvPr id="2" name="Content Placeholder 1"/>
          <p:cNvSpPr>
            <a:spLocks noGrp="1"/>
          </p:cNvSpPr>
          <p:nvPr>
            <p:ph idx="1"/>
          </p:nvPr>
        </p:nvSpPr>
        <p:spPr/>
        <p:txBody>
          <a:bodyPr>
            <a:normAutofit lnSpcReduction="10000"/>
          </a:bodyPr>
          <a:lstStyle/>
          <a:p>
            <a:r>
              <a:rPr lang="en-US" dirty="0" err="1" smtClean="0"/>
              <a:t>NuGet</a:t>
            </a:r>
            <a:r>
              <a:rPr lang="en-US" dirty="0" smtClean="0"/>
              <a:t> Package Manager is a tool that allows us to install “packages” that were created by other programmers from around the world.</a:t>
            </a:r>
          </a:p>
          <a:p>
            <a:r>
              <a:rPr lang="en-US" dirty="0" smtClean="0"/>
              <a:t>A package is a set of code files that together that provide some functionality for your application.</a:t>
            </a:r>
          </a:p>
          <a:p>
            <a:r>
              <a:rPr lang="en-US" dirty="0" smtClean="0"/>
              <a:t>In our Azure Cloud Storage Test application, we will be installing the Azure Cloud Storage </a:t>
            </a:r>
            <a:r>
              <a:rPr lang="en-US" dirty="0" err="1" smtClean="0"/>
              <a:t>NuGet</a:t>
            </a:r>
            <a:r>
              <a:rPr lang="en-US" dirty="0" smtClean="0"/>
              <a:t> Package.</a:t>
            </a:r>
            <a:endParaRPr lang="en-US" dirty="0"/>
          </a:p>
        </p:txBody>
      </p:sp>
    </p:spTree>
    <p:extLst>
      <p:ext uri="{BB962C8B-B14F-4D97-AF65-F5344CB8AC3E}">
        <p14:creationId xmlns:p14="http://schemas.microsoft.com/office/powerpoint/2010/main" val="93677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Installing the Azure Storage </a:t>
            </a:r>
            <a:r>
              <a:rPr lang="en-US" sz="2800" dirty="0" err="1" smtClean="0"/>
              <a:t>NuGet</a:t>
            </a:r>
            <a:r>
              <a:rPr lang="en-US" sz="2800" dirty="0" smtClean="0"/>
              <a:t> Package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1956" y="1382909"/>
            <a:ext cx="3416450" cy="3872511"/>
          </a:xfrm>
        </p:spPr>
      </p:pic>
      <p:sp>
        <p:nvSpPr>
          <p:cNvPr id="9" name="TextBox 8"/>
          <p:cNvSpPr txBox="1"/>
          <p:nvPr/>
        </p:nvSpPr>
        <p:spPr>
          <a:xfrm>
            <a:off x="1600200" y="5477470"/>
            <a:ext cx="7772400" cy="923330"/>
          </a:xfrm>
          <a:prstGeom prst="rect">
            <a:avLst/>
          </a:prstGeom>
          <a:noFill/>
        </p:spPr>
        <p:txBody>
          <a:bodyPr wrap="square" rtlCol="0">
            <a:spAutoFit/>
          </a:bodyPr>
          <a:lstStyle/>
          <a:p>
            <a:pPr marL="342900" indent="-342900">
              <a:buFont typeface="+mj-lt"/>
              <a:buAutoNum type="arabicPeriod"/>
            </a:pPr>
            <a:r>
              <a:rPr lang="en-US" dirty="0" smtClean="0"/>
              <a:t>First, we have to open the </a:t>
            </a:r>
            <a:r>
              <a:rPr lang="en-US" dirty="0" err="1" smtClean="0"/>
              <a:t>NuGet</a:t>
            </a:r>
            <a:r>
              <a:rPr lang="en-US" dirty="0" smtClean="0"/>
              <a:t> Package Manager.</a:t>
            </a:r>
          </a:p>
          <a:p>
            <a:pPr marL="342900" indent="-342900">
              <a:buFont typeface="+mj-lt"/>
              <a:buAutoNum type="arabicPeriod"/>
            </a:pPr>
            <a:r>
              <a:rPr lang="en-US" dirty="0" smtClean="0"/>
              <a:t>“Right-Click” on the “</a:t>
            </a:r>
            <a:r>
              <a:rPr lang="en-US" dirty="0" err="1" smtClean="0"/>
              <a:t>AzureStorageTest</a:t>
            </a:r>
            <a:r>
              <a:rPr lang="en-US" dirty="0" smtClean="0"/>
              <a:t>” solution.</a:t>
            </a:r>
          </a:p>
          <a:p>
            <a:pPr marL="342900" indent="-342900">
              <a:buFont typeface="+mj-lt"/>
              <a:buAutoNum type="arabicPeriod"/>
            </a:pPr>
            <a:r>
              <a:rPr lang="en-US" dirty="0" smtClean="0"/>
              <a:t>Select the “Manage </a:t>
            </a:r>
            <a:r>
              <a:rPr lang="en-US" dirty="0" err="1" smtClean="0"/>
              <a:t>NuGet</a:t>
            </a:r>
            <a:r>
              <a:rPr lang="en-US" dirty="0" smtClean="0"/>
              <a:t> Packages…” menu item.</a:t>
            </a:r>
          </a:p>
        </p:txBody>
      </p:sp>
    </p:spTree>
    <p:extLst>
      <p:ext uri="{BB962C8B-B14F-4D97-AF65-F5344CB8AC3E}">
        <p14:creationId xmlns:p14="http://schemas.microsoft.com/office/powerpoint/2010/main" val="60212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Installing the Azure Storage </a:t>
            </a:r>
            <a:r>
              <a:rPr lang="en-US" sz="2800" dirty="0" err="1" smtClean="0"/>
              <a:t>NuGet</a:t>
            </a:r>
            <a:r>
              <a:rPr lang="en-US" sz="2800" dirty="0" smtClean="0"/>
              <a:t> Package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1" y="1142999"/>
            <a:ext cx="7010398" cy="4097433"/>
          </a:xfrm>
        </p:spPr>
      </p:pic>
      <p:sp>
        <p:nvSpPr>
          <p:cNvPr id="9" name="TextBox 8"/>
          <p:cNvSpPr txBox="1"/>
          <p:nvPr/>
        </p:nvSpPr>
        <p:spPr>
          <a:xfrm>
            <a:off x="1600200" y="5477470"/>
            <a:ext cx="7010400" cy="1200329"/>
          </a:xfrm>
          <a:prstGeom prst="rect">
            <a:avLst/>
          </a:prstGeom>
          <a:noFill/>
        </p:spPr>
        <p:txBody>
          <a:bodyPr wrap="square" rtlCol="0">
            <a:spAutoFit/>
          </a:bodyPr>
          <a:lstStyle/>
          <a:p>
            <a:r>
              <a:rPr lang="en-US" dirty="0" smtClean="0"/>
              <a:t>This brings up the </a:t>
            </a:r>
            <a:r>
              <a:rPr lang="en-US" dirty="0" err="1" smtClean="0"/>
              <a:t>NuGet</a:t>
            </a:r>
            <a:r>
              <a:rPr lang="en-US" dirty="0" smtClean="0"/>
              <a:t> Package Manager window. However, it defaults to the </a:t>
            </a:r>
            <a:r>
              <a:rPr lang="en-US" dirty="0" err="1" smtClean="0"/>
              <a:t>NuGet</a:t>
            </a:r>
            <a:r>
              <a:rPr lang="en-US" dirty="0" smtClean="0"/>
              <a:t> Packages that you have installed currently.</a:t>
            </a:r>
            <a:r>
              <a:rPr lang="en-US" dirty="0"/>
              <a:t> </a:t>
            </a:r>
            <a:r>
              <a:rPr lang="en-US" dirty="0" smtClean="0"/>
              <a:t>We will have to change that by selecting the “Browse” tab at the top of the manager window.</a:t>
            </a:r>
          </a:p>
        </p:txBody>
      </p:sp>
    </p:spTree>
    <p:extLst>
      <p:ext uri="{BB962C8B-B14F-4D97-AF65-F5344CB8AC3E}">
        <p14:creationId xmlns:p14="http://schemas.microsoft.com/office/powerpoint/2010/main" val="35850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Installing the Azure Storage </a:t>
            </a:r>
            <a:r>
              <a:rPr lang="en-US" sz="2800" dirty="0" err="1" smtClean="0"/>
              <a:t>NuGet</a:t>
            </a:r>
            <a:r>
              <a:rPr lang="en-US" sz="2800" dirty="0" smtClean="0"/>
              <a:t> Package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1" y="1152977"/>
            <a:ext cx="7010398" cy="4077476"/>
          </a:xfrm>
        </p:spPr>
      </p:pic>
      <p:sp>
        <p:nvSpPr>
          <p:cNvPr id="9" name="TextBox 8"/>
          <p:cNvSpPr txBox="1"/>
          <p:nvPr/>
        </p:nvSpPr>
        <p:spPr>
          <a:xfrm>
            <a:off x="1600200" y="5477470"/>
            <a:ext cx="7010400" cy="1200329"/>
          </a:xfrm>
          <a:prstGeom prst="rect">
            <a:avLst/>
          </a:prstGeom>
          <a:noFill/>
        </p:spPr>
        <p:txBody>
          <a:bodyPr wrap="square" rtlCol="0">
            <a:spAutoFit/>
          </a:bodyPr>
          <a:lstStyle/>
          <a:p>
            <a:pPr marL="342900" indent="-342900">
              <a:buAutoNum type="arabicPeriod"/>
            </a:pPr>
            <a:r>
              <a:rPr lang="en-US" dirty="0" smtClean="0"/>
              <a:t>Once in the “Browse” menu, search for “Azure”</a:t>
            </a:r>
          </a:p>
          <a:p>
            <a:pPr marL="342900" indent="-342900">
              <a:buAutoNum type="arabicPeriod"/>
            </a:pPr>
            <a:r>
              <a:rPr lang="en-US" dirty="0" smtClean="0"/>
              <a:t>Select the “</a:t>
            </a:r>
            <a:r>
              <a:rPr lang="en-US" dirty="0" err="1" smtClean="0"/>
              <a:t>WindowsAzure.Storage</a:t>
            </a:r>
            <a:r>
              <a:rPr lang="en-US" dirty="0" smtClean="0"/>
              <a:t>” menu item.</a:t>
            </a:r>
          </a:p>
          <a:p>
            <a:pPr marL="342900" indent="-342900">
              <a:buAutoNum type="arabicPeriod"/>
            </a:pPr>
            <a:r>
              <a:rPr lang="en-US" dirty="0" smtClean="0"/>
              <a:t>Change the version to “8.1.1”</a:t>
            </a:r>
          </a:p>
          <a:p>
            <a:pPr marL="342900" indent="-342900">
              <a:buAutoNum type="arabicPeriod"/>
            </a:pPr>
            <a:r>
              <a:rPr lang="en-US" dirty="0" smtClean="0"/>
              <a:t>Select “Install”</a:t>
            </a:r>
          </a:p>
        </p:txBody>
      </p:sp>
    </p:spTree>
    <p:extLst>
      <p:ext uri="{BB962C8B-B14F-4D97-AF65-F5344CB8AC3E}">
        <p14:creationId xmlns:p14="http://schemas.microsoft.com/office/powerpoint/2010/main" val="162038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Installing the Azure Storage </a:t>
            </a:r>
            <a:r>
              <a:rPr lang="en-US" sz="2800" dirty="0" err="1" smtClean="0"/>
              <a:t>NuGet</a:t>
            </a:r>
            <a:r>
              <a:rPr lang="en-US" sz="2800" dirty="0" smtClean="0"/>
              <a:t> Package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152977"/>
            <a:ext cx="4050891" cy="4077476"/>
          </a:xfrm>
        </p:spPr>
      </p:pic>
      <p:sp>
        <p:nvSpPr>
          <p:cNvPr id="9" name="TextBox 8"/>
          <p:cNvSpPr txBox="1"/>
          <p:nvPr/>
        </p:nvSpPr>
        <p:spPr>
          <a:xfrm>
            <a:off x="1600200" y="5477470"/>
            <a:ext cx="7010400" cy="1200329"/>
          </a:xfrm>
          <a:prstGeom prst="rect">
            <a:avLst/>
          </a:prstGeom>
          <a:noFill/>
        </p:spPr>
        <p:txBody>
          <a:bodyPr wrap="square" rtlCol="0">
            <a:spAutoFit/>
          </a:bodyPr>
          <a:lstStyle/>
          <a:p>
            <a:r>
              <a:rPr lang="en-US" dirty="0" smtClean="0"/>
              <a:t>After Selecting “Install” you will have 2 more menus that require you make decisions.</a:t>
            </a:r>
          </a:p>
          <a:p>
            <a:pPr marL="342900" indent="-342900">
              <a:buAutoNum type="arabicPeriod"/>
            </a:pPr>
            <a:endParaRPr lang="en-US" dirty="0" smtClean="0"/>
          </a:p>
          <a:p>
            <a:pPr marL="342900" indent="-342900">
              <a:buAutoNum type="arabicPeriod"/>
            </a:pPr>
            <a:r>
              <a:rPr lang="en-US" dirty="0" smtClean="0"/>
              <a:t>Select the “Ok” and “I Accept” to begin the installation.</a:t>
            </a:r>
          </a:p>
        </p:txBody>
      </p:sp>
      <p:pic>
        <p:nvPicPr>
          <p:cNvPr id="5"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5945" y="1160730"/>
            <a:ext cx="3965218" cy="4077476"/>
          </a:xfrm>
          <a:prstGeom prst="rect">
            <a:avLst/>
          </a:prstGeom>
        </p:spPr>
      </p:pic>
    </p:spTree>
    <p:extLst>
      <p:ext uri="{BB962C8B-B14F-4D97-AF65-F5344CB8AC3E}">
        <p14:creationId xmlns:p14="http://schemas.microsoft.com/office/powerpoint/2010/main" val="16217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Azure Storage </a:t>
            </a:r>
            <a:r>
              <a:rPr lang="en-US" dirty="0" smtClean="0"/>
              <a:t>is:</a:t>
            </a:r>
            <a:endParaRPr lang="en-US" dirty="0"/>
          </a:p>
        </p:txBody>
      </p:sp>
      <p:sp>
        <p:nvSpPr>
          <p:cNvPr id="3" name="Content Placeholder 2"/>
          <p:cNvSpPr>
            <a:spLocks noGrp="1"/>
          </p:cNvSpPr>
          <p:nvPr>
            <p:ph idx="1"/>
          </p:nvPr>
        </p:nvSpPr>
        <p:spPr>
          <a:xfrm>
            <a:off x="1371600" y="1371600"/>
            <a:ext cx="7498080" cy="5257800"/>
          </a:xfrm>
        </p:spPr>
        <p:txBody>
          <a:bodyPr>
            <a:noAutofit/>
          </a:bodyPr>
          <a:lstStyle/>
          <a:p>
            <a:r>
              <a:rPr lang="en-US" sz="1600" b="1" dirty="0"/>
              <a:t>Durable and highly </a:t>
            </a:r>
            <a:r>
              <a:rPr lang="en-US" sz="1600" b="1" dirty="0" smtClean="0"/>
              <a:t>available</a:t>
            </a:r>
            <a:endParaRPr lang="en-US" sz="1600" dirty="0" smtClean="0"/>
          </a:p>
          <a:p>
            <a:pPr lvl="1"/>
            <a:r>
              <a:rPr lang="en-US" sz="1400" dirty="0" smtClean="0"/>
              <a:t>Redundancy </a:t>
            </a:r>
            <a:r>
              <a:rPr lang="en-US" sz="1400" dirty="0"/>
              <a:t>ensures that your data is safe in the event of transient hardware failures. You can also opt to replicate data across datacenters or geographical regions for additional protection from local catastrophe or natural disaster. Data replicated in this way remains highly available in the event of an unexpected outage.</a:t>
            </a:r>
          </a:p>
          <a:p>
            <a:r>
              <a:rPr lang="en-US" sz="1600" b="1" dirty="0" smtClean="0"/>
              <a:t>Secure</a:t>
            </a:r>
            <a:endParaRPr lang="en-US" sz="1600" dirty="0" smtClean="0"/>
          </a:p>
          <a:p>
            <a:pPr lvl="1"/>
            <a:r>
              <a:rPr lang="en-US" sz="1400" dirty="0" smtClean="0"/>
              <a:t>All </a:t>
            </a:r>
            <a:r>
              <a:rPr lang="en-US" sz="1400" dirty="0"/>
              <a:t>data written to Azure Storage is encrypted by the service. Azure Storage provides you with fine-grained control over who has access to your data.</a:t>
            </a:r>
          </a:p>
          <a:p>
            <a:r>
              <a:rPr lang="en-US" sz="1600" b="1" dirty="0" smtClean="0"/>
              <a:t>Scalable</a:t>
            </a:r>
            <a:endParaRPr lang="en-US" sz="1600" dirty="0" smtClean="0"/>
          </a:p>
          <a:p>
            <a:pPr lvl="1"/>
            <a:r>
              <a:rPr lang="en-US" sz="1400" dirty="0" smtClean="0"/>
              <a:t>Azure </a:t>
            </a:r>
            <a:r>
              <a:rPr lang="en-US" sz="1400" dirty="0"/>
              <a:t>Storage is designed to be massively scalable to meet the data storage and performance needs of today's applications.</a:t>
            </a:r>
          </a:p>
          <a:p>
            <a:r>
              <a:rPr lang="en-US" sz="1600" b="1" dirty="0" smtClean="0"/>
              <a:t>Managed</a:t>
            </a:r>
            <a:endParaRPr lang="en-US" sz="1600" dirty="0" smtClean="0"/>
          </a:p>
          <a:p>
            <a:pPr lvl="1"/>
            <a:r>
              <a:rPr lang="en-US" sz="1400" dirty="0" smtClean="0"/>
              <a:t>Microsoft </a:t>
            </a:r>
            <a:r>
              <a:rPr lang="en-US" sz="1400" dirty="0"/>
              <a:t>Azure handles hardware maintenance, updates, and critical issues for you.</a:t>
            </a:r>
          </a:p>
          <a:p>
            <a:r>
              <a:rPr lang="en-US" sz="1600" b="1" dirty="0" smtClean="0"/>
              <a:t>Accessible.</a:t>
            </a:r>
            <a:r>
              <a:rPr lang="en-US" sz="1600" dirty="0"/>
              <a:t> </a:t>
            </a:r>
            <a:endParaRPr lang="en-US" sz="1600" dirty="0" smtClean="0"/>
          </a:p>
          <a:p>
            <a:pPr lvl="1"/>
            <a:r>
              <a:rPr lang="en-US" sz="1400" dirty="0" smtClean="0"/>
              <a:t>Data </a:t>
            </a:r>
            <a:r>
              <a:rPr lang="en-US" sz="1400" dirty="0"/>
              <a:t>in Azure Storage is accessible from anywhere in the world over HTTP or HTTPS. Microsoft provides client libraries for Azure Storage in a variety of languages, including .NET, Java, Node.js, Python, PHP, Ruby, Go, and others, as well as a mature REST API. Azure Storage supports scripting in Azure PowerShell or Azure CLI. And the Azure portal and Azure Storage Explorer offer easy visual solutions for working with your data</a:t>
            </a:r>
            <a:r>
              <a:rPr lang="en-US" sz="1400" dirty="0" smtClean="0"/>
              <a:t>.</a:t>
            </a:r>
            <a:endParaRPr lang="en-US" sz="1400" dirty="0"/>
          </a:p>
        </p:txBody>
      </p:sp>
    </p:spTree>
    <p:extLst>
      <p:ext uri="{BB962C8B-B14F-4D97-AF65-F5344CB8AC3E}">
        <p14:creationId xmlns:p14="http://schemas.microsoft.com/office/powerpoint/2010/main" val="245043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Installing the Azure Storage </a:t>
            </a:r>
            <a:r>
              <a:rPr lang="en-US" sz="2800" dirty="0" err="1" smtClean="0"/>
              <a:t>NuGet</a:t>
            </a:r>
            <a:r>
              <a:rPr lang="en-US" sz="2800" dirty="0" smtClean="0"/>
              <a:t> Package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6573" y="1152977"/>
            <a:ext cx="5397653" cy="4077476"/>
          </a:xfrm>
        </p:spPr>
      </p:pic>
      <p:sp>
        <p:nvSpPr>
          <p:cNvPr id="9" name="TextBox 8"/>
          <p:cNvSpPr txBox="1"/>
          <p:nvPr/>
        </p:nvSpPr>
        <p:spPr>
          <a:xfrm>
            <a:off x="1600200" y="5477470"/>
            <a:ext cx="7010400" cy="923330"/>
          </a:xfrm>
          <a:prstGeom prst="rect">
            <a:avLst/>
          </a:prstGeom>
          <a:noFill/>
        </p:spPr>
        <p:txBody>
          <a:bodyPr wrap="square" rtlCol="0">
            <a:spAutoFit/>
          </a:bodyPr>
          <a:lstStyle/>
          <a:p>
            <a:r>
              <a:rPr lang="en-US" dirty="0" smtClean="0"/>
              <a:t>When finished installing, the “Output” window should have the following message. It should not have failed installation, and if it did, please contact me for assistance.</a:t>
            </a:r>
          </a:p>
        </p:txBody>
      </p:sp>
    </p:spTree>
    <p:extLst>
      <p:ext uri="{BB962C8B-B14F-4D97-AF65-F5344CB8AC3E}">
        <p14:creationId xmlns:p14="http://schemas.microsoft.com/office/powerpoint/2010/main" val="1507135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did we just do?!?!?!</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NuGet</a:t>
            </a:r>
            <a:r>
              <a:rPr lang="en-US" dirty="0" smtClean="0"/>
              <a:t> packages install code files that become part of the solution, but we do not have access to change them. They are managed by a third-party, but we agree to use them as they are intended to be used for the purpose of developing our own software.</a:t>
            </a:r>
          </a:p>
          <a:p>
            <a:r>
              <a:rPr lang="en-US" dirty="0" smtClean="0"/>
              <a:t>Every </a:t>
            </a:r>
            <a:r>
              <a:rPr lang="en-US" dirty="0" err="1" smtClean="0"/>
              <a:t>NuGet</a:t>
            </a:r>
            <a:r>
              <a:rPr lang="en-US" dirty="0" smtClean="0"/>
              <a:t> package will have some form of online documentation if you want to find out more details on any given </a:t>
            </a:r>
            <a:r>
              <a:rPr lang="en-US" dirty="0" err="1" smtClean="0"/>
              <a:t>NuGet</a:t>
            </a:r>
            <a:r>
              <a:rPr lang="en-US" dirty="0" smtClean="0"/>
              <a:t> Package.</a:t>
            </a:r>
          </a:p>
          <a:p>
            <a:r>
              <a:rPr lang="en-US" dirty="0" smtClean="0"/>
              <a:t>Now that we have our </a:t>
            </a:r>
            <a:r>
              <a:rPr lang="en-US" dirty="0" err="1" smtClean="0"/>
              <a:t>NuGet</a:t>
            </a:r>
            <a:r>
              <a:rPr lang="en-US" dirty="0" smtClean="0"/>
              <a:t> Package, let’s create the files we will need to test the Azure Cloud Storage.</a:t>
            </a:r>
            <a:endParaRPr lang="en-US" dirty="0"/>
          </a:p>
        </p:txBody>
      </p:sp>
    </p:spTree>
    <p:extLst>
      <p:ext uri="{BB962C8B-B14F-4D97-AF65-F5344CB8AC3E}">
        <p14:creationId xmlns:p14="http://schemas.microsoft.com/office/powerpoint/2010/main" val="1010266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BaseEntity</a:t>
            </a:r>
            <a:r>
              <a:rPr lang="en-US" dirty="0" smtClean="0"/>
              <a:t>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35100" y="1828800"/>
            <a:ext cx="3657600" cy="2564872"/>
          </a:xfrm>
        </p:spPr>
      </p:pic>
      <p:sp>
        <p:nvSpPr>
          <p:cNvPr id="4" name="Content Placeholder 3"/>
          <p:cNvSpPr>
            <a:spLocks noGrp="1"/>
          </p:cNvSpPr>
          <p:nvPr>
            <p:ph sz="half" idx="2"/>
          </p:nvPr>
        </p:nvSpPr>
        <p:spPr/>
        <p:txBody>
          <a:bodyPr>
            <a:normAutofit lnSpcReduction="10000"/>
          </a:bodyPr>
          <a:lstStyle/>
          <a:p>
            <a:r>
              <a:rPr lang="en-US" sz="1800" dirty="0" smtClean="0"/>
              <a:t>The “Base Entity” is a class that inherits the </a:t>
            </a:r>
            <a:r>
              <a:rPr lang="en-US" sz="1800" dirty="0" err="1" smtClean="0"/>
              <a:t>TableEntity</a:t>
            </a:r>
            <a:r>
              <a:rPr lang="en-US" sz="1800" dirty="0" smtClean="0"/>
              <a:t> class from the </a:t>
            </a:r>
            <a:r>
              <a:rPr lang="en-US" sz="1800" dirty="0" err="1" smtClean="0"/>
              <a:t>NuGet</a:t>
            </a:r>
            <a:r>
              <a:rPr lang="en-US" sz="1800" dirty="0" smtClean="0"/>
              <a:t> Package that we installed previously.  The </a:t>
            </a:r>
            <a:r>
              <a:rPr lang="en-US" sz="1800" dirty="0" err="1" smtClean="0"/>
              <a:t>TableEntity</a:t>
            </a:r>
            <a:r>
              <a:rPr lang="en-US" sz="1800" dirty="0" smtClean="0"/>
              <a:t> class was created by Microsoft for us to use when we want to create “entities” that we want stored in the Azure Cloud Storage as table information.</a:t>
            </a:r>
          </a:p>
          <a:p>
            <a:r>
              <a:rPr lang="en-US" sz="1800" dirty="0" smtClean="0"/>
              <a:t>Our “</a:t>
            </a:r>
            <a:r>
              <a:rPr lang="en-US" sz="1800" dirty="0" err="1" smtClean="0"/>
              <a:t>BaseEntity</a:t>
            </a:r>
            <a:r>
              <a:rPr lang="en-US" sz="1800" dirty="0" smtClean="0"/>
              <a:t>” class will have properties that EVERYTHING we want to store in the database will have as properties. This is the information that is important to every entity that will be stored in the database</a:t>
            </a:r>
          </a:p>
          <a:p>
            <a:endParaRPr lang="en-US" sz="1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799" y="4572000"/>
            <a:ext cx="3657601" cy="1092640"/>
          </a:xfrm>
          <a:prstGeom prst="rect">
            <a:avLst/>
          </a:prstGeom>
        </p:spPr>
      </p:pic>
    </p:spTree>
    <p:extLst>
      <p:ext uri="{BB962C8B-B14F-4D97-AF65-F5344CB8AC3E}">
        <p14:creationId xmlns:p14="http://schemas.microsoft.com/office/powerpoint/2010/main" val="292975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BaseEntity</a:t>
            </a:r>
            <a:r>
              <a:rPr lang="en-US" dirty="0" smtClean="0"/>
              <a:t>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35100" y="2573601"/>
            <a:ext cx="3657600" cy="2564872"/>
          </a:xfrm>
        </p:spPr>
      </p:pic>
      <p:sp>
        <p:nvSpPr>
          <p:cNvPr id="4" name="Content Placeholder 3"/>
          <p:cNvSpPr>
            <a:spLocks noGrp="1"/>
          </p:cNvSpPr>
          <p:nvPr>
            <p:ph sz="half" idx="2"/>
          </p:nvPr>
        </p:nvSpPr>
        <p:spPr/>
        <p:txBody>
          <a:bodyPr>
            <a:normAutofit/>
          </a:bodyPr>
          <a:lstStyle/>
          <a:p>
            <a:r>
              <a:rPr lang="en-US" sz="1800" b="1" dirty="0" err="1" smtClean="0"/>
              <a:t>IsDeleted</a:t>
            </a:r>
            <a:r>
              <a:rPr lang="en-US" sz="1800" b="1" dirty="0" smtClean="0"/>
              <a:t>{ get; set;}</a:t>
            </a:r>
          </a:p>
          <a:p>
            <a:pPr lvl="1"/>
            <a:r>
              <a:rPr lang="en-US" sz="1400" dirty="0" smtClean="0"/>
              <a:t>This property allows us to manage whether an entity has been deleted from the database table. This is important so we can keep consistency between the information in our application, and the information in the database.</a:t>
            </a:r>
          </a:p>
          <a:p>
            <a:r>
              <a:rPr lang="en-US" sz="1800" b="1" dirty="0" err="1" smtClean="0"/>
              <a:t>CreatedDate</a:t>
            </a:r>
            <a:r>
              <a:rPr lang="en-US" sz="1800" b="1" dirty="0" smtClean="0"/>
              <a:t> { get; set; }</a:t>
            </a:r>
          </a:p>
          <a:p>
            <a:pPr lvl="1"/>
            <a:r>
              <a:rPr lang="en-US" sz="1400" dirty="0" smtClean="0"/>
              <a:t>In database and entity management, it is a nice thing to know when something was created.</a:t>
            </a:r>
          </a:p>
          <a:p>
            <a:r>
              <a:rPr lang="en-US" sz="1800" b="1" dirty="0" err="1" smtClean="0"/>
              <a:t>UpdatedDate</a:t>
            </a:r>
            <a:r>
              <a:rPr lang="en-US" sz="1800" b="1" dirty="0" smtClean="0"/>
              <a:t> { get; set; }</a:t>
            </a:r>
            <a:endParaRPr lang="en-US" sz="1800" dirty="0" smtClean="0"/>
          </a:p>
          <a:p>
            <a:pPr lvl="1"/>
            <a:r>
              <a:rPr lang="en-US" sz="1400" dirty="0" smtClean="0"/>
              <a:t>In database and entity management, it is a nice thing to know when something is changed or updated.</a:t>
            </a:r>
            <a:endParaRPr lang="en-US" sz="1400" dirty="0"/>
          </a:p>
        </p:txBody>
      </p:sp>
    </p:spTree>
    <p:extLst>
      <p:ext uri="{BB962C8B-B14F-4D97-AF65-F5344CB8AC3E}">
        <p14:creationId xmlns:p14="http://schemas.microsoft.com/office/powerpoint/2010/main" val="194330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BaseEntity</a:t>
            </a:r>
            <a:r>
              <a:rPr lang="en-US" dirty="0" smtClean="0"/>
              <a:t>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35100" y="2573601"/>
            <a:ext cx="3657600" cy="2564872"/>
          </a:xfrm>
        </p:spPr>
      </p:pic>
      <p:sp>
        <p:nvSpPr>
          <p:cNvPr id="4" name="Content Placeholder 3"/>
          <p:cNvSpPr>
            <a:spLocks noGrp="1"/>
          </p:cNvSpPr>
          <p:nvPr>
            <p:ph sz="half" idx="2"/>
          </p:nvPr>
        </p:nvSpPr>
        <p:spPr/>
        <p:txBody>
          <a:bodyPr>
            <a:normAutofit/>
          </a:bodyPr>
          <a:lstStyle/>
          <a:p>
            <a:r>
              <a:rPr lang="en-US" sz="1800" b="1" dirty="0" err="1" smtClean="0"/>
              <a:t>CreateBy</a:t>
            </a:r>
            <a:r>
              <a:rPr lang="en-US" sz="1800" b="1" dirty="0" smtClean="0"/>
              <a:t>{ get; set;} and </a:t>
            </a:r>
            <a:r>
              <a:rPr lang="en-US" sz="1800" b="1" dirty="0" err="1"/>
              <a:t>UpdatedBy</a:t>
            </a:r>
            <a:r>
              <a:rPr lang="en-US" sz="1800" b="1" dirty="0"/>
              <a:t>{ get; set; }</a:t>
            </a:r>
            <a:endParaRPr lang="en-US" sz="1800" b="1" dirty="0" smtClean="0"/>
          </a:p>
          <a:p>
            <a:pPr lvl="1"/>
            <a:r>
              <a:rPr lang="en-US" sz="1400" dirty="0" smtClean="0"/>
              <a:t>To keep track of the person that is creating or updating entities for the database. </a:t>
            </a:r>
          </a:p>
          <a:p>
            <a:pPr lvl="1"/>
            <a:r>
              <a:rPr lang="en-US" sz="1400" dirty="0" smtClean="0"/>
              <a:t>This can be important if we want to allow users to find items in the database that they created. It is also important for legal and audit information to know who has been changing the database information.</a:t>
            </a:r>
          </a:p>
        </p:txBody>
      </p:sp>
    </p:spTree>
    <p:extLst>
      <p:ext uri="{BB962C8B-B14F-4D97-AF65-F5344CB8AC3E}">
        <p14:creationId xmlns:p14="http://schemas.microsoft.com/office/powerpoint/2010/main" val="506738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 Entity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38134" y="1143000"/>
            <a:ext cx="3667266" cy="3843073"/>
          </a:xfrm>
        </p:spPr>
      </p:pic>
      <p:sp>
        <p:nvSpPr>
          <p:cNvPr id="4" name="Content Placeholder 3"/>
          <p:cNvSpPr>
            <a:spLocks noGrp="1"/>
          </p:cNvSpPr>
          <p:nvPr>
            <p:ph sz="half" idx="2"/>
          </p:nvPr>
        </p:nvSpPr>
        <p:spPr/>
        <p:txBody>
          <a:bodyPr>
            <a:normAutofit/>
          </a:bodyPr>
          <a:lstStyle/>
          <a:p>
            <a:r>
              <a:rPr lang="en-US" sz="1400" dirty="0" smtClean="0"/>
              <a:t>We want to store book information in the Azure Cloud Storage Table, so we will create a “Book” class that will inherit our “</a:t>
            </a:r>
            <a:r>
              <a:rPr lang="en-US" sz="1400" dirty="0" err="1" smtClean="0"/>
              <a:t>BaseEntity</a:t>
            </a:r>
            <a:r>
              <a:rPr lang="en-US" sz="1400" dirty="0" smtClean="0"/>
              <a:t>” that we just created.</a:t>
            </a:r>
          </a:p>
          <a:p>
            <a:r>
              <a:rPr lang="en-US" sz="1400" dirty="0" smtClean="0"/>
              <a:t>Please note that I have modified the code from the book example to automatically set the </a:t>
            </a:r>
            <a:r>
              <a:rPr lang="en-US" sz="1400" dirty="0" err="1" smtClean="0"/>
              <a:t>PartitionKey</a:t>
            </a:r>
            <a:r>
              <a:rPr lang="en-US" sz="1400" dirty="0" smtClean="0"/>
              <a:t> and </a:t>
            </a:r>
            <a:r>
              <a:rPr lang="en-US" sz="1400" dirty="0" err="1" smtClean="0"/>
              <a:t>RowKey</a:t>
            </a:r>
            <a:r>
              <a:rPr lang="en-US" sz="1400" dirty="0" smtClean="0"/>
              <a:t> when the Book is created. This is not necessary, but is a good way to ensure that the </a:t>
            </a:r>
            <a:r>
              <a:rPr lang="en-US" sz="1400" dirty="0" err="1" smtClean="0"/>
              <a:t>PartitionKey</a:t>
            </a:r>
            <a:r>
              <a:rPr lang="en-US" sz="1400" dirty="0" smtClean="0"/>
              <a:t> and </a:t>
            </a:r>
            <a:r>
              <a:rPr lang="en-US" sz="1400" dirty="0" err="1" smtClean="0"/>
              <a:t>RowKey</a:t>
            </a:r>
            <a:r>
              <a:rPr lang="en-US" sz="1400" dirty="0" smtClean="0"/>
              <a:t> are set properly when any new Book is created.</a:t>
            </a:r>
          </a:p>
          <a:p>
            <a:r>
              <a:rPr lang="en-US" sz="1400" dirty="0" smtClean="0"/>
              <a:t>We want to have properties for the information that will be stored in the “Book Table”</a:t>
            </a:r>
          </a:p>
          <a:p>
            <a:r>
              <a:rPr lang="en-US" sz="1400" dirty="0" err="1" smtClean="0"/>
              <a:t>BookName</a:t>
            </a:r>
            <a:r>
              <a:rPr lang="en-US" sz="1400" dirty="0" smtClean="0"/>
              <a:t>, Author, Publisher, and a </a:t>
            </a:r>
            <a:r>
              <a:rPr lang="en-US" sz="1400" dirty="0" err="1" smtClean="0"/>
              <a:t>BookId</a:t>
            </a:r>
            <a:r>
              <a:rPr lang="en-US" sz="1400" dirty="0" smtClean="0"/>
              <a:t> to ensure that the book is unique in the database.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635" y="5029200"/>
            <a:ext cx="3673765" cy="1660743"/>
          </a:xfrm>
          <a:prstGeom prst="rect">
            <a:avLst/>
          </a:prstGeom>
        </p:spPr>
      </p:pic>
    </p:spTree>
    <p:extLst>
      <p:ext uri="{BB962C8B-B14F-4D97-AF65-F5344CB8AC3E}">
        <p14:creationId xmlns:p14="http://schemas.microsoft.com/office/powerpoint/2010/main" val="13329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 Entity Creation</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38134" y="1143000"/>
            <a:ext cx="3667266" cy="3843073"/>
          </a:xfrm>
        </p:spPr>
      </p:pic>
      <p:sp>
        <p:nvSpPr>
          <p:cNvPr id="4" name="Content Placeholder 3"/>
          <p:cNvSpPr>
            <a:spLocks noGrp="1"/>
          </p:cNvSpPr>
          <p:nvPr>
            <p:ph sz="half" idx="2"/>
          </p:nvPr>
        </p:nvSpPr>
        <p:spPr/>
        <p:txBody>
          <a:bodyPr>
            <a:normAutofit/>
          </a:bodyPr>
          <a:lstStyle/>
          <a:p>
            <a:r>
              <a:rPr lang="en-US" sz="1400" dirty="0" smtClean="0"/>
              <a:t>Note that we are using the </a:t>
            </a:r>
            <a:r>
              <a:rPr lang="en-US" sz="1400" dirty="0" err="1" smtClean="0"/>
              <a:t>BookId</a:t>
            </a:r>
            <a:r>
              <a:rPr lang="en-US" sz="1400" dirty="0" smtClean="0"/>
              <a:t> as the </a:t>
            </a:r>
            <a:r>
              <a:rPr lang="en-US" sz="1400" dirty="0" err="1" smtClean="0"/>
              <a:t>RowKey</a:t>
            </a:r>
            <a:r>
              <a:rPr lang="en-US" sz="1400" dirty="0" smtClean="0"/>
              <a:t> and the Publisher as the </a:t>
            </a:r>
            <a:r>
              <a:rPr lang="en-US" sz="1400" dirty="0" err="1" smtClean="0"/>
              <a:t>PartitionKey</a:t>
            </a:r>
            <a:r>
              <a:rPr lang="en-US" sz="1400" dirty="0" smtClean="0"/>
              <a:t>.</a:t>
            </a:r>
          </a:p>
          <a:p>
            <a:r>
              <a:rPr lang="en-US" sz="1400" dirty="0" smtClean="0"/>
              <a:t>This will ensure that each of the Books will have a unique ID, but each partition in the Azure Cloud Storage will contain all of the books from a given publisher.</a:t>
            </a:r>
          </a:p>
          <a:p>
            <a:r>
              <a:rPr lang="en-US" sz="1400" dirty="0" smtClean="0"/>
              <a:t>By doing this, we allow for uniqueness, but speed up searches when we want to get all the books by a specific publisher. This is a common example of thinking about how we will use the database information to determine what we want to use as the </a:t>
            </a:r>
            <a:r>
              <a:rPr lang="en-US" sz="1400" dirty="0" err="1" smtClean="0"/>
              <a:t>PartitionKey</a:t>
            </a:r>
            <a:r>
              <a:rPr lang="en-US" sz="1400" dirty="0" smtClean="0"/>
              <a:t>.</a:t>
            </a:r>
          </a:p>
          <a:p>
            <a:r>
              <a:rPr lang="en-US" sz="1400" dirty="0" smtClean="0"/>
              <a:t>Remember, </a:t>
            </a:r>
            <a:r>
              <a:rPr lang="en-US" sz="1400" dirty="0" err="1" smtClean="0"/>
              <a:t>PartitionKeys</a:t>
            </a:r>
            <a:r>
              <a:rPr lang="en-US" sz="1400" dirty="0" smtClean="0"/>
              <a:t> should not be unique, but should be a group that is something we will use in our searches for the application.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635" y="5029200"/>
            <a:ext cx="3673765" cy="1660743"/>
          </a:xfrm>
          <a:prstGeom prst="rect">
            <a:avLst/>
          </a:prstGeom>
        </p:spPr>
      </p:pic>
    </p:spTree>
    <p:extLst>
      <p:ext uri="{BB962C8B-B14F-4D97-AF65-F5344CB8AC3E}">
        <p14:creationId xmlns:p14="http://schemas.microsoft.com/office/powerpoint/2010/main" val="1324135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Updating the Program to Insert a Book into the Emulated Azure Cloud Storage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6573" y="1447800"/>
            <a:ext cx="5397653" cy="3179954"/>
          </a:xfrm>
        </p:spPr>
      </p:pic>
      <p:sp>
        <p:nvSpPr>
          <p:cNvPr id="9" name="TextBox 8"/>
          <p:cNvSpPr txBox="1"/>
          <p:nvPr/>
        </p:nvSpPr>
        <p:spPr>
          <a:xfrm>
            <a:off x="1600200" y="4800600"/>
            <a:ext cx="7010400" cy="2031325"/>
          </a:xfrm>
          <a:prstGeom prst="rect">
            <a:avLst/>
          </a:prstGeom>
          <a:noFill/>
        </p:spPr>
        <p:txBody>
          <a:bodyPr wrap="square" rtlCol="0">
            <a:spAutoFit/>
          </a:bodyPr>
          <a:lstStyle/>
          <a:p>
            <a:r>
              <a:rPr lang="en-US" dirty="0" smtClean="0"/>
              <a:t>We will update the </a:t>
            </a:r>
            <a:r>
              <a:rPr lang="en-US" dirty="0" err="1" smtClean="0"/>
              <a:t>Program.cs</a:t>
            </a:r>
            <a:r>
              <a:rPr lang="en-US" dirty="0" smtClean="0"/>
              <a:t> Main method to create an Azure Storage Account that will be used with the Emulator so we can send and receive information from our database.</a:t>
            </a:r>
          </a:p>
          <a:p>
            <a:endParaRPr lang="en-US" dirty="0"/>
          </a:p>
          <a:p>
            <a:r>
              <a:rPr lang="en-US" dirty="0" smtClean="0"/>
              <a:t>After that we create the “client” that will interact with the database directly by performing the “operation” that we want to achieve on the database tables.</a:t>
            </a:r>
          </a:p>
        </p:txBody>
      </p:sp>
    </p:spTree>
    <p:extLst>
      <p:ext uri="{BB962C8B-B14F-4D97-AF65-F5344CB8AC3E}">
        <p14:creationId xmlns:p14="http://schemas.microsoft.com/office/powerpoint/2010/main" val="612535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Updating the Program to Insert a Book into the Emulated Azure Cloud Storage</a:t>
            </a:r>
            <a:endParaRPr lang="en-US" sz="2800"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2774" y="1447800"/>
            <a:ext cx="5213426" cy="3071419"/>
          </a:xfrm>
        </p:spPr>
      </p:pic>
      <p:sp>
        <p:nvSpPr>
          <p:cNvPr id="9" name="TextBox 8"/>
          <p:cNvSpPr txBox="1"/>
          <p:nvPr/>
        </p:nvSpPr>
        <p:spPr>
          <a:xfrm>
            <a:off x="1600200" y="4572000"/>
            <a:ext cx="7010400" cy="2308324"/>
          </a:xfrm>
          <a:prstGeom prst="rect">
            <a:avLst/>
          </a:prstGeom>
          <a:noFill/>
        </p:spPr>
        <p:txBody>
          <a:bodyPr wrap="square" rtlCol="0">
            <a:spAutoFit/>
          </a:bodyPr>
          <a:lstStyle/>
          <a:p>
            <a:r>
              <a:rPr lang="en-US" dirty="0" smtClean="0"/>
              <a:t>Once we have the Account and Client, we will have to connect the account to the database (in this case the development database), and then get the “Book” table with the client.  We also want to create the “Book” table if it does not already exist.</a:t>
            </a:r>
          </a:p>
          <a:p>
            <a:endParaRPr lang="en-US" dirty="0"/>
          </a:p>
          <a:p>
            <a:r>
              <a:rPr lang="en-US" dirty="0" smtClean="0"/>
              <a:t>Once we have done this, we can create a Book with information, create the “insert” operation and then “execute” the operation with the client. With all of this coded, run the application with F5.</a:t>
            </a:r>
          </a:p>
        </p:txBody>
      </p:sp>
    </p:spTree>
    <p:extLst>
      <p:ext uri="{BB962C8B-B14F-4D97-AF65-F5344CB8AC3E}">
        <p14:creationId xmlns:p14="http://schemas.microsoft.com/office/powerpoint/2010/main" val="1197324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a:t>Checking the database to ensure it worked properly.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4086" y="1447800"/>
            <a:ext cx="3510802" cy="3071419"/>
          </a:xfrm>
        </p:spPr>
      </p:pic>
      <p:sp>
        <p:nvSpPr>
          <p:cNvPr id="9" name="TextBox 8"/>
          <p:cNvSpPr txBox="1"/>
          <p:nvPr/>
        </p:nvSpPr>
        <p:spPr>
          <a:xfrm>
            <a:off x="1600200" y="4572000"/>
            <a:ext cx="7010400" cy="1477328"/>
          </a:xfrm>
          <a:prstGeom prst="rect">
            <a:avLst/>
          </a:prstGeom>
          <a:noFill/>
        </p:spPr>
        <p:txBody>
          <a:bodyPr wrap="square" rtlCol="0">
            <a:spAutoFit/>
          </a:bodyPr>
          <a:lstStyle/>
          <a:p>
            <a:r>
              <a:rPr lang="en-US" dirty="0" smtClean="0"/>
              <a:t>Now that we have performed the insert operation, let’s look at our “emulated” database.</a:t>
            </a:r>
          </a:p>
          <a:p>
            <a:endParaRPr lang="en-US" dirty="0"/>
          </a:p>
          <a:p>
            <a:r>
              <a:rPr lang="en-US" dirty="0" smtClean="0"/>
              <a:t>Open the “Cloud Explorer” by finding it under the “View” menu at the top of the IDE window.</a:t>
            </a:r>
          </a:p>
        </p:txBody>
      </p:sp>
    </p:spTree>
    <p:extLst>
      <p:ext uri="{BB962C8B-B14F-4D97-AF65-F5344CB8AC3E}">
        <p14:creationId xmlns:p14="http://schemas.microsoft.com/office/powerpoint/2010/main" val="34471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Azure Storage </a:t>
            </a:r>
            <a:r>
              <a:rPr lang="en-US" b="1" dirty="0" smtClean="0"/>
              <a:t>services</a:t>
            </a:r>
            <a:endParaRPr lang="en-US" dirty="0"/>
          </a:p>
        </p:txBody>
      </p:sp>
      <p:sp>
        <p:nvSpPr>
          <p:cNvPr id="3" name="Content Placeholder 2"/>
          <p:cNvSpPr>
            <a:spLocks noGrp="1"/>
          </p:cNvSpPr>
          <p:nvPr>
            <p:ph idx="1"/>
          </p:nvPr>
        </p:nvSpPr>
        <p:spPr>
          <a:xfrm>
            <a:off x="1435608" y="1676400"/>
            <a:ext cx="7498080" cy="4800600"/>
          </a:xfrm>
        </p:spPr>
        <p:txBody>
          <a:bodyPr>
            <a:normAutofit fontScale="85000" lnSpcReduction="10000"/>
          </a:bodyPr>
          <a:lstStyle/>
          <a:p>
            <a:pPr marL="114300" indent="0">
              <a:buNone/>
            </a:pPr>
            <a:r>
              <a:rPr lang="en-US" dirty="0"/>
              <a:t>Azure Storage includes these data services:</a:t>
            </a:r>
          </a:p>
          <a:p>
            <a:pPr lvl="1">
              <a:buFont typeface="Wingdings" pitchFamily="2" charset="2"/>
              <a:buChar char="Ø"/>
            </a:pPr>
            <a:r>
              <a:rPr lang="en-US" dirty="0"/>
              <a:t>Azure </a:t>
            </a:r>
            <a:r>
              <a:rPr lang="en-US" dirty="0" smtClean="0"/>
              <a:t>Blobs</a:t>
            </a:r>
          </a:p>
          <a:p>
            <a:pPr lvl="2">
              <a:buFont typeface="Wingdings" pitchFamily="2" charset="2"/>
              <a:buChar char="Ø"/>
            </a:pPr>
            <a:r>
              <a:rPr lang="en-US" dirty="0" smtClean="0"/>
              <a:t>A </a:t>
            </a:r>
            <a:r>
              <a:rPr lang="en-US" dirty="0"/>
              <a:t>massively scalable object store for text and binary data.</a:t>
            </a:r>
          </a:p>
          <a:p>
            <a:pPr lvl="1">
              <a:buFont typeface="Wingdings" pitchFamily="2" charset="2"/>
              <a:buChar char="Ø"/>
            </a:pPr>
            <a:r>
              <a:rPr lang="en-US" dirty="0"/>
              <a:t>Azure </a:t>
            </a:r>
            <a:r>
              <a:rPr lang="en-US" dirty="0" smtClean="0"/>
              <a:t>Files</a:t>
            </a:r>
          </a:p>
          <a:p>
            <a:pPr lvl="2">
              <a:buFont typeface="Wingdings" pitchFamily="2" charset="2"/>
              <a:buChar char="Ø"/>
            </a:pPr>
            <a:r>
              <a:rPr lang="en-US" dirty="0" smtClean="0"/>
              <a:t>Managed </a:t>
            </a:r>
            <a:r>
              <a:rPr lang="en-US" dirty="0"/>
              <a:t>file shares for cloud or on-premises deployments.</a:t>
            </a:r>
          </a:p>
          <a:p>
            <a:pPr lvl="1">
              <a:buFont typeface="Wingdings" pitchFamily="2" charset="2"/>
              <a:buChar char="Ø"/>
            </a:pPr>
            <a:r>
              <a:rPr lang="en-US" dirty="0"/>
              <a:t>Azure </a:t>
            </a:r>
            <a:r>
              <a:rPr lang="en-US" dirty="0" smtClean="0"/>
              <a:t>Queues</a:t>
            </a:r>
          </a:p>
          <a:p>
            <a:pPr lvl="2">
              <a:buFont typeface="Wingdings" pitchFamily="2" charset="2"/>
              <a:buChar char="Ø"/>
            </a:pPr>
            <a:r>
              <a:rPr lang="en-US" dirty="0" smtClean="0"/>
              <a:t>A </a:t>
            </a:r>
            <a:r>
              <a:rPr lang="en-US" dirty="0"/>
              <a:t>messaging store for reliable messaging between application components.</a:t>
            </a:r>
          </a:p>
          <a:p>
            <a:pPr lvl="1">
              <a:buFont typeface="Wingdings" pitchFamily="2" charset="2"/>
              <a:buChar char="Ø"/>
            </a:pPr>
            <a:r>
              <a:rPr lang="en-US" dirty="0"/>
              <a:t>Azure </a:t>
            </a:r>
            <a:r>
              <a:rPr lang="en-US" dirty="0" smtClean="0"/>
              <a:t>Tables</a:t>
            </a:r>
          </a:p>
          <a:p>
            <a:pPr lvl="2">
              <a:buFont typeface="Wingdings" pitchFamily="2" charset="2"/>
              <a:buChar char="Ø"/>
            </a:pPr>
            <a:r>
              <a:rPr lang="en-US" dirty="0" smtClean="0"/>
              <a:t>A </a:t>
            </a:r>
            <a:r>
              <a:rPr lang="en-US" dirty="0" err="1"/>
              <a:t>NoSQL</a:t>
            </a:r>
            <a:r>
              <a:rPr lang="en-US" dirty="0"/>
              <a:t> store for </a:t>
            </a:r>
            <a:r>
              <a:rPr lang="en-US" dirty="0" err="1"/>
              <a:t>schemaless</a:t>
            </a:r>
            <a:r>
              <a:rPr lang="en-US" dirty="0"/>
              <a:t> storage of structured data.</a:t>
            </a:r>
          </a:p>
          <a:p>
            <a:endParaRPr lang="en-US" dirty="0"/>
          </a:p>
        </p:txBody>
      </p:sp>
    </p:spTree>
    <p:extLst>
      <p:ext uri="{BB962C8B-B14F-4D97-AF65-F5344CB8AC3E}">
        <p14:creationId xmlns:p14="http://schemas.microsoft.com/office/powerpoint/2010/main" val="165655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a:t>Checking the database to ensure it worked properly.</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6843" y="1524000"/>
            <a:ext cx="7777113" cy="2377040"/>
          </a:xfrm>
        </p:spPr>
      </p:pic>
      <p:sp>
        <p:nvSpPr>
          <p:cNvPr id="9" name="TextBox 8"/>
          <p:cNvSpPr txBox="1"/>
          <p:nvPr/>
        </p:nvSpPr>
        <p:spPr>
          <a:xfrm>
            <a:off x="1600200" y="4572000"/>
            <a:ext cx="7010400" cy="1477328"/>
          </a:xfrm>
          <a:prstGeom prst="rect">
            <a:avLst/>
          </a:prstGeom>
          <a:noFill/>
        </p:spPr>
        <p:txBody>
          <a:bodyPr wrap="square" rtlCol="0">
            <a:spAutoFit/>
          </a:bodyPr>
          <a:lstStyle/>
          <a:p>
            <a:r>
              <a:rPr lang="en-US" dirty="0" smtClean="0"/>
              <a:t>If everything is working correctly, you can find the “Book” Table, and double click on it.</a:t>
            </a:r>
          </a:p>
          <a:p>
            <a:endParaRPr lang="en-US" dirty="0" smtClean="0"/>
          </a:p>
          <a:p>
            <a:r>
              <a:rPr lang="en-US" dirty="0" smtClean="0"/>
              <a:t>This will “open” the table for viewing and we should be able to see the book that we just inserted into the “Book” table.</a:t>
            </a:r>
          </a:p>
        </p:txBody>
      </p:sp>
    </p:spTree>
    <p:extLst>
      <p:ext uri="{BB962C8B-B14F-4D97-AF65-F5344CB8AC3E}">
        <p14:creationId xmlns:p14="http://schemas.microsoft.com/office/powerpoint/2010/main" val="2375763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dirty="0" smtClean="0"/>
              <a:t>Next Lesson</a:t>
            </a:r>
            <a:endParaRPr lang="en-US" sz="2800" dirty="0"/>
          </a:p>
        </p:txBody>
      </p:sp>
      <p:sp>
        <p:nvSpPr>
          <p:cNvPr id="2" name="Content Placeholder 1"/>
          <p:cNvSpPr>
            <a:spLocks noGrp="1"/>
          </p:cNvSpPr>
          <p:nvPr>
            <p:ph idx="1"/>
          </p:nvPr>
        </p:nvSpPr>
        <p:spPr/>
        <p:txBody>
          <a:bodyPr>
            <a:normAutofit lnSpcReduction="10000"/>
          </a:bodyPr>
          <a:lstStyle/>
          <a:p>
            <a:r>
              <a:rPr lang="en-US" dirty="0" smtClean="0"/>
              <a:t>In the next lesson we will discuss the “Unit of Work” design pattern.</a:t>
            </a:r>
          </a:p>
          <a:p>
            <a:r>
              <a:rPr lang="en-US" dirty="0" smtClean="0"/>
              <a:t>This pattern was created to work with </a:t>
            </a:r>
            <a:r>
              <a:rPr lang="en-US" dirty="0" err="1" smtClean="0"/>
              <a:t>NoSQL</a:t>
            </a:r>
            <a:r>
              <a:rPr lang="en-US" dirty="0" smtClean="0"/>
              <a:t> database that do not have the ability to do multiple transactions at the same time.  We have to manually control everything we do with the database to ensure consistency and accuracy. This is done with the </a:t>
            </a:r>
            <a:r>
              <a:rPr lang="en-US" dirty="0" err="1" smtClean="0"/>
              <a:t>UoW</a:t>
            </a:r>
            <a:r>
              <a:rPr lang="en-US" dirty="0" smtClean="0"/>
              <a:t> </a:t>
            </a:r>
            <a:r>
              <a:rPr lang="en-US" smtClean="0"/>
              <a:t>Design Pattern.</a:t>
            </a:r>
            <a:endParaRPr lang="en-US" dirty="0"/>
          </a:p>
        </p:txBody>
      </p:sp>
    </p:spTree>
    <p:extLst>
      <p:ext uri="{BB962C8B-B14F-4D97-AF65-F5344CB8AC3E}">
        <p14:creationId xmlns:p14="http://schemas.microsoft.com/office/powerpoint/2010/main" val="9935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Blob </a:t>
            </a:r>
            <a:r>
              <a:rPr lang="en-US" b="1" dirty="0" smtClean="0"/>
              <a:t>storage</a:t>
            </a: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t>Azure Blob storage is Microsoft's object storage solution for the cloud. </a:t>
            </a:r>
            <a:r>
              <a:rPr lang="en-US" dirty="0" smtClean="0"/>
              <a:t>Blob </a:t>
            </a:r>
            <a:r>
              <a:rPr lang="en-US" dirty="0"/>
              <a:t>storage is optimized for storing massive amounts of unstructured data, such as text or binary data</a:t>
            </a:r>
            <a:r>
              <a:rPr lang="en-US" dirty="0" smtClean="0"/>
              <a:t>.</a:t>
            </a:r>
          </a:p>
          <a:p>
            <a:pPr marL="114300" indent="0">
              <a:buNone/>
            </a:pPr>
            <a:endParaRPr lang="en-US" dirty="0"/>
          </a:p>
          <a:p>
            <a:pPr marL="114300" indent="0">
              <a:buNone/>
            </a:pPr>
            <a:r>
              <a:rPr lang="en-US" dirty="0"/>
              <a:t>Blob storage is ideal for:</a:t>
            </a:r>
          </a:p>
          <a:p>
            <a:pPr>
              <a:buFont typeface="Wingdings" pitchFamily="2" charset="2"/>
              <a:buChar char="Ø"/>
            </a:pPr>
            <a:r>
              <a:rPr lang="en-US" dirty="0"/>
              <a:t>Serving images or documents directly to a browser.</a:t>
            </a:r>
          </a:p>
          <a:p>
            <a:pPr>
              <a:buFont typeface="Wingdings" pitchFamily="2" charset="2"/>
              <a:buChar char="Ø"/>
            </a:pPr>
            <a:r>
              <a:rPr lang="en-US" dirty="0"/>
              <a:t>Storing files for distributed access.</a:t>
            </a:r>
          </a:p>
          <a:p>
            <a:pPr>
              <a:buFont typeface="Wingdings" pitchFamily="2" charset="2"/>
              <a:buChar char="Ø"/>
            </a:pPr>
            <a:r>
              <a:rPr lang="en-US" dirty="0"/>
              <a:t>Streaming video and audio.</a:t>
            </a:r>
          </a:p>
          <a:p>
            <a:pPr>
              <a:buFont typeface="Wingdings" pitchFamily="2" charset="2"/>
              <a:buChar char="Ø"/>
            </a:pPr>
            <a:r>
              <a:rPr lang="en-US" dirty="0"/>
              <a:t>Storing data for backup and restore, disaster recovery, and archiving.</a:t>
            </a:r>
          </a:p>
          <a:p>
            <a:pPr>
              <a:buFont typeface="Wingdings" pitchFamily="2" charset="2"/>
              <a:buChar char="Ø"/>
            </a:pPr>
            <a:r>
              <a:rPr lang="en-US" dirty="0"/>
              <a:t>Storing data for analysis by an on-premises or Azure-hosted service.</a:t>
            </a:r>
          </a:p>
          <a:p>
            <a:pPr>
              <a:buFont typeface="Wingdings" pitchFamily="2" charset="2"/>
              <a:buChar char="Ø"/>
            </a:pPr>
            <a:r>
              <a:rPr lang="en-US" dirty="0"/>
              <a:t>Objects in Blob storage can be accessed from anywhere in the world via HTTP or HTTPS. Users or client applications can access blobs via URLs, the </a:t>
            </a:r>
            <a:r>
              <a:rPr lang="en-US" u="sng" dirty="0"/>
              <a:t>Azure Storage REST API</a:t>
            </a:r>
            <a:r>
              <a:rPr lang="en-US" dirty="0"/>
              <a:t>, </a:t>
            </a:r>
            <a:r>
              <a:rPr lang="en-US" u="sng" dirty="0"/>
              <a:t>Azure PowerShell</a:t>
            </a:r>
            <a:r>
              <a:rPr lang="en-US" dirty="0"/>
              <a:t>, </a:t>
            </a:r>
            <a:r>
              <a:rPr lang="en-US" u="sng" dirty="0"/>
              <a:t>Azure CLI</a:t>
            </a:r>
            <a:r>
              <a:rPr lang="en-US" dirty="0"/>
              <a:t>, or an Azure Storage client library. The storage client libraries are available for multiple languages, including </a:t>
            </a:r>
            <a:r>
              <a:rPr lang="en-US" u="sng" dirty="0"/>
              <a:t>.NET</a:t>
            </a:r>
            <a:r>
              <a:rPr lang="en-US" dirty="0"/>
              <a:t>, </a:t>
            </a:r>
            <a:r>
              <a:rPr lang="en-US" u="sng" dirty="0"/>
              <a:t>Java</a:t>
            </a:r>
            <a:r>
              <a:rPr lang="en-US" dirty="0"/>
              <a:t>, </a:t>
            </a:r>
            <a:r>
              <a:rPr lang="en-US" u="sng" dirty="0"/>
              <a:t>Node.js</a:t>
            </a:r>
            <a:r>
              <a:rPr lang="en-US" dirty="0"/>
              <a:t>, </a:t>
            </a:r>
            <a:r>
              <a:rPr lang="en-US" u="sng" dirty="0"/>
              <a:t>Python</a:t>
            </a:r>
            <a:r>
              <a:rPr lang="en-US" dirty="0"/>
              <a:t>, </a:t>
            </a:r>
            <a:r>
              <a:rPr lang="en-US" u="sng" dirty="0"/>
              <a:t>PHP</a:t>
            </a:r>
            <a:r>
              <a:rPr lang="en-US" dirty="0"/>
              <a:t>, and </a:t>
            </a:r>
            <a:r>
              <a:rPr lang="en-US" u="sng" dirty="0"/>
              <a:t>Ruby</a:t>
            </a:r>
            <a:r>
              <a:rPr lang="en-US" dirty="0"/>
              <a:t>.</a:t>
            </a:r>
          </a:p>
          <a:p>
            <a:endParaRPr lang="en-US" dirty="0"/>
          </a:p>
        </p:txBody>
      </p:sp>
    </p:spTree>
    <p:extLst>
      <p:ext uri="{BB962C8B-B14F-4D97-AF65-F5344CB8AC3E}">
        <p14:creationId xmlns:p14="http://schemas.microsoft.com/office/powerpoint/2010/main" val="382210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Azure </a:t>
            </a:r>
            <a:r>
              <a:rPr lang="en-US" b="1" dirty="0" smtClean="0"/>
              <a:t>Files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a:t>Azure Files enables you to set up highly available network file shares that can be accessed by using the standard Server Message Block (SMB) protocol. That means that multiple VMs can share the same files with both read and write access. You can also read the files using the REST interface or the storage client libraries.</a:t>
            </a:r>
          </a:p>
          <a:p>
            <a:pPr>
              <a:buFont typeface="Wingdings" pitchFamily="2" charset="2"/>
              <a:buChar char="Ø"/>
            </a:pPr>
            <a:r>
              <a:rPr lang="en-US" dirty="0"/>
              <a:t>One thing that distinguishes Azure Files from files on a corporate file share is that you can access the files from anywhere in the world using a URL that points to the file and includes a shared access signature (SAS) token. You can generate SAS tokens; they allow specific access to a private asset for a specific amount of time.</a:t>
            </a:r>
          </a:p>
          <a:p>
            <a:pPr>
              <a:buFont typeface="Wingdings" pitchFamily="2" charset="2"/>
              <a:buChar char="Ø"/>
            </a:pPr>
            <a:endParaRPr lang="en-US" dirty="0"/>
          </a:p>
        </p:txBody>
      </p:sp>
    </p:spTree>
    <p:extLst>
      <p:ext uri="{BB962C8B-B14F-4D97-AF65-F5344CB8AC3E}">
        <p14:creationId xmlns:p14="http://schemas.microsoft.com/office/powerpoint/2010/main" val="238224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Common Scenarios</a:t>
            </a:r>
            <a:endParaRPr lang="en-US" i="1"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dirty="0" smtClean="0"/>
              <a:t>Many </a:t>
            </a:r>
            <a:r>
              <a:rPr lang="en-US" dirty="0"/>
              <a:t>on-premises applications use file shares. This feature makes it easier to migrate those applications that share data to Azure. If you mount the file share to the same drive letter that the on-premises application uses, the part of your application that accesses the file share should work with minimal, if any, changes.</a:t>
            </a:r>
          </a:p>
          <a:p>
            <a:pPr>
              <a:buFont typeface="Wingdings" pitchFamily="2" charset="2"/>
              <a:buChar char="Ø"/>
            </a:pPr>
            <a:r>
              <a:rPr lang="en-US" dirty="0"/>
              <a:t>Configuration files can be stored on a file share and accessed from multiple VMs. Tools and utilities used by multiple developers in a group can be stored on a file share, ensuring that everybody can find them, and that they use the same version.</a:t>
            </a:r>
          </a:p>
          <a:p>
            <a:pPr>
              <a:buFont typeface="Wingdings" pitchFamily="2" charset="2"/>
              <a:buChar char="Ø"/>
            </a:pPr>
            <a:r>
              <a:rPr lang="en-US" dirty="0"/>
              <a:t>Diagnostic logs, metrics, and crash dumps are just three examples of data that can be written to a file share and processed or analyzed later.</a:t>
            </a:r>
          </a:p>
          <a:p>
            <a:pPr>
              <a:buFont typeface="Wingdings" pitchFamily="2" charset="2"/>
              <a:buChar char="Ø"/>
            </a:pPr>
            <a:r>
              <a:rPr lang="en-US" dirty="0"/>
              <a:t>At this time, Active Directory-based authentication and access control lists (ACLs) are not supported, but they will be at some time in the future. The storage account credentials are used to provide authentication for access to the file share. This means anybody with the share mounted will have full read/write access to the share.</a:t>
            </a:r>
          </a:p>
          <a:p>
            <a:endParaRPr lang="en-US" dirty="0"/>
          </a:p>
        </p:txBody>
      </p:sp>
    </p:spTree>
    <p:extLst>
      <p:ext uri="{BB962C8B-B14F-4D97-AF65-F5344CB8AC3E}">
        <p14:creationId xmlns:p14="http://schemas.microsoft.com/office/powerpoint/2010/main" val="217010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Queue </a:t>
            </a:r>
            <a:r>
              <a:rPr lang="en-US" b="1" dirty="0" smtClean="0"/>
              <a:t>storage</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a:t>The Azure Queue service is used to store and retrieve messages. Queue messages can be up to 64 KB in size, and a queue can contain millions of messages. Queues are generally used to store lists of messages to be processed asynchronously.</a:t>
            </a:r>
          </a:p>
          <a:p>
            <a:pPr>
              <a:buFont typeface="Wingdings" pitchFamily="2" charset="2"/>
              <a:buChar char="Ø"/>
            </a:pPr>
            <a:r>
              <a:rPr lang="en-US" dirty="0"/>
              <a:t>For example, say you want your customers to be able to upload pictures, and you want to create thumbnails for each picture. You could have your customer wait for you to create the thumbnails while uploading the pictures. An alternative would be to use a queue. When the customer finishes their upload, write a message to the queue. Then have an Azure Function retrieve the message from the queue and create the thumbnails. Each of the parts of this processing can be scaled separately, giving you more control when tuning it for your usage.</a:t>
            </a:r>
          </a:p>
          <a:p>
            <a:pPr>
              <a:buFont typeface="Wingdings" pitchFamily="2" charset="2"/>
              <a:buChar char="Ø"/>
            </a:pPr>
            <a:endParaRPr lang="en-US" dirty="0"/>
          </a:p>
        </p:txBody>
      </p:sp>
    </p:spTree>
    <p:extLst>
      <p:ext uri="{BB962C8B-B14F-4D97-AF65-F5344CB8AC3E}">
        <p14:creationId xmlns:p14="http://schemas.microsoft.com/office/powerpoint/2010/main" val="143157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Table </a:t>
            </a:r>
            <a:r>
              <a:rPr lang="en-US" b="1" dirty="0" smtClean="0"/>
              <a:t>storage</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a:t>Azure Table storage is a service that stores structured </a:t>
            </a:r>
            <a:r>
              <a:rPr lang="en-US" dirty="0" err="1"/>
              <a:t>NoSQL</a:t>
            </a:r>
            <a:r>
              <a:rPr lang="en-US" dirty="0"/>
              <a:t> data in the cloud, providing a key/attribute store with a </a:t>
            </a:r>
            <a:r>
              <a:rPr lang="en-US" dirty="0" err="1"/>
              <a:t>schemaless</a:t>
            </a:r>
            <a:r>
              <a:rPr lang="en-US" dirty="0"/>
              <a:t> design. Because Table storage is </a:t>
            </a:r>
            <a:r>
              <a:rPr lang="en-US" dirty="0" err="1"/>
              <a:t>schemaless</a:t>
            </a:r>
            <a:r>
              <a:rPr lang="en-US" dirty="0"/>
              <a:t>, it's easy to adapt your data as the needs of your application evolve. Access to Table storage data is fast and cost-effective for many types of applications, and is typically lower in cost than traditional SQL for similar volumes of data.</a:t>
            </a:r>
          </a:p>
          <a:p>
            <a:pPr>
              <a:buFont typeface="Wingdings" pitchFamily="2" charset="2"/>
              <a:buChar char="Ø"/>
            </a:pPr>
            <a:r>
              <a:rPr lang="en-US" dirty="0"/>
              <a:t>You can use Table storage to store flexible datasets like user data for web applications, address books, device information, or other types of metadata your service requires. You can store any number of entities in a table, and a storage account may contain any number of tables, up to the capacity limit of the storage account</a:t>
            </a:r>
            <a:r>
              <a:rPr lang="en-US" dirty="0" smtClean="0"/>
              <a:t>.</a:t>
            </a:r>
            <a:endParaRPr lang="en-US" dirty="0"/>
          </a:p>
        </p:txBody>
      </p:sp>
    </p:spTree>
    <p:extLst>
      <p:ext uri="{BB962C8B-B14F-4D97-AF65-F5344CB8AC3E}">
        <p14:creationId xmlns:p14="http://schemas.microsoft.com/office/powerpoint/2010/main" val="1552884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409</TotalTime>
  <Words>3293</Words>
  <Application>Microsoft Office PowerPoint</Application>
  <PresentationFormat>On-screen Show (4:3)</PresentationFormat>
  <Paragraphs>275</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Solstice</vt:lpstr>
      <vt:lpstr>Azure Cloud Storage</vt:lpstr>
      <vt:lpstr>What is Azure Cloud Storage</vt:lpstr>
      <vt:lpstr>Azure Storage is:</vt:lpstr>
      <vt:lpstr>Azure Storage services</vt:lpstr>
      <vt:lpstr>Blob storage</vt:lpstr>
      <vt:lpstr>Azure Files</vt:lpstr>
      <vt:lpstr>Common Scenarios</vt:lpstr>
      <vt:lpstr>Queue storage</vt:lpstr>
      <vt:lpstr>Table storage</vt:lpstr>
      <vt:lpstr>What is Table storage?</vt:lpstr>
      <vt:lpstr>Table Storage Concepts</vt:lpstr>
      <vt:lpstr>Table Properties</vt:lpstr>
      <vt:lpstr>Entity Properties</vt:lpstr>
      <vt:lpstr>Purpose of the PartitionKey</vt:lpstr>
      <vt:lpstr>Partitions and Partition Ranges</vt:lpstr>
      <vt:lpstr>Getting Started with Azure SDK and Storage Emulator</vt:lpstr>
      <vt:lpstr>The Developer Command Prompt</vt:lpstr>
      <vt:lpstr>The Developer Command Prompt</vt:lpstr>
      <vt:lpstr>The Developer Command Prompt</vt:lpstr>
      <vt:lpstr>The Developer Command Prompt</vt:lpstr>
      <vt:lpstr>Test Application Creation</vt:lpstr>
      <vt:lpstr>Test Application Creation</vt:lpstr>
      <vt:lpstr>Test Application Creation</vt:lpstr>
      <vt:lpstr>Test Application Creation</vt:lpstr>
      <vt:lpstr>NuGet Package Management</vt:lpstr>
      <vt:lpstr>Installing the Azure Storage NuGet Package</vt:lpstr>
      <vt:lpstr>Installing the Azure Storage NuGet Package</vt:lpstr>
      <vt:lpstr>Installing the Azure Storage NuGet Package</vt:lpstr>
      <vt:lpstr>Installing the Azure Storage NuGet Package</vt:lpstr>
      <vt:lpstr>Installing the Azure Storage NuGet Package</vt:lpstr>
      <vt:lpstr>What did we just do?!?!?!</vt:lpstr>
      <vt:lpstr>BaseEntity Creation</vt:lpstr>
      <vt:lpstr>BaseEntity Creation</vt:lpstr>
      <vt:lpstr>BaseEntity Creation</vt:lpstr>
      <vt:lpstr>Book Entity Creation</vt:lpstr>
      <vt:lpstr>Book Entity Creation</vt:lpstr>
      <vt:lpstr>Updating the Program to Insert a Book into the Emulated Azure Cloud Storage</vt:lpstr>
      <vt:lpstr>Updating the Program to Insert a Book into the Emulated Azure Cloud Storage</vt:lpstr>
      <vt:lpstr>Checking the database to ensure it worked properly.</vt:lpstr>
      <vt:lpstr>Checking the database to ensure it worked properly.</vt:lpstr>
      <vt:lpstr>Next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Storage</dc:title>
  <dc:creator>Paul West</dc:creator>
  <cp:lastModifiedBy>Paul West</cp:lastModifiedBy>
  <cp:revision>111</cp:revision>
  <dcterms:created xsi:type="dcterms:W3CDTF">2019-10-09T04:08:07Z</dcterms:created>
  <dcterms:modified xsi:type="dcterms:W3CDTF">2019-11-05T06:31:59Z</dcterms:modified>
</cp:coreProperties>
</file>