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0"/>
  </p:notesMasterIdLst>
  <p:handoutMasterIdLst>
    <p:handoutMasterId r:id="rId41"/>
  </p:handoutMasterIdLst>
  <p:sldIdLst>
    <p:sldId id="274" r:id="rId3"/>
    <p:sldId id="276" r:id="rId4"/>
    <p:sldId id="406" r:id="rId5"/>
    <p:sldId id="440" r:id="rId6"/>
    <p:sldId id="437" r:id="rId7"/>
    <p:sldId id="438" r:id="rId8"/>
    <p:sldId id="439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7" r:id="rId17"/>
    <p:sldId id="414" r:id="rId18"/>
    <p:sldId id="416" r:id="rId19"/>
    <p:sldId id="415" r:id="rId20"/>
    <p:sldId id="418" r:id="rId21"/>
    <p:sldId id="419" r:id="rId22"/>
    <p:sldId id="420" r:id="rId23"/>
    <p:sldId id="421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349" r:id="rId37"/>
    <p:sldId id="401" r:id="rId38"/>
    <p:sldId id="405" r:id="rId3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06"/>
          </p14:sldIdLst>
        </p14:section>
        <p14:section name="Class Fields and Properties" id="{BC4A3995-4CED-4320-A673-95328C9C809D}">
          <p14:sldIdLst>
            <p14:sldId id="440"/>
            <p14:sldId id="437"/>
            <p14:sldId id="438"/>
            <p14:sldId id="439"/>
          </p14:sldIdLst>
        </p14:section>
        <p14:section name="Encapsulation" id="{789CCEEB-DDF5-4D3B-ABE1-7BEAC7F776F0}">
          <p14:sldIdLst>
            <p14:sldId id="407"/>
            <p14:sldId id="408"/>
            <p14:sldId id="409"/>
            <p14:sldId id="410"/>
            <p14:sldId id="411"/>
            <p14:sldId id="412"/>
          </p14:sldIdLst>
        </p14:section>
        <p14:section name="Access Modifiers" id="{D5D7B8B3-221D-45DE-8244-FDDB43D4C1B1}">
          <p14:sldIdLst>
            <p14:sldId id="413"/>
            <p14:sldId id="417"/>
            <p14:sldId id="414"/>
            <p14:sldId id="416"/>
            <p14:sldId id="415"/>
            <p14:sldId id="418"/>
            <p14:sldId id="419"/>
            <p14:sldId id="420"/>
            <p14:sldId id="421"/>
          </p14:sldIdLst>
        </p14:section>
        <p14:section name="Validation" id="{331C10E7-2B81-4D32-9CDF-36311ABF1C36}">
          <p14:sldIdLst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Conclusion" id="{10E03AB1-9AA8-4E86-9A64-D741901E50A2}">
          <p14:sldIdLst>
            <p14:sldId id="349"/>
            <p14:sldId id="401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87" d="100"/>
          <a:sy n="87" d="100"/>
        </p:scale>
        <p:origin x="283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26-Oct-17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26-Oct-17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9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1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24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1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6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9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30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2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581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30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dirty="0"/>
              <a:t>remain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local</a:t>
            </a:r>
            <a:endParaRPr lang="en-US" sz="3600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Changing the class internals does not break any outside code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changing the internal class implementation</a:t>
            </a:r>
            <a:endParaRPr lang="bg-BG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50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6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3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11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9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6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2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77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26-Oct-17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474#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databases-advanced-entity-framework" TargetMode="External"/><Relationship Id="rId7" Type="http://schemas.openxmlformats.org/officeDocument/2006/relationships/image" Target="../media/image23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4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1476352"/>
          </a:xfrm>
        </p:spPr>
        <p:txBody>
          <a:bodyPr>
            <a:normAutofit fontScale="90000"/>
          </a:bodyPr>
          <a:lstStyle/>
          <a:p>
            <a:r>
              <a:rPr lang="en-US" dirty="0"/>
              <a:t>Encapsulation and Validation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299"/>
            <a:ext cx="7910299" cy="13113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Private Fields, Encapsulation, Validation, Benefits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5" name="TextBox 14"/>
          <p:cNvSpPr txBox="1"/>
          <p:nvPr/>
        </p:nvSpPr>
        <p:spPr>
          <a:xfrm rot="576164">
            <a:off x="5269146" y="3806198"/>
            <a:ext cx="1189748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 OOP</a:t>
            </a: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62" y="4191000"/>
            <a:ext cx="2253081" cy="243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56" y="3660635"/>
            <a:ext cx="4343401" cy="28956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>
          <a:xfrm>
            <a:off x="3351212" y="1156541"/>
            <a:ext cx="5486402" cy="59605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Fields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Encapsulation – Example</a:t>
            </a:r>
            <a:endParaRPr lang="bg-BG" sz="4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351213" y="2133600"/>
            <a:ext cx="5486400" cy="2965702"/>
            <a:chOff x="3351213" y="3054770"/>
            <a:chExt cx="5486400" cy="296570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351213" y="3054770"/>
              <a:ext cx="5486400" cy="6028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3351213" y="3650829"/>
              <a:ext cx="5486400" cy="9973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1213" y="4648201"/>
              <a:ext cx="5486400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+Age: int</a:t>
              </a:r>
              <a:endParaRPr lang="en-US" sz="24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680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current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passed like an argument in a method or a constructor call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be returned from a method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439400" cy="21613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private string name;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public Person(string name)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.name = name;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1E7FE-ABCC-4BED-ADCC-4B8D5B77FF18}"/>
              </a:ext>
            </a:extLst>
          </p:cNvPr>
          <p:cNvSpPr/>
          <p:nvPr/>
        </p:nvSpPr>
        <p:spPr>
          <a:xfrm>
            <a:off x="1141412" y="3253154"/>
            <a:ext cx="1905000" cy="44840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3C666F-B734-4EE5-91DE-8FF2BDA2895A}"/>
              </a:ext>
            </a:extLst>
          </p:cNvPr>
          <p:cNvSpPr/>
          <p:nvPr/>
        </p:nvSpPr>
        <p:spPr>
          <a:xfrm>
            <a:off x="3499338" y="3259828"/>
            <a:ext cx="870438" cy="4417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F2847-E9CA-4A62-8206-2E375FD843D3}"/>
              </a:ext>
            </a:extLst>
          </p:cNvPr>
          <p:cNvSpPr/>
          <p:nvPr/>
        </p:nvSpPr>
        <p:spPr>
          <a:xfrm>
            <a:off x="3710353" y="2033045"/>
            <a:ext cx="870438" cy="44173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49D69A-39F4-4D06-ACA8-464095D85C61}"/>
              </a:ext>
            </a:extLst>
          </p:cNvPr>
          <p:cNvSpPr/>
          <p:nvPr/>
        </p:nvSpPr>
        <p:spPr>
          <a:xfrm>
            <a:off x="4875212" y="2514600"/>
            <a:ext cx="883750" cy="41323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0251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  <p:bldP spid="10" grpId="0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can invoke a method of the current class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86927" y="2133600"/>
            <a:ext cx="11614970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private string FirstName { get { return </a:t>
            </a:r>
            <a:r>
              <a:rPr lang="en-US" sz="2800" dirty="0" err="1"/>
              <a:t>this.firstName</a:t>
            </a:r>
            <a:r>
              <a:rPr lang="en-US" sz="2800" dirty="0"/>
              <a:t> } }</a:t>
            </a:r>
          </a:p>
          <a:p>
            <a:r>
              <a:rPr lang="en-US" sz="2800" dirty="0"/>
              <a:t>private string </a:t>
            </a:r>
            <a:r>
              <a:rPr lang="en-US" sz="2800" dirty="0" err="1"/>
              <a:t>LastName</a:t>
            </a:r>
            <a:r>
              <a:rPr lang="en-US" sz="2800" dirty="0"/>
              <a:t> { get { return </a:t>
            </a:r>
            <a:r>
              <a:rPr lang="en-US" sz="2800" dirty="0" err="1"/>
              <a:t>this.lastName</a:t>
            </a:r>
            <a:r>
              <a:rPr lang="en-US" sz="2800" dirty="0"/>
              <a:t> } }</a:t>
            </a:r>
          </a:p>
          <a:p>
            <a:endParaRPr lang="en-US" sz="2800" dirty="0"/>
          </a:p>
          <a:p>
            <a:r>
              <a:rPr lang="en-US" sz="2800" dirty="0"/>
              <a:t>public string </a:t>
            </a:r>
            <a:r>
              <a:rPr lang="en-US" sz="2800" dirty="0" err="1"/>
              <a:t>FullName</a:t>
            </a:r>
            <a:endParaRPr lang="en-US" sz="2800" dirty="0"/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return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FirstName</a:t>
            </a:r>
            <a:r>
              <a:rPr lang="en-US" sz="2800" dirty="0"/>
              <a:t> + " " +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this.</a:t>
            </a:r>
            <a:r>
              <a:rPr lang="en-US" sz="2800" dirty="0" err="1"/>
              <a:t>LastName</a:t>
            </a:r>
            <a:endParaRPr lang="en-US" sz="2800" dirty="0"/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2270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241" y="954647"/>
            <a:ext cx="11804822" cy="5570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a constructor of the current class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/>
              <a:t> Keyword (3)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6113" y="1639837"/>
            <a:ext cx="11616599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.firstName = firstName;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.lastName = lastName;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public Person (string </a:t>
            </a:r>
            <a:r>
              <a:rPr lang="en-US" sz="2800" dirty="0" err="1"/>
              <a:t>firstName</a:t>
            </a:r>
            <a:r>
              <a:rPr lang="en-US" sz="2800" dirty="0"/>
              <a:t>, string </a:t>
            </a:r>
            <a:r>
              <a:rPr lang="en-US" sz="2800" dirty="0" err="1"/>
              <a:t>lastName</a:t>
            </a:r>
            <a:r>
              <a:rPr lang="en-US" sz="2800" dirty="0"/>
              <a:t>, int age) </a:t>
            </a:r>
          </a:p>
          <a:p>
            <a:r>
              <a:rPr lang="en-US" sz="2800" dirty="0"/>
              <a:t> 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800" dirty="0"/>
              <a:t> 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);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544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4724400"/>
            <a:ext cx="7825528" cy="820600"/>
          </a:xfrm>
        </p:spPr>
        <p:txBody>
          <a:bodyPr/>
          <a:lstStyle/>
          <a:p>
            <a:r>
              <a:rPr lang="en-GB" dirty="0"/>
              <a:t>Access Modifiers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642" y="1524000"/>
            <a:ext cx="5027612" cy="2359626"/>
          </a:xfrm>
          <a:prstGeom prst="roundRect">
            <a:avLst>
              <a:gd name="adj" fmla="val 9659"/>
            </a:avLst>
          </a:prstGeom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486400"/>
            <a:ext cx="8938472" cy="719034"/>
          </a:xfrm>
        </p:spPr>
        <p:txBody>
          <a:bodyPr/>
          <a:lstStyle/>
          <a:p>
            <a:r>
              <a:rPr lang="en-GB" dirty="0"/>
              <a:t>Visibility of Class Members</a:t>
            </a:r>
          </a:p>
        </p:txBody>
      </p:sp>
    </p:spTree>
    <p:extLst>
      <p:ext uri="{BB962C8B-B14F-4D97-AF65-F5344CB8AC3E}">
        <p14:creationId xmlns:p14="http://schemas.microsoft.com/office/powerpoint/2010/main" val="10901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Anything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 inside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accessed</a:t>
            </a:r>
            <a:r>
              <a:rPr lang="en-US" dirty="0"/>
              <a:t> by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class </a:t>
            </a:r>
            <a:r>
              <a:rPr lang="en-US" dirty="0"/>
              <a:t>belonging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World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noProof="1"/>
              <a:t>We can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using</a:t>
            </a:r>
            <a:r>
              <a:rPr lang="en-US" noProof="1"/>
              <a:t> statements</a:t>
            </a:r>
            <a:r>
              <a:rPr lang="en-US" dirty="0"/>
              <a:t> to access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class 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namespace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dirty="0"/>
              <a:t> method has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2378633"/>
            <a:ext cx="708660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class Person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>
              <a:lnSpc>
                <a:spcPct val="90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5104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way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encapsulate</a:t>
            </a:r>
            <a:r>
              <a:rPr lang="en-US" dirty="0"/>
              <a:t> an object and hide its data from the outside world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Classes and interfaces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 be private</a:t>
            </a:r>
          </a:p>
          <a:p>
            <a:r>
              <a:rPr lang="en-US" dirty="0"/>
              <a:t>Can only be accessed within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/>
              <a:t>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427744"/>
            <a:ext cx="54864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(string name)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this.name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91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internal</a:t>
            </a:r>
            <a:r>
              <a:rPr lang="en-US" dirty="0"/>
              <a:t> is the default modifier in C# 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Available to any other class in the same project (assembly)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1783141"/>
            <a:ext cx="6781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5029200"/>
            <a:ext cx="79248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fontAlgn="base"/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rm.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</p:spTree>
    <p:extLst>
      <p:ext uri="{BB962C8B-B14F-4D97-AF65-F5344CB8AC3E}">
        <p14:creationId xmlns:p14="http://schemas.microsoft.com/office/powerpoint/2010/main" val="4180440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Can only be accessed by inherited classes 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spcBef>
                <a:spcPts val="0"/>
              </a:spcBef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The protected</a:t>
            </a:r>
            <a:r>
              <a:rPr lang="en-US" sz="3600" dirty="0"/>
              <a:t> access modifier cannot be applied to classes and interfaces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Prevents an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unrelated</a:t>
            </a:r>
            <a:r>
              <a:rPr lang="en-US" sz="3600" dirty="0"/>
              <a:t> class from using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Protected Access Modifier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905000"/>
            <a:ext cx="103632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string FullName { get; set;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852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73818" y="2286000"/>
            <a:ext cx="5115794" cy="3352800"/>
            <a:chOff x="-306388" y="2077297"/>
            <a:chExt cx="3137848" cy="335280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</a:t>
              </a:r>
              <a:r>
                <a:rPr lang="bg-BG" b="1" noProof="1">
                  <a:latin typeface="Consolas" panose="020B0609020204030204" pitchFamily="49" charset="0"/>
                </a:rPr>
                <a:t>Т</a:t>
              </a:r>
              <a:r>
                <a:rPr lang="en-US" b="1" noProof="1">
                  <a:latin typeface="Consolas" panose="020B0609020204030204" pitchFamily="49" charset="0"/>
                </a:rPr>
                <a:t>oString():string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39337" y="3760731"/>
            <a:ext cx="327663" cy="351133"/>
          </a:xfrm>
          <a:prstGeom prst="rightArrow">
            <a:avLst>
              <a:gd name="adj1" fmla="val 38918"/>
              <a:gd name="adj2" fmla="val 440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2286001"/>
            <a:ext cx="5095812" cy="3352800"/>
          </a:xfrm>
          <a:prstGeom prst="roundRect">
            <a:avLst>
              <a:gd name="adj" fmla="val 1290"/>
            </a:avLst>
          </a:prstGeom>
        </p:spPr>
      </p:pic>
    </p:spTree>
    <p:extLst>
      <p:ext uri="{BB962C8B-B14F-4D97-AF65-F5344CB8AC3E}">
        <p14:creationId xmlns:p14="http://schemas.microsoft.com/office/powerpoint/2010/main" val="39512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Class Fields and Properties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>
                <a:latin typeface="+mj-lt"/>
              </a:rPr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dirty="0">
                <a:latin typeface="+mj-lt"/>
              </a:rPr>
              <a:t> Keyword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Mutable and Immutable Objects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  <p:pic>
        <p:nvPicPr>
          <p:cNvPr id="6" name="Picture 6" descr="C:\Documents\Courses\OOP\OOP Images\pil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423273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412" y="1151121"/>
            <a:ext cx="10667998" cy="5115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public class Person {</a:t>
            </a:r>
          </a:p>
          <a:p>
            <a:r>
              <a:rPr lang="en-GB" sz="2800" dirty="0"/>
              <a:t>  </a:t>
            </a:r>
            <a:r>
              <a:rPr lang="nb-NO" sz="2800" dirty="0"/>
              <a:t>private string firstName;</a:t>
            </a:r>
          </a:p>
          <a:p>
            <a:r>
              <a:rPr lang="nb-NO" sz="2800" dirty="0"/>
              <a:t>  private string lastName;</a:t>
            </a:r>
          </a:p>
          <a:p>
            <a:pPr>
              <a:spcAft>
                <a:spcPts val="1200"/>
              </a:spcAft>
            </a:pPr>
            <a:r>
              <a:rPr lang="nb-NO" sz="2800" dirty="0"/>
              <a:t>  private int age;</a:t>
            </a:r>
            <a:endParaRPr lang="en-GB" sz="2800" dirty="0"/>
          </a:p>
          <a:p>
            <a:r>
              <a:rPr lang="en-GB" sz="2800" dirty="0"/>
              <a:t>  </a:t>
            </a:r>
            <a:r>
              <a:rPr lang="en-US" sz="2800" dirty="0"/>
              <a:t>public string FirstName =&gt; return this.firstName;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  public int Age =&gt; return this.lastName;</a:t>
            </a:r>
            <a:endParaRPr lang="en-GB" sz="2800" dirty="0"/>
          </a:p>
          <a:p>
            <a:r>
              <a:rPr lang="en-GB" sz="2800" dirty="0"/>
              <a:t>  public override string ToString()</a:t>
            </a:r>
          </a:p>
          <a:p>
            <a:r>
              <a:rPr lang="en-GB" sz="2800" dirty="0"/>
              <a:t>  {</a:t>
            </a:r>
          </a:p>
          <a:p>
            <a:r>
              <a:rPr lang="en-GB" sz="2800" dirty="0"/>
              <a:t>   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TODO: Add logic</a:t>
            </a:r>
          </a:p>
          <a:p>
            <a:r>
              <a:rPr lang="en-GB" sz="2800" dirty="0"/>
              <a:t>  }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279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/>
              <a:t> (add salary)</a:t>
            </a:r>
          </a:p>
          <a:p>
            <a:pPr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</a:t>
            </a:r>
            <a:r>
              <a:rPr lang="en-US" dirty="0"/>
              <a:t>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 method, which updates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with a given percent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30</a:t>
            </a:r>
            <a:r>
              <a:rPr lang="en-US" dirty="0"/>
              <a:t> get</a:t>
            </a:r>
            <a:br>
              <a:rPr lang="en-US" dirty="0"/>
            </a:br>
            <a:r>
              <a:rPr lang="en-US" dirty="0"/>
              <a:t>half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84018" y="16002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+IncreaseSalary(int):void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82967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r>
              <a:rPr lang="bg-BG" dirty="0"/>
              <a:t> </a:t>
            </a:r>
            <a:r>
              <a:rPr lang="en-US" dirty="0"/>
              <a:t>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214" y="18288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800" dirty="0"/>
              <a:t>private double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GB" sz="2800" dirty="0"/>
              <a:t>;</a:t>
            </a:r>
          </a:p>
          <a:p>
            <a:r>
              <a:rPr lang="en-US" sz="2800" dirty="0"/>
              <a:t>public void IncreaseSalary(double percent)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this.salary += this.salary * percent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9412" y="9144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class </a:t>
            </a:r>
            <a:r>
              <a:rPr lang="en-US" dirty="0"/>
              <a:t>from previous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0412" y="6190147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https://judge.softuni.bg/Contests/Practice/Index/475#0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2684" y="5015097"/>
            <a:ext cx="7825528" cy="820600"/>
          </a:xfrm>
        </p:spPr>
        <p:txBody>
          <a:bodyPr/>
          <a:lstStyle/>
          <a:p>
            <a:r>
              <a:rPr lang="en-GB" dirty="0"/>
              <a:t>Validation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46" y="1295400"/>
            <a:ext cx="4744932" cy="3157537"/>
          </a:xfrm>
          <a:prstGeom prst="roundRect">
            <a:avLst>
              <a:gd name="adj" fmla="val 5884"/>
            </a:avLst>
          </a:prstGeom>
        </p:spPr>
      </p:pic>
    </p:spTree>
    <p:extLst>
      <p:ext uri="{BB962C8B-B14F-4D97-AF65-F5344CB8AC3E}">
        <p14:creationId xmlns:p14="http://schemas.microsoft.com/office/powerpoint/2010/main" val="1551730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validation </a:t>
            </a:r>
            <a:r>
              <a:rPr lang="en-US" dirty="0"/>
              <a:t>happens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Users </a:t>
            </a:r>
            <a:r>
              <a:rPr lang="en-US" dirty="0"/>
              <a:t>of the class need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handle</a:t>
            </a:r>
            <a:r>
              <a:rPr lang="en-US" dirty="0"/>
              <a:t> the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58825" y="1828800"/>
            <a:ext cx="1066799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double Salary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set</a:t>
            </a:r>
          </a:p>
          <a:p>
            <a:r>
              <a:rPr lang="en-US" sz="2800" dirty="0"/>
              <a:t>  {</a:t>
            </a:r>
          </a:p>
          <a:p>
            <a:r>
              <a:rPr lang="en-US" sz="2800" dirty="0"/>
              <a:t>    if (value &lt; 460)</a:t>
            </a:r>
          </a:p>
          <a:p>
            <a:r>
              <a:rPr lang="en-US" sz="2800" dirty="0"/>
              <a:t>      throw new </a:t>
            </a:r>
            <a:r>
              <a:rPr lang="en-US" sz="2800" dirty="0" err="1"/>
              <a:t>ArgumentException</a:t>
            </a:r>
            <a:r>
              <a:rPr lang="en-US" sz="2800" dirty="0"/>
              <a:t>("Salary too low!");</a:t>
            </a:r>
          </a:p>
          <a:p>
            <a:r>
              <a:rPr lang="en-US" sz="2800" dirty="0"/>
              <a:t>    this.salary = value;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70612" y="2514600"/>
            <a:ext cx="3200400" cy="990600"/>
          </a:xfrm>
          <a:prstGeom prst="wedgeRoundRectCallout">
            <a:avLst>
              <a:gd name="adj1" fmla="val -40100"/>
              <a:gd name="adj2" fmla="val 920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Throw exceptions instead of printing!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43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  <a:r>
              <a:rPr lang="en-US" dirty="0"/>
              <a:t>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Guarantees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valid state </a:t>
            </a:r>
            <a:r>
              <a:rPr lang="en-US" dirty="0"/>
              <a:t>for an object when it’s created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4212" y="1981200"/>
            <a:ext cx="10667998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public Person(string firstName, string lastName, </a:t>
            </a:r>
          </a:p>
          <a:p>
            <a:r>
              <a:rPr lang="en-US" sz="2800" dirty="0"/>
              <a:t>              int age, double salary)</a:t>
            </a:r>
          </a:p>
          <a:p>
            <a:r>
              <a:rPr lang="en-US" sz="2800" dirty="0"/>
              <a:t> {</a:t>
            </a:r>
          </a:p>
          <a:p>
            <a:r>
              <a:rPr lang="en-US" sz="2800" dirty="0"/>
              <a:t>  this.FirstName = firstName;</a:t>
            </a:r>
          </a:p>
          <a:p>
            <a:r>
              <a:rPr lang="en-US" sz="2800" dirty="0"/>
              <a:t>  this.LastName = lastName;</a:t>
            </a:r>
          </a:p>
          <a:p>
            <a:r>
              <a:rPr lang="en-US" sz="2800" dirty="0"/>
              <a:t>  this.Age = age;</a:t>
            </a:r>
          </a:p>
          <a:p>
            <a:r>
              <a:rPr lang="en-US" sz="2800" dirty="0"/>
              <a:t>  this.Salary = salary;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789612" y="4236817"/>
            <a:ext cx="4191000" cy="906391"/>
          </a:xfrm>
          <a:prstGeom prst="wedgeRoundRectCallout">
            <a:avLst>
              <a:gd name="adj1" fmla="val -92433"/>
              <a:gd name="adj2" fmla="val -53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Validation happens inside of the setter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465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6503205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</a:t>
            </a:r>
            <a:r>
              <a:rPr lang="en-US" dirty="0"/>
              <a:t> with validations </a:t>
            </a:r>
            <a:br>
              <a:rPr lang="en-US" dirty="0"/>
            </a:br>
            <a:r>
              <a:rPr lang="en-US" dirty="0"/>
              <a:t>for every field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must be at least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symbols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 or negative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Salary</a:t>
            </a:r>
            <a:r>
              <a:rPr lang="en-US" dirty="0"/>
              <a:t> cannot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Validate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93618" y="1676400"/>
            <a:ext cx="5115794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Integer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96" y="4534075"/>
            <a:ext cx="3488488" cy="1744244"/>
          </a:xfrm>
          <a:prstGeom prst="roundRect">
            <a:avLst>
              <a:gd name="adj" fmla="val 5513"/>
            </a:avLst>
          </a:prstGeom>
        </p:spPr>
      </p:pic>
    </p:spTree>
    <p:extLst>
      <p:ext uri="{BB962C8B-B14F-4D97-AF65-F5344CB8AC3E}">
        <p14:creationId xmlns:p14="http://schemas.microsoft.com/office/powerpoint/2010/main" val="121385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Validate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495" y="1295400"/>
            <a:ext cx="11335835" cy="4826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firstName</a:t>
            </a:r>
          </a:p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lastName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public </a:t>
            </a:r>
            <a:r>
              <a:rPr lang="en-US" sz="2600" dirty="0" err="1"/>
              <a:t>int</a:t>
            </a:r>
            <a:r>
              <a:rPr lang="en-US" sz="2600" dirty="0"/>
              <a:t> Age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get { return </a:t>
            </a:r>
            <a:r>
              <a:rPr lang="en-US" sz="2600" dirty="0" err="1"/>
              <a:t>this.age</a:t>
            </a:r>
            <a:r>
              <a:rPr lang="en-US" sz="2600" dirty="0"/>
              <a:t>; 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2600" dirty="0"/>
              <a:t> set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{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if (value &lt; 1)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  throw new </a:t>
            </a:r>
            <a:r>
              <a:rPr lang="en-US" sz="2600" dirty="0" err="1"/>
              <a:t>ArgumentException</a:t>
            </a:r>
            <a:r>
              <a:rPr lang="en-US" sz="2600" dirty="0"/>
              <a:t>("Age cannot be negative!");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  </a:t>
            </a:r>
            <a:r>
              <a:rPr lang="en-US" sz="2600" dirty="0" err="1"/>
              <a:t>this.age</a:t>
            </a:r>
            <a:r>
              <a:rPr lang="en-US" sz="2600" dirty="0"/>
              <a:t> = value;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  }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}</a:t>
            </a:r>
          </a:p>
          <a:p>
            <a:pPr>
              <a:lnSpc>
                <a:spcPct val="90000"/>
              </a:lnSpc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//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TODO:</a:t>
            </a:r>
            <a:r>
              <a:rPr lang="en-US" sz="2600" dirty="0"/>
              <a:t> Add validation for salary</a:t>
            </a:r>
          </a:p>
        </p:txBody>
      </p:sp>
    </p:spTree>
    <p:extLst>
      <p:ext uri="{BB962C8B-B14F-4D97-AF65-F5344CB8AC3E}">
        <p14:creationId xmlns:p14="http://schemas.microsoft.com/office/powerpoint/2010/main" val="3916270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Immutable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dirty="0"/>
              <a:t>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cannot</a:t>
            </a:r>
            <a:r>
              <a:rPr lang="en-US" dirty="0"/>
              <a:t> be altered</a:t>
            </a:r>
          </a:p>
          <a:p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438400"/>
            <a:ext cx="10667998" cy="18689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string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= "old String"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</a:t>
            </a:r>
            <a:r>
              <a:rPr lang="en-US" sz="2800" dirty="0"/>
              <a:t> );</a:t>
            </a:r>
          </a:p>
          <a:p>
            <a:r>
              <a:rPr lang="en-US" sz="2800" dirty="0"/>
              <a:t>myString.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ReplaceAll</a:t>
            </a:r>
            <a:r>
              <a:rPr lang="en-US" sz="2800" dirty="0"/>
              <a:t>( "old", "new" );</a:t>
            </a:r>
          </a:p>
          <a:p>
            <a:r>
              <a:rPr lang="en-US" sz="2800" dirty="0"/>
              <a:t>Console.WriteLine(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myString 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old String</a:t>
            </a:r>
          </a:p>
          <a:p>
            <a:r>
              <a:rPr lang="en-US" sz="2800" dirty="0"/>
              <a:t>old String</a:t>
            </a:r>
          </a:p>
        </p:txBody>
      </p:sp>
    </p:spTree>
    <p:extLst>
      <p:ext uri="{BB962C8B-B14F-4D97-AF65-F5344CB8AC3E}">
        <p14:creationId xmlns:p14="http://schemas.microsoft.com/office/powerpoint/2010/main" val="4201278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Objects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reference</a:t>
            </a:r>
            <a:r>
              <a:rPr lang="en-US" dirty="0"/>
              <a:t> to an instance of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r>
              <a:rPr lang="en-US" dirty="0"/>
              <a:t> object, the contents of that instance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en-US" dirty="0"/>
              <a:t> be altered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8012" y="2350851"/>
            <a:ext cx="10667998" cy="19458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Point myPoint = new Point(0.0, 0.0);</a:t>
            </a:r>
          </a:p>
          <a:p>
            <a:pPr>
              <a:spcAft>
                <a:spcPts val="600"/>
              </a:spcAft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myPoint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myPoint.SetLocation</a:t>
            </a:r>
            <a:r>
              <a:rPr lang="en-US" sz="2800" dirty="0"/>
              <a:t>(1.0, 0.0);</a:t>
            </a:r>
          </a:p>
          <a:p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myPoint</a:t>
            </a:r>
            <a:r>
              <a:rPr lang="en-US" sz="2800" dirty="0"/>
              <a:t>);</a:t>
            </a:r>
          </a:p>
        </p:txBody>
      </p:sp>
      <p:sp>
        <p:nvSpPr>
          <p:cNvPr id="9" name="Down Arrow 8"/>
          <p:cNvSpPr/>
          <p:nvPr/>
        </p:nvSpPr>
        <p:spPr>
          <a:xfrm>
            <a:off x="5608192" y="44196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08012" y="5044916"/>
            <a:ext cx="10667998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0.0, 0.0</a:t>
            </a:r>
          </a:p>
          <a:p>
            <a:r>
              <a:rPr lang="en-US" sz="2800" dirty="0"/>
              <a:t>1.0, 0.0</a:t>
            </a:r>
          </a:p>
        </p:txBody>
      </p:sp>
    </p:spTree>
    <p:extLst>
      <p:ext uri="{BB962C8B-B14F-4D97-AF65-F5344CB8AC3E}">
        <p14:creationId xmlns:p14="http://schemas.microsoft.com/office/powerpoint/2010/main" val="3960423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CSharpDB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4559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Mutable Fields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private</a:t>
            </a:r>
            <a:r>
              <a:rPr lang="en-US" dirty="0"/>
              <a:t> mutable fields are still not encapsulated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057399"/>
            <a:ext cx="7641164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List&lt;Person&gt; players;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List&lt;Person&gt; Players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{ return this.players;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2" y="3017739"/>
            <a:ext cx="2085308" cy="192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3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9045"/>
            <a:ext cx="6589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</a:t>
            </a:r>
            <a:br>
              <a:rPr lang="en-US" dirty="0"/>
            </a:br>
            <a:r>
              <a:rPr lang="en-US" dirty="0"/>
              <a:t>a class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Teams have two squads -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team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the console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dirty="0"/>
              <a:t> them to the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younger</a:t>
            </a:r>
            <a:r>
              <a:rPr lang="en-US" dirty="0"/>
              <a:t> than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</a:t>
            </a:r>
            <a:r>
              <a:rPr lang="en-US" dirty="0"/>
              <a:t>, they</a:t>
            </a:r>
            <a:br>
              <a:rPr lang="en-US" dirty="0"/>
            </a:br>
            <a:r>
              <a:rPr lang="en-US" dirty="0"/>
              <a:t>go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squad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 </a:t>
            </a:r>
            <a:r>
              <a:rPr lang="en-US" dirty="0"/>
              <a:t>both squad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506215" y="1632648"/>
            <a:ext cx="5410200" cy="4892354"/>
            <a:chOff x="-306388" y="2077297"/>
            <a:chExt cx="3137848" cy="489235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91115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+FirstTeam():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+ReserveTeam: ReadOnlyList&lt;Person&gt;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4875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53359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Reserve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31812" y="14478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private string name;</a:t>
            </a:r>
          </a:p>
          <a:p>
            <a:pPr fontAlgn="base"/>
            <a:r>
              <a:rPr lang="en-US" sz="2800" dirty="0"/>
              <a:t>private List&lt;Person&gt; firstTeam;</a:t>
            </a:r>
          </a:p>
          <a:p>
            <a:pPr fontAlgn="base"/>
            <a:r>
              <a:rPr lang="en-US" sz="2800" dirty="0"/>
              <a:t>private List&lt;Person&gt; reserveTeam;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public Team(string name)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this.name = name;</a:t>
            </a:r>
          </a:p>
          <a:p>
            <a:pPr fontAlgn="base"/>
            <a:r>
              <a:rPr lang="en-US" sz="2800" dirty="0"/>
              <a:t>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this.firstTeam = new List&lt;Person&gt;();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this.reserveTeam = new List&lt;Person&gt;();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32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First and Reserve Team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5612" y="1151121"/>
            <a:ext cx="1066799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/>
              <a:t>public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IReadOnlyCollection&lt;Person&gt;</a:t>
            </a:r>
            <a:r>
              <a:rPr lang="en-US" sz="2800" dirty="0"/>
              <a:t> FirstTeam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get { return this.firstTeam.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AsReadOnly()</a:t>
            </a:r>
            <a:r>
              <a:rPr lang="en-US" sz="2800" dirty="0"/>
              <a:t>;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}</a:t>
            </a:r>
          </a:p>
          <a:p>
            <a:pPr fontAlgn="base"/>
            <a:r>
              <a:rPr lang="en-US" sz="2800" dirty="0"/>
              <a:t>}</a:t>
            </a:r>
          </a:p>
          <a:p>
            <a:pPr fontAlgn="base"/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//TODO: add getter for reserve team</a:t>
            </a:r>
          </a:p>
          <a:p>
            <a:pPr fontAlgn="base"/>
            <a:r>
              <a:rPr lang="en-US" sz="2800" dirty="0"/>
              <a:t>public void AddPlayer(Person player)</a:t>
            </a:r>
          </a:p>
          <a:p>
            <a:pPr fontAlgn="base"/>
            <a:r>
              <a:rPr lang="en-US" sz="2800" dirty="0"/>
              <a:t>{</a:t>
            </a:r>
          </a:p>
          <a:p>
            <a:pPr fontAlgn="base"/>
            <a:r>
              <a:rPr lang="en-US" sz="2800" dirty="0"/>
              <a:t>  if (player.Age &lt; 40)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firstTeam.Add(player);</a:t>
            </a:r>
          </a:p>
          <a:p>
            <a:pPr fontAlgn="base"/>
            <a:r>
              <a:rPr lang="en-US" sz="2800" dirty="0"/>
              <a:t>  else</a:t>
            </a:r>
          </a:p>
          <a:p>
            <a:pPr fontAlgn="base"/>
            <a:r>
              <a:rPr lang="en-US" sz="2800" dirty="0"/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reserveTeam.Add(player);</a:t>
            </a:r>
          </a:p>
          <a:p>
            <a:pPr fontAlgn="base"/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4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0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</a:t>
            </a:r>
          </a:p>
          <a:p>
            <a:r>
              <a:rPr lang="en-US" sz="3600" dirty="0"/>
              <a:t>Structural changes remain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r>
              <a:rPr lang="en-US" sz="3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Allows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validations </a:t>
            </a:r>
            <a:r>
              <a:rPr lang="en-US" sz="3600" dirty="0"/>
              <a:t>and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data binding</a:t>
            </a:r>
            <a:endParaRPr lang="bg-BG" sz="3600" dirty="0"/>
          </a:p>
          <a:p>
            <a:endParaRPr lang="bg-BG" sz="3600" dirty="0"/>
          </a:p>
          <a:p>
            <a:endParaRPr lang="bg-BG" dirty="0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Benefits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12" y="1692278"/>
            <a:ext cx="3352800" cy="3352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08" y="3581400"/>
            <a:ext cx="304800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3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Fields </a:t>
            </a:r>
            <a:r>
              <a:rPr lang="en-US" sz="3200" dirty="0"/>
              <a:t>in classes should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3200" dirty="0"/>
              <a:t> and </a:t>
            </a:r>
            <a:br>
              <a:rPr lang="en-US" sz="3200" dirty="0"/>
            </a:br>
            <a:r>
              <a:rPr lang="en-US" sz="3200" dirty="0"/>
              <a:t>accessed only through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properties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Access modifiers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dirty="0"/>
              <a:t>Hides implementation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Reduces complexity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Ensures that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structural changes </a:t>
            </a:r>
            <a:r>
              <a:rPr lang="en-US" sz="3000" dirty="0"/>
              <a:t>remain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local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Mutable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Immutable</a:t>
            </a:r>
            <a:r>
              <a:rPr lang="en-US" sz="3000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075612" y="2514600"/>
            <a:ext cx="3490800" cy="37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Encapsulation and Validation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https://softuni.bg/courses/databases-advanced-entity-framework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1" y="5239117"/>
            <a:ext cx="8938472" cy="820600"/>
          </a:xfrm>
        </p:spPr>
        <p:txBody>
          <a:bodyPr/>
          <a:lstStyle/>
          <a:p>
            <a:r>
              <a:rPr lang="en-US" dirty="0"/>
              <a:t>Class Fields and Properties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9AF11D-645B-4D82-88FD-2027A525FB87}"/>
              </a:ext>
            </a:extLst>
          </p:cNvPr>
          <p:cNvGrpSpPr/>
          <p:nvPr/>
        </p:nvGrpSpPr>
        <p:grpSpPr>
          <a:xfrm>
            <a:off x="3095980" y="1219200"/>
            <a:ext cx="5638935" cy="3486878"/>
            <a:chOff x="3160644" y="914400"/>
            <a:chExt cx="5638935" cy="34868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3229F2-9BAA-465B-BF82-AC7D0FFBB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644" y="914400"/>
              <a:ext cx="5638935" cy="3486878"/>
            </a:xfrm>
            <a:prstGeom prst="roundRect">
              <a:avLst>
                <a:gd name="adj" fmla="val 1624"/>
              </a:avLst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4131FFC-9616-4601-8949-B4FFAAD473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8012" y="1857739"/>
              <a:ext cx="0" cy="1600200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10D8E6-FBC0-4FDC-B485-C82172DF5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273" y="3560580"/>
              <a:ext cx="1219200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26612D-0C4F-4941-B50F-2DE2B8B8CF87}"/>
                </a:ext>
              </a:extLst>
            </p:cNvPr>
            <p:cNvCxnSpPr>
              <a:cxnSpLocks/>
            </p:cNvCxnSpPr>
            <p:nvPr/>
          </p:nvCxnSpPr>
          <p:spPr>
            <a:xfrm>
              <a:off x="4543848" y="3560580"/>
              <a:ext cx="1245764" cy="631025"/>
            </a:xfrm>
            <a:prstGeom prst="straightConnector1">
              <a:avLst/>
            </a:prstGeom>
            <a:ln w="50800">
              <a:solidFill>
                <a:schemeClr val="bg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133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belong</a:t>
            </a:r>
            <a:r>
              <a:rPr lang="en-US" dirty="0"/>
              <a:t> to the class</a:t>
            </a:r>
          </a:p>
          <a:p>
            <a:r>
              <a:rPr lang="en-US" dirty="0"/>
              <a:t>Have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45935" y="2590800"/>
            <a:ext cx="10693778" cy="3815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normAutofit fontScale="92500" lnSpcReduction="10000"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600" dirty="0">
                <a:solidFill>
                  <a:schemeClr val="tx2"/>
                </a:solidFill>
              </a:rPr>
              <a:t>class Dice </a:t>
            </a:r>
            <a:endParaRPr lang="bg-BG" sz="3600" dirty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{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string</a:t>
            </a:r>
            <a:r>
              <a:rPr lang="en-US" sz="3600" dirty="0">
                <a:solidFill>
                  <a:schemeClr val="tx2"/>
                </a:solidFill>
              </a:rPr>
              <a:t> type;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</a:t>
            </a:r>
            <a:r>
              <a:rPr lang="en-US" sz="3600" dirty="0">
                <a:solidFill>
                  <a:schemeClr val="tx2"/>
                </a:solidFill>
              </a:rPr>
              <a:t> sides;</a:t>
            </a: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 int[] </a:t>
            </a:r>
            <a:r>
              <a:rPr lang="en-US" sz="3600" dirty="0">
                <a:solidFill>
                  <a:schemeClr val="tx2"/>
                </a:solidFill>
              </a:rPr>
              <a:t>rollHistory;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Person</a:t>
            </a:r>
            <a:r>
              <a:rPr lang="en-US" sz="3600" dirty="0">
                <a:solidFill>
                  <a:schemeClr val="tx2"/>
                </a:solidFill>
              </a:rPr>
              <a:t> owner;</a:t>
            </a:r>
          </a:p>
          <a:p>
            <a:r>
              <a:rPr lang="en-US" sz="3600" dirty="0">
                <a:solidFill>
                  <a:schemeClr val="tx2"/>
                </a:solidFill>
              </a:rPr>
              <a:t>  …</a:t>
            </a:r>
          </a:p>
          <a:p>
            <a:r>
              <a:rPr lang="en-US" sz="36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477452" y="5400882"/>
            <a:ext cx="2258656" cy="914264"/>
          </a:xfrm>
          <a:prstGeom prst="wedgeRoundRectCallout">
            <a:avLst>
              <a:gd name="adj1" fmla="val -58457"/>
              <a:gd name="adj2" fmla="val -47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latin typeface="+mj-lt"/>
              </a:rPr>
              <a:t>Fields can be of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any type</a:t>
            </a:r>
          </a:p>
        </p:txBody>
      </p:sp>
    </p:spTree>
    <p:extLst>
      <p:ext uri="{BB962C8B-B14F-4D97-AF65-F5344CB8AC3E}">
        <p14:creationId xmlns:p14="http://schemas.microsoft.com/office/powerpoint/2010/main" val="19217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members </a:t>
            </a:r>
            <a:r>
              <a:rPr lang="en-US" dirty="0"/>
              <a:t>have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access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define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visibility to other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3048000"/>
            <a:ext cx="10693778" cy="29945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normAutofit lnSpcReduction="10000"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 </a:t>
            </a:r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class Dice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private</a:t>
            </a:r>
            <a:r>
              <a:rPr lang="en-US" sz="4000" dirty="0"/>
              <a:t> int sides;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sz="4000" dirty="0"/>
              <a:t> void Roll(int amount) { … }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87612" y="3692859"/>
            <a:ext cx="3352799" cy="558064"/>
          </a:xfrm>
          <a:prstGeom prst="wedgeRoundRectCallout">
            <a:avLst>
              <a:gd name="adj1" fmla="val -63967"/>
              <a:gd name="adj2" fmla="val -4381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Class access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046412" y="5415969"/>
            <a:ext cx="3886200" cy="527631"/>
          </a:xfrm>
          <a:prstGeom prst="wedgeRoundRectCallout">
            <a:avLst>
              <a:gd name="adj1" fmla="val -61256"/>
              <a:gd name="adj2" fmla="val -572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Member access modifier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282976" y="3810000"/>
            <a:ext cx="2952746" cy="906391"/>
          </a:xfrm>
          <a:prstGeom prst="wedgeRoundRectCallout">
            <a:avLst>
              <a:gd name="adj1" fmla="val -71867"/>
              <a:gd name="adj2" fmla="val 215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Fields should always be private!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0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accessors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mutators</a:t>
            </a:r>
            <a:r>
              <a:rPr lang="bg-BG" dirty="0"/>
              <a:t>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4634" y="1905000"/>
            <a:ext cx="1069377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class Dice </a:t>
            </a:r>
          </a:p>
          <a:p>
            <a:r>
              <a:rPr lang="en-US" sz="2800" dirty="0">
                <a:solidFill>
                  <a:schemeClr val="tx2"/>
                </a:solidFill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private int sides;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public int Sides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{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get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return this.sides;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{ this.sides = value;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697313" y="1989321"/>
            <a:ext cx="2362200" cy="990368"/>
          </a:xfrm>
          <a:prstGeom prst="wedgeRoundRectCallout">
            <a:avLst>
              <a:gd name="adj1" fmla="val -63390"/>
              <a:gd name="adj2" fmla="val 4186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Hidden to the outside world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246052" y="3451547"/>
            <a:ext cx="2667000" cy="990600"/>
          </a:xfrm>
          <a:prstGeom prst="wedgeRoundRectCallout">
            <a:avLst>
              <a:gd name="adj1" fmla="val -69871"/>
              <a:gd name="adj2" fmla="val 485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1"/>
                </a:solidFill>
                <a:latin typeface="+mj-lt"/>
              </a:rPr>
              <a:t>Provides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access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to the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field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668613" y="5652960"/>
            <a:ext cx="2209800" cy="990600"/>
          </a:xfrm>
          <a:prstGeom prst="wedgeRoundRectCallout">
            <a:avLst>
              <a:gd name="adj1" fmla="val -45328"/>
              <a:gd name="adj2" fmla="val -7027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Modifies</a:t>
            </a:r>
            <a:r>
              <a:rPr lang="en-GB" sz="2800" noProof="1">
                <a:solidFill>
                  <a:schemeClr val="tx1"/>
                </a:solidFill>
                <a:latin typeface="+mj-lt"/>
              </a:rPr>
              <a:t> the field’s </a:t>
            </a:r>
            <a:r>
              <a:rPr lang="en-GB" sz="2800" noProof="1">
                <a:solidFill>
                  <a:schemeClr val="tx2">
                    <a:lumMod val="75000"/>
                  </a:schemeClr>
                </a:solidFill>
                <a:latin typeface="+mj-lt"/>
              </a:rPr>
              <a:t>value</a:t>
            </a:r>
            <a:endParaRPr lang="en-US" sz="2800" noProof="1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75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2050" name="Picture 2" descr="C:\Documents\Courses\OOP\OOP Images\CSTRen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34" y="990600"/>
            <a:ext cx="4766628" cy="3571874"/>
          </a:xfrm>
          <a:prstGeom prst="roundRect">
            <a:avLst>
              <a:gd name="adj" fmla="val 2160"/>
            </a:avLst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6"/>
          <p:cNvSpPr>
            <a:spLocks noGrp="1"/>
          </p:cNvSpPr>
          <p:nvPr>
            <p:ph type="body" idx="1"/>
          </p:nvPr>
        </p:nvSpPr>
        <p:spPr>
          <a:xfrm>
            <a:off x="1446212" y="5605566"/>
            <a:ext cx="8938472" cy="719034"/>
          </a:xfrm>
        </p:spPr>
        <p:txBody>
          <a:bodyPr/>
          <a:lstStyle/>
          <a:p>
            <a:r>
              <a:rPr lang="en-GB" dirty="0"/>
              <a:t>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220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0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wrapping</a:t>
            </a:r>
            <a:r>
              <a:rPr lang="en-US" dirty="0"/>
              <a:t> code and data together into a single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</a:t>
            </a:r>
          </a:p>
          <a:p>
            <a:r>
              <a:rPr lang="en-US" dirty="0"/>
              <a:t>Class fields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must be private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 for data access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012" y="2612730"/>
            <a:ext cx="3352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age;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012" y="3971985"/>
            <a:ext cx="7924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return this.age;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this.age = value; }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4887360"/>
            <a:ext cx="1447800" cy="13375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20" y="1827471"/>
            <a:ext cx="1326196" cy="12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03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990</TotalTime>
  <Words>2584</Words>
  <Application>Microsoft Office PowerPoint</Application>
  <PresentationFormat>Custom</PresentationFormat>
  <Paragraphs>563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 16x9</vt:lpstr>
      <vt:lpstr>Encapsulation and Validation</vt:lpstr>
      <vt:lpstr>Table of Contents</vt:lpstr>
      <vt:lpstr>Questions</vt:lpstr>
      <vt:lpstr>Class Fields and Properties</vt:lpstr>
      <vt:lpstr>Fields</vt:lpstr>
      <vt:lpstr>Access Modifiers</vt:lpstr>
      <vt:lpstr>Properties</vt:lpstr>
      <vt:lpstr>Encapsulation</vt:lpstr>
      <vt:lpstr>Encapsulation</vt:lpstr>
      <vt:lpstr>Encapsulation – Example</vt:lpstr>
      <vt:lpstr>The this Keyword</vt:lpstr>
      <vt:lpstr>The this Keyword (2)</vt:lpstr>
      <vt:lpstr>The this Keyword (3)</vt:lpstr>
      <vt:lpstr>Access Modifiers</vt:lpstr>
      <vt:lpstr>Public Access Modifier</vt:lpstr>
      <vt:lpstr>Private Access Modifier</vt:lpstr>
      <vt:lpstr>Internal Access Modifier</vt:lpstr>
      <vt:lpstr>Protected Access Modifier</vt:lpstr>
      <vt:lpstr>Problem: Sort Persons by Name and Age</vt:lpstr>
      <vt:lpstr>Solution: Sort Persons by Name and Age</vt:lpstr>
      <vt:lpstr>Problem: Salary Increase</vt:lpstr>
      <vt:lpstr>Solution: Salary Increase</vt:lpstr>
      <vt:lpstr>Validation</vt:lpstr>
      <vt:lpstr>Validation</vt:lpstr>
      <vt:lpstr>Validation (2)</vt:lpstr>
      <vt:lpstr>Problem: Validate Data</vt:lpstr>
      <vt:lpstr>Solution: Validate Data</vt:lpstr>
      <vt:lpstr>Immutable Objects</vt:lpstr>
      <vt:lpstr>Mutable Objects</vt:lpstr>
      <vt:lpstr>Mutable Fields</vt:lpstr>
      <vt:lpstr>Problem: First and Reserve Team</vt:lpstr>
      <vt:lpstr>Solution: First and Reserve Team</vt:lpstr>
      <vt:lpstr>Solution: First and Reserve Team</vt:lpstr>
      <vt:lpstr>Encapsulation – Benefits</vt:lpstr>
      <vt:lpstr>Summary</vt:lpstr>
      <vt:lpstr>Encapsulation and Validation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and Validation</dc:title>
  <dc:subject>C# DB Advanced - OOP Intro</dc:subject>
  <dc:creator>Software University Foundation</dc:creator>
  <cp:keywords>Sofware University, SoftUni, programming, coding, software development, education, training, course</cp:keywords>
  <dc:description>Software University Foundation - http://softuni.org</dc:description>
  <cp:lastModifiedBy>Vladimir Damyanovski</cp:lastModifiedBy>
  <cp:revision>112</cp:revision>
  <dcterms:created xsi:type="dcterms:W3CDTF">2014-01-02T17:00:34Z</dcterms:created>
  <dcterms:modified xsi:type="dcterms:W3CDTF">2017-10-26T17:57:35Z</dcterms:modified>
  <cp:category>programming, education, software engineering,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