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312" r:id="rId3"/>
    <p:sldId id="262" r:id="rId4"/>
    <p:sldId id="264" r:id="rId5"/>
    <p:sldId id="265" r:id="rId6"/>
    <p:sldId id="283" r:id="rId7"/>
    <p:sldId id="284" r:id="rId8"/>
    <p:sldId id="267" r:id="rId9"/>
    <p:sldId id="269" r:id="rId10"/>
    <p:sldId id="270" r:id="rId11"/>
    <p:sldId id="266" r:id="rId12"/>
    <p:sldId id="292" r:id="rId13"/>
    <p:sldId id="293" r:id="rId14"/>
    <p:sldId id="294" r:id="rId15"/>
    <p:sldId id="317" r:id="rId16"/>
    <p:sldId id="318" r:id="rId17"/>
    <p:sldId id="319" r:id="rId18"/>
    <p:sldId id="295" r:id="rId19"/>
    <p:sldId id="273" r:id="rId20"/>
    <p:sldId id="274" r:id="rId21"/>
    <p:sldId id="272" r:id="rId22"/>
    <p:sldId id="291" r:id="rId23"/>
    <p:sldId id="322" r:id="rId24"/>
    <p:sldId id="324" r:id="rId25"/>
    <p:sldId id="325" r:id="rId26"/>
    <p:sldId id="327" r:id="rId27"/>
    <p:sldId id="328" r:id="rId28"/>
    <p:sldId id="329" r:id="rId29"/>
    <p:sldId id="326" r:id="rId30"/>
    <p:sldId id="296" r:id="rId31"/>
    <p:sldId id="330" r:id="rId32"/>
    <p:sldId id="331" r:id="rId33"/>
    <p:sldId id="344" r:id="rId34"/>
    <p:sldId id="332" r:id="rId35"/>
    <p:sldId id="333" r:id="rId36"/>
    <p:sldId id="345" r:id="rId37"/>
    <p:sldId id="334" r:id="rId38"/>
    <p:sldId id="338" r:id="rId39"/>
    <p:sldId id="346" r:id="rId40"/>
    <p:sldId id="385" r:id="rId41"/>
    <p:sldId id="386" r:id="rId42"/>
    <p:sldId id="387" r:id="rId43"/>
    <p:sldId id="391" r:id="rId44"/>
    <p:sldId id="388" r:id="rId45"/>
    <p:sldId id="389" r:id="rId46"/>
    <p:sldId id="390" r:id="rId47"/>
    <p:sldId id="301" r:id="rId48"/>
    <p:sldId id="303" r:id="rId49"/>
    <p:sldId id="304" r:id="rId50"/>
    <p:sldId id="350" r:id="rId51"/>
    <p:sldId id="349" r:id="rId52"/>
    <p:sldId id="302" r:id="rId53"/>
    <p:sldId id="306" r:id="rId54"/>
    <p:sldId id="351" r:id="rId55"/>
    <p:sldId id="307" r:id="rId56"/>
    <p:sldId id="352" r:id="rId57"/>
    <p:sldId id="353" r:id="rId58"/>
    <p:sldId id="354" r:id="rId59"/>
    <p:sldId id="356" r:id="rId60"/>
    <p:sldId id="355" r:id="rId61"/>
    <p:sldId id="357" r:id="rId62"/>
    <p:sldId id="358" r:id="rId63"/>
    <p:sldId id="359" r:id="rId64"/>
    <p:sldId id="360" r:id="rId65"/>
    <p:sldId id="361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84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4AAA-59F5-4B14-9528-BC29175B4F0F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9E9D-DD9C-4A55-9774-3D55FD0E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07220"/>
            <a:ext cx="8229600" cy="1524000"/>
          </a:xfrm>
        </p:spPr>
        <p:txBody>
          <a:bodyPr/>
          <a:lstStyle/>
          <a:p>
            <a:r>
              <a:rPr lang="en-US" dirty="0" smtClean="0"/>
              <a:t>Classical Inheritance 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of Object-oriented Ninja</a:t>
            </a:r>
            <a:endParaRPr lang="en-US" dirty="0"/>
          </a:p>
        </p:txBody>
      </p:sp>
      <p:pic>
        <p:nvPicPr>
          <p:cNvPr id="12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8744" y="229420"/>
            <a:ext cx="2412145" cy="1582733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13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5278" y="938614"/>
            <a:ext cx="709360" cy="709360"/>
          </a:xfrm>
          <a:prstGeom prst="rect">
            <a:avLst/>
          </a:prstGeom>
          <a:noFill/>
        </p:spPr>
      </p:pic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4160106" y="4324295"/>
            <a:ext cx="1156391" cy="1156392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28429"/>
            <a:ext cx="2500817" cy="158372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sz="20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OOP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1708"/>
            <a:ext cx="8686800" cy="16816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constructor with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a regular function with parameters,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4947" y="2923442"/>
            <a:ext cx="8077200" cy="3400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Person(name,</a:t>
            </a:r>
            <a:r>
              <a:rPr lang="bg-BG" dirty="0" smtClean="0"/>
              <a:t> </a:t>
            </a:r>
            <a:r>
              <a:rPr lang="en-US" dirty="0" smtClean="0"/>
              <a:t>age){</a:t>
            </a:r>
          </a:p>
          <a:p>
            <a:r>
              <a:rPr lang="en-US" dirty="0" smtClean="0"/>
              <a:t>  this.name = name;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/>
              <a:t>v</a:t>
            </a:r>
            <a:r>
              <a:rPr lang="en-US" dirty="0" smtClean="0"/>
              <a:t>ar person1 = new Person("George", 23);</a:t>
            </a:r>
          </a:p>
          <a:p>
            <a:r>
              <a:rPr lang="en-US" dirty="0" smtClean="0"/>
              <a:t>console.log(person1.name);</a:t>
            </a:r>
          </a:p>
          <a:p>
            <a:r>
              <a:rPr lang="en-US" dirty="0" smtClean="0"/>
              <a:t>//logs: George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var person2 = new Person("Maria", 18);</a:t>
            </a:r>
          </a:p>
          <a:p>
            <a:r>
              <a:rPr lang="en-US" dirty="0" smtClean="0"/>
              <a:t>console.log(person2.age);</a:t>
            </a:r>
          </a:p>
          <a:p>
            <a:r>
              <a:rPr lang="en-US" dirty="0"/>
              <a:t>//logs</a:t>
            </a:r>
            <a:r>
              <a:rPr lang="en-US" dirty="0" smtClean="0"/>
              <a:t>: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5825"/>
            <a:ext cx="8686800" cy="5791200"/>
          </a:xfrm>
        </p:spPr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prototype-oriented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smtClean="0"/>
              <a:t>Every object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</a:p>
          <a:p>
            <a:pPr lvl="1"/>
            <a:r>
              <a:rPr lang="en-US" dirty="0" smtClean="0"/>
              <a:t>Its kind of its parent object</a:t>
            </a:r>
          </a:p>
          <a:p>
            <a:r>
              <a:rPr lang="en-US" dirty="0" smtClean="0"/>
              <a:t>Prototypes have properties available to all instances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bject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type is the parent of all objects</a:t>
            </a:r>
          </a:p>
          <a:p>
            <a:pPr lvl="2"/>
            <a:r>
              <a:rPr lang="en-US" dirty="0" smtClean="0"/>
              <a:t>Every object inherits object</a:t>
            </a:r>
          </a:p>
          <a:p>
            <a:pPr lvl="2"/>
            <a:r>
              <a:rPr lang="en-US" dirty="0"/>
              <a:t>Object provides common methods such as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5350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11603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7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92182" y="4118797"/>
            <a:ext cx="2092842" cy="783193"/>
          </a:xfrm>
          <a:prstGeom prst="wedgeRoundRectCallout">
            <a:avLst>
              <a:gd name="adj1" fmla="val -41061"/>
              <a:gd name="adj2" fmla="val -81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means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string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92182" y="4118797"/>
            <a:ext cx="2092842" cy="783193"/>
          </a:xfrm>
          <a:prstGeom prst="wedgeRoundRectCallout">
            <a:avLst>
              <a:gd name="adj1" fmla="val -41061"/>
              <a:gd name="adj2" fmla="val -81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means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string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403324" y="5482756"/>
            <a:ext cx="3409254" cy="6924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 smtClean="0"/>
              <a:t>//use it with:</a:t>
            </a:r>
          </a:p>
          <a:p>
            <a:r>
              <a:rPr lang="en-US" sz="195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'-'.repeat(25);</a:t>
            </a:r>
          </a:p>
        </p:txBody>
      </p:sp>
    </p:spTree>
    <p:extLst>
      <p:ext uri="{BB962C8B-B14F-4D97-AF65-F5344CB8AC3E}">
        <p14:creationId xmlns:p14="http://schemas.microsoft.com/office/powerpoint/2010/main" val="29602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9126"/>
            <a:ext cx="8686800" cy="2980592"/>
          </a:xfrm>
        </p:spPr>
        <p:txBody>
          <a:bodyPr/>
          <a:lstStyle/>
          <a:p>
            <a:r>
              <a:rPr lang="en-US" dirty="0" smtClean="0"/>
              <a:t>Objects can also define custom state</a:t>
            </a:r>
          </a:p>
          <a:p>
            <a:pPr lvl="1"/>
            <a:r>
              <a:rPr lang="en-US" dirty="0" smtClean="0"/>
              <a:t>Custom properties that only instances of this type have</a:t>
            </a:r>
          </a:p>
          <a:p>
            <a:r>
              <a:rPr lang="en-US" dirty="0" smtClean="0"/>
              <a:t>Use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/>
            <a:r>
              <a:rPr lang="en-US" dirty="0" smtClean="0"/>
              <a:t>To attach properties to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239458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Person("Maria",18);</a:t>
            </a:r>
          </a:p>
          <a:p>
            <a:r>
              <a:rPr lang="en-US" dirty="0" smtClean="0"/>
              <a:t>console.log(personMaria.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0124"/>
            <a:ext cx="8686800" cy="5791200"/>
          </a:xfrm>
        </p:spPr>
        <p:txBody>
          <a:bodyPr/>
          <a:lstStyle/>
          <a:p>
            <a:r>
              <a:rPr lang="en-US" dirty="0"/>
              <a:t>Objects in JavaScript</a:t>
            </a:r>
          </a:p>
          <a:p>
            <a:pPr lvl="1"/>
            <a:r>
              <a:rPr lang="en-US" dirty="0"/>
              <a:t>Object-oriented Design</a:t>
            </a:r>
          </a:p>
          <a:p>
            <a:pPr lvl="1"/>
            <a:r>
              <a:rPr lang="en-US" dirty="0"/>
              <a:t>OOP in JavaScript</a:t>
            </a:r>
          </a:p>
          <a:p>
            <a:r>
              <a:rPr lang="en-US" dirty="0"/>
              <a:t>Classical OOP</a:t>
            </a:r>
          </a:p>
          <a:p>
            <a:r>
              <a:rPr lang="en-US" dirty="0" smtClean="0"/>
              <a:t>Prototype-chain</a:t>
            </a:r>
            <a:endParaRPr lang="en-US" dirty="0"/>
          </a:p>
          <a:p>
            <a:r>
              <a:rPr lang="en-US" dirty="0"/>
              <a:t>Object Properties</a:t>
            </a:r>
          </a:p>
          <a:p>
            <a:r>
              <a:rPr lang="en-US" dirty="0"/>
              <a:t>Function </a:t>
            </a:r>
            <a:r>
              <a:rPr lang="en-US" dirty="0" smtClean="0"/>
              <a:t>Constructors</a:t>
            </a:r>
            <a:endParaRPr lang="bg-BG" dirty="0" smtClean="0"/>
          </a:p>
          <a:p>
            <a:r>
              <a:rPr lang="en-US" dirty="0" smtClean="0"/>
              <a:t>The values of the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Implementing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4888" y="2903738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Members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565"/>
            <a:ext cx="8686800" cy="1704513"/>
          </a:xfrm>
        </p:spPr>
        <p:txBody>
          <a:bodyPr/>
          <a:lstStyle/>
          <a:p>
            <a:r>
              <a:rPr lang="en-US" dirty="0" smtClean="0"/>
              <a:t>Property values can be either variables or functions</a:t>
            </a:r>
          </a:p>
          <a:p>
            <a:pPr lvl="1"/>
            <a:r>
              <a:rPr lang="en-US" dirty="0" smtClean="0"/>
              <a:t>Functions are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885243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this.age</a:t>
            </a:r>
            <a:r>
              <a:rPr lang="en-US" dirty="0" smtClean="0"/>
              <a:t> = age;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this.sayHello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console.log("My name is " + this.name + </a:t>
            </a:r>
            <a:br>
              <a:rPr lang="en-US" dirty="0" smtClean="0"/>
            </a:br>
            <a:r>
              <a:rPr lang="en-US" dirty="0" smtClean="0"/>
              <a:t>                " and I am " + </a:t>
            </a:r>
            <a:r>
              <a:rPr lang="en-US" dirty="0" err="1" smtClean="0"/>
              <a:t>this.age</a:t>
            </a:r>
            <a:r>
              <a:rPr lang="en-US" dirty="0" smtClean="0"/>
              <a:t> + "-years old");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maria</a:t>
            </a:r>
            <a:r>
              <a:rPr lang="en-US" dirty="0" smtClean="0"/>
              <a:t> = new Person("Maria",18);</a:t>
            </a:r>
          </a:p>
          <a:p>
            <a:r>
              <a:rPr lang="en-US" dirty="0" err="1"/>
              <a:t>maria.sayHello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833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4224236"/>
            <a:ext cx="44558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Constr</a:t>
            </a:r>
            <a:r>
              <a:rPr lang="en-US" dirty="0" smtClean="0"/>
              <a:t>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this.m</a:t>
            </a:r>
            <a:r>
              <a:rPr lang="en-US" dirty="0" smtClean="0"/>
              <a:t> 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// Very important code</a:t>
            </a:r>
          </a:p>
          <a:p>
            <a:r>
              <a:rPr lang="en-US" dirty="0" smtClean="0"/>
              <a:t> 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14184" y="4534929"/>
            <a:ext cx="388694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x = new </a:t>
            </a:r>
            <a:r>
              <a:rPr lang="en-US" dirty="0" err="1" smtClean="0"/>
              <a:t>Constr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var y = new </a:t>
            </a:r>
            <a:r>
              <a:rPr lang="en-US" dirty="0" err="1"/>
              <a:t>Constr</a:t>
            </a:r>
            <a:r>
              <a:rPr lang="en-US" dirty="0"/>
              <a:t>();</a:t>
            </a:r>
            <a:endParaRPr lang="en-US" dirty="0" smtClean="0"/>
          </a:p>
          <a:p>
            <a:r>
              <a:rPr lang="en-US" dirty="0" smtClean="0"/>
              <a:t>console.log (</a:t>
            </a:r>
            <a:r>
              <a:rPr lang="en-US" dirty="0" err="1" smtClean="0"/>
              <a:t>x.m</a:t>
            </a:r>
            <a:r>
              <a:rPr lang="en-US" dirty="0" smtClean="0"/>
              <a:t> === </a:t>
            </a:r>
            <a:r>
              <a:rPr lang="en-US" dirty="0" err="1" smtClean="0"/>
              <a:t>y.m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4659" y="4069633"/>
            <a:ext cx="2361461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And the code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800833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4224236"/>
            <a:ext cx="44558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Constr</a:t>
            </a:r>
            <a:r>
              <a:rPr lang="en-US" dirty="0" smtClean="0"/>
              <a:t>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this.m</a:t>
            </a:r>
            <a:r>
              <a:rPr lang="en-US" dirty="0" smtClean="0"/>
              <a:t> 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// Very important code</a:t>
            </a:r>
          </a:p>
          <a:p>
            <a:r>
              <a:rPr lang="en-US" dirty="0" smtClean="0"/>
              <a:t> 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4659" y="5596728"/>
            <a:ext cx="2092842" cy="442674"/>
          </a:xfrm>
          <a:prstGeom prst="wedgeRoundRectCallout">
            <a:avLst>
              <a:gd name="adj1" fmla="val -10519"/>
              <a:gd name="adj2" fmla="val -840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false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'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4659" y="4069633"/>
            <a:ext cx="2361461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And the code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800833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114184" y="4534929"/>
            <a:ext cx="388694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x = new </a:t>
            </a:r>
            <a:r>
              <a:rPr lang="en-US" dirty="0" err="1" smtClean="0"/>
              <a:t>Constr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var y = new </a:t>
            </a:r>
            <a:r>
              <a:rPr lang="en-US" dirty="0" err="1"/>
              <a:t>Constr</a:t>
            </a:r>
            <a:r>
              <a:rPr lang="en-US" dirty="0"/>
              <a:t>();</a:t>
            </a:r>
            <a:endParaRPr lang="en-US" dirty="0" smtClean="0"/>
          </a:p>
          <a:p>
            <a:r>
              <a:rPr lang="en-US" dirty="0" smtClean="0"/>
              <a:t>console.log (</a:t>
            </a:r>
            <a:r>
              <a:rPr lang="en-US" dirty="0" err="1" smtClean="0"/>
              <a:t>x.m</a:t>
            </a:r>
            <a:r>
              <a:rPr lang="en-US" dirty="0" smtClean="0"/>
              <a:t> === </a:t>
            </a:r>
            <a:r>
              <a:rPr lang="en-US" dirty="0" err="1" smtClean="0"/>
              <a:t>y.m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33400" y="4224236"/>
            <a:ext cx="44558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Constr</a:t>
            </a:r>
            <a:r>
              <a:rPr lang="en-US" dirty="0" smtClean="0"/>
              <a:t>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this.m</a:t>
            </a:r>
            <a:r>
              <a:rPr lang="en-US" dirty="0" smtClean="0"/>
              <a:t> 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// Very important code</a:t>
            </a:r>
          </a:p>
          <a:p>
            <a:r>
              <a:rPr lang="en-US" dirty="0" smtClean="0"/>
              <a:t> 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Method Instances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err="1"/>
              <a:t>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9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942" y="1571345"/>
            <a:ext cx="3861787" cy="164352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Attach them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of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/>
              <a:t>this.sayHello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3942" y="3265907"/>
            <a:ext cx="412145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dirty="0" err="1" smtClean="0"/>
              <a:t>.sayHello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function(){</a:t>
            </a:r>
          </a:p>
          <a:p>
            <a:r>
              <a:rPr lang="en-US" dirty="0" smtClean="0"/>
              <a:t>    //…</a:t>
            </a:r>
          </a:p>
          <a:p>
            <a:r>
              <a:rPr lang="en-US" dirty="0" smtClean="0"/>
              <a:t>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942" y="1571345"/>
            <a:ext cx="3861787" cy="164352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Attach them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of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/>
              <a:t>this.sayHello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3942" y="3265907"/>
            <a:ext cx="412145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dirty="0" err="1"/>
              <a:t>.sayHello</a:t>
            </a:r>
            <a:r>
              <a:rPr lang="en-US" dirty="0"/>
              <a:t> = </a:t>
            </a:r>
          </a:p>
          <a:p>
            <a:r>
              <a:rPr lang="en-US" dirty="0"/>
              <a:t> 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1" y="5513386"/>
            <a:ext cx="8427128" cy="5770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</a:t>
            </a:r>
            <a:r>
              <a:rPr lang="en-US" dirty="0" smtClean="0"/>
              <a:t> method is created exactly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28174"/>
            <a:ext cx="7924800" cy="1444836"/>
          </a:xfrm>
        </p:spPr>
        <p:txBody>
          <a:bodyPr/>
          <a:lstStyle/>
          <a:p>
            <a:r>
              <a:rPr lang="en-US" dirty="0" smtClean="0"/>
              <a:t>Attaching Methods </a:t>
            </a:r>
            <a:br>
              <a:rPr lang="en-US" dirty="0" smtClean="0"/>
            </a:br>
            <a:r>
              <a:rPr lang="en-US" dirty="0" smtClean="0"/>
              <a:t>to the Prototype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12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26255" y="4541240"/>
            <a:ext cx="8589145" cy="12480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other </a:t>
            </a:r>
            <a:r>
              <a:rPr lang="en-US" dirty="0" smtClean="0"/>
              <a:t>language</a:t>
            </a:r>
          </a:p>
          <a:p>
            <a:pPr marL="0" indent="0" algn="ctr">
              <a:buNone/>
            </a:pPr>
            <a:r>
              <a:rPr lang="en-US" sz="3000" dirty="0" smtClean="0"/>
              <a:t>It should be treated like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class language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26255" y="4541240"/>
            <a:ext cx="8589145" cy="16404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Hidden data is not such a big problem</a:t>
            </a:r>
          </a:p>
          <a:p>
            <a:pPr marL="0" indent="0" algn="ctr">
              <a:lnSpc>
                <a:spcPct val="95000"/>
              </a:lnSpc>
              <a:buNone/>
            </a:pPr>
            <a:r>
              <a:rPr lang="en-US" sz="3000" dirty="0"/>
              <a:t>Prefix "hidden" data with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_(</a:t>
            </a:r>
            <a:r>
              <a:rPr lang="en-US" sz="3000" dirty="0"/>
              <a:t>underscore) </a:t>
            </a:r>
            <a:r>
              <a:rPr lang="en-US" sz="3000" dirty="0" smtClean="0"/>
              <a:t>and </a:t>
            </a:r>
            <a:r>
              <a:rPr lang="en-US" sz="3000" dirty="0"/>
              <a:t>be </a:t>
            </a:r>
            <a:r>
              <a:rPr lang="en-US" sz="3000" dirty="0" smtClean="0"/>
              <a:t>done with </a:t>
            </a:r>
            <a:r>
              <a:rPr lang="en-US" sz="3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4809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0023" y="3279997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way better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25" y="3449104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0023" y="3279997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way better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25" y="3449104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26255" y="4541240"/>
            <a:ext cx="8589145" cy="12480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Performance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big deal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r>
              <a:rPr lang="en-US" sz="3000" dirty="0" smtClean="0"/>
              <a:t>It should </a:t>
            </a:r>
            <a:r>
              <a:rPr lang="en-US" sz="3000" dirty="0"/>
              <a:t>be taken </a:t>
            </a:r>
            <a:r>
              <a:rPr lang="en-US" sz="3000" dirty="0" smtClean="0"/>
              <a:t>into </a:t>
            </a:r>
            <a:r>
              <a:rPr lang="en-US" sz="3000" dirty="0"/>
              <a:t>serious consideration</a:t>
            </a:r>
          </a:p>
        </p:txBody>
      </p:sp>
    </p:spTree>
    <p:extLst>
      <p:ext uri="{BB962C8B-B14F-4D97-AF65-F5344CB8AC3E}">
        <p14:creationId xmlns:p14="http://schemas.microsoft.com/office/powerpoint/2010/main" val="7034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6284"/>
            <a:ext cx="8686800" cy="5659315"/>
          </a:xfrm>
        </p:spPr>
        <p:txBody>
          <a:bodyPr/>
          <a:lstStyle/>
          <a:p>
            <a:r>
              <a:rPr lang="en-US" dirty="0" smtClean="0"/>
              <a:t>OOP means that the application/program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constructed as a set of objects</a:t>
            </a:r>
          </a:p>
          <a:p>
            <a:pPr lvl="1"/>
            <a:r>
              <a:rPr lang="en-US" dirty="0" smtClean="0"/>
              <a:t>Each object has its purpose</a:t>
            </a:r>
          </a:p>
          <a:p>
            <a:pPr lvl="1"/>
            <a:r>
              <a:rPr lang="en-US" dirty="0" smtClean="0"/>
              <a:t>Each object can hold other objects</a:t>
            </a:r>
          </a:p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prototype-oriented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>
                <a:effectLst/>
              </a:rPr>
              <a:t>Uses prototypes to define </a:t>
            </a:r>
            <a:r>
              <a:rPr lang="en-US" dirty="0" smtClean="0">
                <a:effectLst/>
              </a:rPr>
              <a:t>hierarchies</a:t>
            </a:r>
          </a:p>
          <a:p>
            <a:pPr lvl="2"/>
            <a:r>
              <a:rPr lang="en-US" dirty="0" smtClean="0"/>
              <a:t>Does not have definition for class or constructor</a:t>
            </a:r>
          </a:p>
          <a:p>
            <a:pPr lvl="2"/>
            <a:r>
              <a:rPr lang="en-US" dirty="0" err="1" smtClean="0"/>
              <a:t>ECMAScript</a:t>
            </a:r>
            <a:r>
              <a:rPr lang="en-US" dirty="0" smtClean="0"/>
              <a:t> 1.6 introduces classes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Getters and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6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supports properties</a:t>
            </a:r>
          </a:p>
          <a:p>
            <a:pPr lvl="1"/>
            <a:r>
              <a:rPr lang="en-US" dirty="0" smtClean="0"/>
              <a:t>i.e. a way to execute code when:</a:t>
            </a:r>
          </a:p>
          <a:p>
            <a:pPr lvl="2"/>
            <a:r>
              <a:rPr lang="en-US" dirty="0" smtClean="0"/>
              <a:t>Getting a value</a:t>
            </a:r>
          </a:p>
          <a:p>
            <a:pPr lvl="2"/>
            <a:r>
              <a:rPr lang="en-US" dirty="0" smtClean="0"/>
              <a:t>Setting a value</a:t>
            </a:r>
          </a:p>
          <a:p>
            <a:r>
              <a:rPr lang="en-US" dirty="0" smtClean="0"/>
              <a:t>They are two ways to create properties in JS:</a:t>
            </a:r>
          </a:p>
          <a:p>
            <a:pPr lvl="1"/>
            <a:r>
              <a:rPr lang="en-US" dirty="0" smtClean="0"/>
              <a:t>At object declaration with </a:t>
            </a:r>
          </a:p>
          <a:p>
            <a:pPr marL="649288" lvl="2" indent="0">
              <a:buNone/>
            </a:pPr>
            <a:r>
              <a:rPr lang="en-US" dirty="0" smtClean="0"/>
              <a:t>                                      and </a:t>
            </a:r>
          </a:p>
          <a:p>
            <a:pPr lvl="1"/>
            <a:r>
              <a:rPr lang="en-US" dirty="0" smtClean="0"/>
              <a:t>Anytime with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9121" y="4798770"/>
            <a:ext cx="259821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</a:t>
            </a:r>
            <a:r>
              <a:rPr lang="en-US" dirty="0" err="1" smtClean="0"/>
              <a:t>propName</a:t>
            </a:r>
            <a:r>
              <a:rPr lang="en-US" dirty="0" smtClean="0"/>
              <a:t>(){ 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0" y="4798770"/>
            <a:ext cx="39211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set </a:t>
            </a:r>
            <a:r>
              <a:rPr lang="en-US" dirty="0" err="1" smtClean="0"/>
              <a:t>propName</a:t>
            </a:r>
            <a:r>
              <a:rPr lang="en-US" dirty="0" smtClean="0"/>
              <a:t>(</a:t>
            </a:r>
            <a:r>
              <a:rPr lang="en-US" dirty="0" err="1" smtClean="0"/>
              <a:t>propValue</a:t>
            </a:r>
            <a:r>
              <a:rPr lang="en-US" dirty="0" smtClean="0"/>
              <a:t>){ }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9120" y="6037080"/>
            <a:ext cx="757398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Object.defineProperty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propName</a:t>
            </a:r>
            <a:r>
              <a:rPr lang="en-US" dirty="0" smtClean="0"/>
              <a:t>, descriptor)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39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7688"/>
            <a:ext cx="8686800" cy="1668149"/>
          </a:xfrm>
        </p:spPr>
        <p:txBody>
          <a:bodyPr>
            <a:spAutoFit/>
          </a:bodyPr>
          <a:lstStyle/>
          <a:p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Object.defineProperty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dscrptr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3000" dirty="0" smtClean="0"/>
              <a:t>defines property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000" dirty="0" smtClean="0"/>
              <a:t> on o</a:t>
            </a:r>
            <a:r>
              <a:rPr lang="en-US" sz="2800" dirty="0" smtClean="0"/>
              <a:t>bject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82150" y="2808126"/>
            <a:ext cx="833007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Object.defineProperty</a:t>
            </a:r>
            <a:r>
              <a:rPr lang="en-US" dirty="0" smtClean="0"/>
              <a:t>(</a:t>
            </a:r>
            <a:r>
              <a:rPr lang="en-US" dirty="0" err="1" smtClean="0"/>
              <a:t>Person.prototype</a:t>
            </a:r>
            <a:r>
              <a:rPr lang="en-US" dirty="0"/>
              <a:t>, 'name', {</a:t>
            </a:r>
          </a:p>
          <a:p>
            <a:r>
              <a:rPr lang="en-US" dirty="0" smtClean="0"/>
              <a:t>  </a:t>
            </a:r>
            <a:r>
              <a:rPr lang="en-US" dirty="0"/>
              <a:t>get: function () {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this._name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/>
              <a:t>},</a:t>
            </a:r>
          </a:p>
          <a:p>
            <a:r>
              <a:rPr lang="en-US" dirty="0" smtClean="0"/>
              <a:t>  </a:t>
            </a:r>
            <a:r>
              <a:rPr lang="en-US" dirty="0"/>
              <a:t>set: function (name) {</a:t>
            </a:r>
          </a:p>
          <a:p>
            <a:r>
              <a:rPr lang="en-US" dirty="0" smtClean="0"/>
              <a:t>    </a:t>
            </a:r>
            <a:r>
              <a:rPr lang="en-US" dirty="0"/>
              <a:t>if (!</a:t>
            </a:r>
            <a:r>
              <a:rPr lang="en-US" dirty="0" err="1"/>
              <a:t>validateName</a:t>
            </a:r>
            <a:r>
              <a:rPr lang="en-US" dirty="0"/>
              <a:t>(name)) {</a:t>
            </a:r>
          </a:p>
          <a:p>
            <a:r>
              <a:rPr lang="en-US" dirty="0" smtClean="0"/>
              <a:t>      </a:t>
            </a:r>
            <a:r>
              <a:rPr lang="en-US" dirty="0"/>
              <a:t>throw new Error('Name is invalid');</a:t>
            </a:r>
          </a:p>
          <a:p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r>
              <a:rPr lang="en-US" dirty="0" smtClean="0"/>
              <a:t>    </a:t>
            </a:r>
            <a:r>
              <a:rPr lang="en-US" dirty="0" err="1"/>
              <a:t>this._name</a:t>
            </a:r>
            <a:r>
              <a:rPr lang="en-US" dirty="0"/>
              <a:t> = name;</a:t>
            </a:r>
          </a:p>
          <a:p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83107" y="5085672"/>
            <a:ext cx="30291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//</a:t>
            </a:r>
            <a:r>
              <a:rPr lang="en-US" sz="1800" dirty="0"/>
              <a:t>calls the </a:t>
            </a:r>
            <a:r>
              <a:rPr lang="en-US" sz="1800" dirty="0" smtClean="0"/>
              <a:t>setter</a:t>
            </a:r>
          </a:p>
          <a:p>
            <a:r>
              <a:rPr lang="en-US" sz="1800" dirty="0" smtClean="0"/>
              <a:t>p.name = 'Jane Doe';</a:t>
            </a:r>
          </a:p>
          <a:p>
            <a:r>
              <a:rPr lang="en-US" sz="1800" dirty="0" smtClean="0"/>
              <a:t>//</a:t>
            </a:r>
            <a:r>
              <a:rPr lang="en-US" sz="1800" dirty="0"/>
              <a:t>calls the getter</a:t>
            </a:r>
          </a:p>
          <a:p>
            <a:r>
              <a:rPr lang="en-US" sz="1800" dirty="0" smtClean="0"/>
              <a:t>console.log(p.name);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7688"/>
            <a:ext cx="8686800" cy="1668149"/>
          </a:xfrm>
        </p:spPr>
        <p:txBody>
          <a:bodyPr>
            <a:spAutoFit/>
          </a:bodyPr>
          <a:lstStyle/>
          <a:p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Object.defineProperty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dscrptr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3000" dirty="0" smtClean="0"/>
              <a:t>defines property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000" dirty="0" smtClean="0"/>
              <a:t> on o</a:t>
            </a:r>
            <a:r>
              <a:rPr lang="en-US" sz="2800" dirty="0" smtClean="0"/>
              <a:t>bject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82150" y="2808126"/>
            <a:ext cx="833007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Object.defineProperty</a:t>
            </a:r>
            <a:r>
              <a:rPr lang="en-US" dirty="0" smtClean="0"/>
              <a:t>(</a:t>
            </a:r>
            <a:r>
              <a:rPr lang="en-US" dirty="0" err="1" smtClean="0"/>
              <a:t>Person.prototype</a:t>
            </a:r>
            <a:r>
              <a:rPr lang="en-US" dirty="0"/>
              <a:t>, 'name', {</a:t>
            </a:r>
          </a:p>
          <a:p>
            <a:r>
              <a:rPr lang="en-US" dirty="0" smtClean="0"/>
              <a:t>  </a:t>
            </a:r>
            <a:r>
              <a:rPr lang="en-US" dirty="0"/>
              <a:t>get: function () {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this._name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/>
              <a:t>},</a:t>
            </a:r>
          </a:p>
          <a:p>
            <a:r>
              <a:rPr lang="en-US" dirty="0" smtClean="0"/>
              <a:t>  </a:t>
            </a:r>
            <a:r>
              <a:rPr lang="en-US" dirty="0"/>
              <a:t>set: function (name) {</a:t>
            </a:r>
          </a:p>
          <a:p>
            <a:r>
              <a:rPr lang="en-US" dirty="0" smtClean="0"/>
              <a:t>    </a:t>
            </a:r>
            <a:r>
              <a:rPr lang="en-US" dirty="0"/>
              <a:t>if (!</a:t>
            </a:r>
            <a:r>
              <a:rPr lang="en-US" dirty="0" err="1"/>
              <a:t>validateName</a:t>
            </a:r>
            <a:r>
              <a:rPr lang="en-US" dirty="0"/>
              <a:t>(name)) {</a:t>
            </a:r>
          </a:p>
          <a:p>
            <a:r>
              <a:rPr lang="en-US" dirty="0" smtClean="0"/>
              <a:t>      </a:t>
            </a:r>
            <a:r>
              <a:rPr lang="en-US" dirty="0"/>
              <a:t>throw new Error('Name is invalid');</a:t>
            </a:r>
          </a:p>
          <a:p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r>
              <a:rPr lang="en-US" dirty="0" smtClean="0"/>
              <a:t>    </a:t>
            </a:r>
            <a:r>
              <a:rPr lang="en-US" dirty="0" err="1"/>
              <a:t>this._name</a:t>
            </a:r>
            <a:r>
              <a:rPr lang="en-US" dirty="0"/>
              <a:t> = name;</a:t>
            </a:r>
          </a:p>
          <a:p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83107" y="5085672"/>
            <a:ext cx="30291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//</a:t>
            </a:r>
            <a:r>
              <a:rPr lang="en-US" sz="1800" dirty="0"/>
              <a:t>calls the </a:t>
            </a:r>
            <a:r>
              <a:rPr lang="en-US" sz="1800" dirty="0" smtClean="0"/>
              <a:t>setter</a:t>
            </a:r>
          </a:p>
          <a:p>
            <a:r>
              <a:rPr lang="en-US" sz="1800" dirty="0" smtClean="0"/>
              <a:t>p.name = 'Jane Doe';</a:t>
            </a:r>
          </a:p>
          <a:p>
            <a:r>
              <a:rPr lang="en-US" sz="1800" dirty="0" smtClean="0"/>
              <a:t>//</a:t>
            </a:r>
            <a:r>
              <a:rPr lang="en-US" sz="1800" dirty="0"/>
              <a:t>calls the getter</a:t>
            </a:r>
          </a:p>
          <a:p>
            <a:r>
              <a:rPr lang="en-US" sz="1800" dirty="0" smtClean="0"/>
              <a:t>console.log(p.name);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8456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53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6 Get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7688"/>
            <a:ext cx="8686800" cy="190821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ES6 introduces a new way to create properties and directly attach them to the prototype of the object: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Yet they can be defined only at the declaration of the object/function constructor</a:t>
            </a:r>
            <a:endParaRPr lang="en-US" sz="26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06962" y="3049191"/>
            <a:ext cx="8330075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Person.prototype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 name</a:t>
            </a:r>
            <a:r>
              <a:rPr lang="en-US" dirty="0"/>
              <a:t>() {</a:t>
            </a:r>
          </a:p>
          <a:p>
            <a:r>
              <a:rPr lang="en-US" dirty="0"/>
              <a:t>      return </a:t>
            </a:r>
            <a:r>
              <a:rPr lang="en-US" dirty="0" err="1"/>
              <a:t>this._name</a:t>
            </a:r>
            <a:r>
              <a:rPr lang="en-US" dirty="0"/>
              <a:t>;</a:t>
            </a:r>
          </a:p>
          <a:p>
            <a:pPr>
              <a:lnSpc>
                <a:spcPct val="60000"/>
              </a:lnSpc>
            </a:pPr>
            <a:r>
              <a:rPr lang="en-US" dirty="0"/>
              <a:t>    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set name</a:t>
            </a:r>
            <a:r>
              <a:rPr lang="en-US" dirty="0"/>
              <a:t>(name) {</a:t>
            </a:r>
          </a:p>
          <a:p>
            <a:r>
              <a:rPr lang="en-US" dirty="0"/>
              <a:t>      if (!</a:t>
            </a:r>
            <a:r>
              <a:rPr lang="en-US" dirty="0" err="1"/>
              <a:t>validateName</a:t>
            </a:r>
            <a:r>
              <a:rPr lang="en-US" dirty="0"/>
              <a:t>(name)) {</a:t>
            </a:r>
          </a:p>
          <a:p>
            <a:r>
              <a:rPr lang="en-US" dirty="0"/>
              <a:t>        throw new Error('Name is invalid');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this._name</a:t>
            </a:r>
            <a:r>
              <a:rPr lang="en-US" dirty="0"/>
              <a:t> = name;</a:t>
            </a:r>
          </a:p>
          <a:p>
            <a:r>
              <a:rPr lang="en-US" dirty="0"/>
              <a:t>      return </a:t>
            </a:r>
            <a:r>
              <a:rPr lang="en-US" dirty="0" smtClean="0"/>
              <a:t>this;</a:t>
            </a:r>
            <a:endParaRPr lang="en-US" dirty="0"/>
          </a:p>
          <a:p>
            <a:pPr>
              <a:lnSpc>
                <a:spcPct val="60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bg-BG" dirty="0" smtClean="0"/>
          </a:p>
          <a:p>
            <a:pPr>
              <a:lnSpc>
                <a:spcPct val="6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07919" y="5265182"/>
            <a:ext cx="30291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//</a:t>
            </a:r>
            <a:r>
              <a:rPr lang="en-US" sz="1800" dirty="0"/>
              <a:t>calls the </a:t>
            </a:r>
            <a:r>
              <a:rPr lang="en-US" sz="1800" dirty="0" smtClean="0"/>
              <a:t>setter</a:t>
            </a:r>
          </a:p>
          <a:p>
            <a:r>
              <a:rPr lang="en-US" sz="1800" dirty="0" smtClean="0"/>
              <a:t>p.name = 'Jane Doe';</a:t>
            </a:r>
          </a:p>
          <a:p>
            <a:r>
              <a:rPr lang="en-US" sz="1800" dirty="0" smtClean="0"/>
              <a:t>//</a:t>
            </a:r>
            <a:r>
              <a:rPr lang="en-US" sz="1800" dirty="0"/>
              <a:t>calls the getter</a:t>
            </a:r>
          </a:p>
          <a:p>
            <a:r>
              <a:rPr lang="en-US" sz="1800" dirty="0" smtClean="0"/>
              <a:t>console.log(p.name);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711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Get and Set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8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06091"/>
            <a:ext cx="79248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10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is a special kind of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available everywhere in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Yet it has a different meaning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 can have two different values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parent scope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of this</a:t>
            </a:r>
            <a:r>
              <a:rPr lang="en-US" dirty="0" smtClean="0"/>
              <a:t> of the containing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none of the parents is object,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value is window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concrete object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using the new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</p:spTree>
    <p:extLst>
      <p:ext uri="{BB962C8B-B14F-4D97-AF65-F5344CB8AC3E}">
        <p14:creationId xmlns:p14="http://schemas.microsoft.com/office/powerpoint/2010/main" val="13704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97531"/>
            <a:ext cx="7924800" cy="685800"/>
          </a:xfrm>
        </p:spPr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54497" y="3992346"/>
            <a:ext cx="2678996" cy="783193"/>
          </a:xfrm>
          <a:prstGeom prst="wedgeRoundRectCallout">
            <a:avLst>
              <a:gd name="adj1" fmla="val -65089"/>
              <a:gd name="adj2" fmla="val -555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the Person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454497" y="3992346"/>
            <a:ext cx="2678996" cy="783193"/>
          </a:xfrm>
          <a:prstGeom prst="wedgeRoundRectCallout">
            <a:avLst>
              <a:gd name="adj1" fmla="val -65089"/>
              <a:gd name="adj2" fmla="val -555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the Person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512505" y="4927920"/>
            <a:ext cx="2857772" cy="783193"/>
          </a:xfrm>
          <a:prstGeom prst="wedgeRoundRectCallout">
            <a:avLst>
              <a:gd name="adj1" fmla="val -83140"/>
              <a:gd name="adj2" fmla="val -207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its parent scope (window)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this function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9204"/>
            <a:ext cx="8686800" cy="1766656"/>
          </a:xfrm>
        </p:spPr>
        <p:txBody>
          <a:bodyPr/>
          <a:lstStyle/>
          <a:p>
            <a:r>
              <a:rPr lang="en-US" dirty="0" smtClean="0"/>
              <a:t>JavaScript cannot limit function to be used only as constructors</a:t>
            </a:r>
          </a:p>
          <a:p>
            <a:pPr lvl="1"/>
            <a:r>
              <a:rPr lang="en-US" dirty="0" smtClean="0"/>
              <a:t>JavaScript was meant for simple UI purposes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338712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self = this;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/>
              <a:t>.name = </a:t>
            </a:r>
            <a:r>
              <a:rPr lang="en-US" dirty="0"/>
              <a:t>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err="1" smtClean="0"/>
              <a:t>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</a:t>
            </a:r>
            <a:r>
              <a:rPr lang="en-US" dirty="0" smtClean="0"/>
              <a:t>Person("Peter");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9204"/>
            <a:ext cx="8686800" cy="1766656"/>
          </a:xfrm>
        </p:spPr>
        <p:txBody>
          <a:bodyPr/>
          <a:lstStyle/>
          <a:p>
            <a:r>
              <a:rPr lang="en-US" dirty="0" smtClean="0"/>
              <a:t>JavaScript cannot limit function to be used only as constructors</a:t>
            </a:r>
          </a:p>
          <a:p>
            <a:pPr lvl="1"/>
            <a:r>
              <a:rPr lang="en-US" dirty="0" smtClean="0"/>
              <a:t>JavaScript was meant for</a:t>
            </a:r>
            <a:r>
              <a:rPr lang="bg-BG" dirty="0" smtClean="0"/>
              <a:t> </a:t>
            </a:r>
            <a:r>
              <a:rPr lang="en-US" dirty="0" smtClean="0"/>
              <a:t>simple UI purposes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338712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self = this;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/>
              <a:t>.name = </a:t>
            </a:r>
            <a:r>
              <a:rPr lang="en-US" dirty="0"/>
              <a:t>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err="1" smtClean="0"/>
              <a:t>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</a:t>
            </a:r>
            <a:r>
              <a:rPr lang="en-US" dirty="0" smtClean="0"/>
              <a:t>Person("Peter");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92951" y="4959500"/>
            <a:ext cx="2678996" cy="783193"/>
          </a:xfrm>
          <a:prstGeom prst="wedgeRoundRectCallout">
            <a:avLst>
              <a:gd name="adj1" fmla="val -59969"/>
              <a:gd name="adj2" fmla="val 495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be the value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Constructors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80260"/>
            <a:ext cx="8686800" cy="3211830"/>
          </a:xfrm>
        </p:spPr>
        <p:txBody>
          <a:bodyPr/>
          <a:lstStyle/>
          <a:p>
            <a:r>
              <a:rPr lang="en-US" dirty="0" smtClean="0"/>
              <a:t>The only way to mark something as </a:t>
            </a:r>
            <a:r>
              <a:rPr lang="en-US" dirty="0" err="1" smtClean="0"/>
              <a:t>contructor</a:t>
            </a:r>
            <a:r>
              <a:rPr lang="en-US" dirty="0" smtClean="0"/>
              <a:t> is to name it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And </a:t>
            </a:r>
            <a:r>
              <a:rPr lang="en-US" dirty="0" smtClean="0"/>
              <a:t>hope that the user of you code will be so nice to call </a:t>
            </a:r>
            <a:r>
              <a:rPr lang="en-US" dirty="0" err="1" smtClean="0"/>
              <a:t>PascalCase</a:t>
            </a:r>
            <a:r>
              <a:rPr lang="en-US" dirty="0" smtClean="0"/>
              <a:t>-named functions with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r>
              <a:rPr lang="en-US" dirty="0" smtClean="0"/>
              <a:t>Invoking Function Constructors Without new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765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657216"/>
            <a:ext cx="7924800" cy="1646336"/>
          </a:xfrm>
        </p:spPr>
        <p:txBody>
          <a:bodyPr/>
          <a:lstStyle/>
          <a:p>
            <a:r>
              <a:rPr lang="en-US" dirty="0" smtClean="0"/>
              <a:t>Function Constructors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622"/>
            <a:ext cx="8686800" cy="31794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Function constructors can be put inside a module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Introduces a better abstraction of the code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Allows to hide constants and functions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JavaScript has first-class functions, so they can be easily returned by a module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2231" y="4190686"/>
            <a:ext cx="81995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smtClean="0"/>
              <a:t>Person = </a:t>
            </a:r>
            <a:r>
              <a:rPr lang="en-US" dirty="0"/>
              <a:t>(function 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function </a:t>
            </a:r>
            <a:r>
              <a:rPr lang="en-US" dirty="0"/>
              <a:t>Person(name) {</a:t>
            </a:r>
          </a:p>
          <a:p>
            <a:r>
              <a:rPr lang="en-US" dirty="0"/>
              <a:t>  </a:t>
            </a:r>
            <a:r>
              <a:rPr lang="en-US" dirty="0" smtClean="0"/>
              <a:t>  //…</a:t>
            </a:r>
            <a:endParaRPr lang="en-US" dirty="0"/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Person.prototype.walk</a:t>
            </a:r>
            <a:r>
              <a:rPr lang="en-US" dirty="0" smtClean="0"/>
              <a:t> </a:t>
            </a:r>
            <a:r>
              <a:rPr lang="en-US" dirty="0"/>
              <a:t>= function (distance){ /*...*/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  return Person;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55211"/>
            <a:ext cx="7924800" cy="1344334"/>
          </a:xfrm>
        </p:spPr>
        <p:txBody>
          <a:bodyPr/>
          <a:lstStyle/>
          <a:p>
            <a:r>
              <a:rPr lang="en-US" dirty="0" smtClean="0"/>
              <a:t>Function Constructors </a:t>
            </a:r>
            <a:br>
              <a:rPr lang="en-US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342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394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JavaScript is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</a:t>
            </a:r>
            <a:r>
              <a:rPr lang="en-US" sz="3000" dirty="0" smtClean="0"/>
              <a:t>language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such things as variable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JavaScript is also highly expressive language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Most things can be achieved in many ways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That is why JavaScript has many ways to support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Classical/Functional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Prototypal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has its advantages and drawbacks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Usage depends on the case</a:t>
            </a:r>
          </a:p>
        </p:txBody>
      </p:sp>
    </p:spTree>
    <p:extLst>
      <p:ext uri="{BB962C8B-B14F-4D97-AF65-F5344CB8AC3E}">
        <p14:creationId xmlns:p14="http://schemas.microsoft.com/office/powerpoint/2010/main" val="7032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to do when we want to hide something?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 err="1" smtClean="0"/>
              <a:t>Funcitons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constructor is wrapped inside a module:</a:t>
            </a:r>
          </a:p>
          <a:p>
            <a:pPr lvl="1"/>
            <a:r>
              <a:rPr lang="en-US" dirty="0" smtClean="0"/>
              <a:t>The module can contain hidden functions</a:t>
            </a:r>
          </a:p>
          <a:p>
            <a:pPr lvl="1"/>
            <a:r>
              <a:rPr lang="en-US" dirty="0" smtClean="0"/>
              <a:t>The function constructor can use these hidden functions</a:t>
            </a:r>
          </a:p>
          <a:p>
            <a:r>
              <a:rPr lang="en-US" dirty="0" smtClean="0"/>
              <a:t>Yet, to use these functions as object methods, we should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</p:spTree>
    <p:extLst>
      <p:ext uri="{BB962C8B-B14F-4D97-AF65-F5344CB8AC3E}">
        <p14:creationId xmlns:p14="http://schemas.microsoft.com/office/powerpoint/2010/main" val="19243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797612" y="2110975"/>
            <a:ext cx="4228750" cy="1029389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90573" y="1931074"/>
            <a:ext cx="2678996" cy="783193"/>
          </a:xfrm>
          <a:prstGeom prst="wedgeRoundRectCallout">
            <a:avLst>
              <a:gd name="adj1" fmla="val -59969"/>
              <a:gd name="adj2" fmla="val -125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not exposed from the 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 txBox="1">
            <a:spLocks/>
          </p:cNvSpPr>
          <p:nvPr/>
        </p:nvSpPr>
        <p:spPr>
          <a:xfrm>
            <a:off x="4128655" y="3528290"/>
            <a:ext cx="4098107" cy="378691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90573" y="1931074"/>
            <a:ext cx="2678996" cy="783193"/>
          </a:xfrm>
          <a:prstGeom prst="wedgeRoundRectCallout">
            <a:avLst>
              <a:gd name="adj1" fmla="val -59969"/>
              <a:gd name="adj2" fmla="val -125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not exposed from the 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72100" y="4248724"/>
            <a:ext cx="2678996" cy="783193"/>
          </a:xfrm>
          <a:prstGeom prst="wedgeRoundRectCallout">
            <a:avLst>
              <a:gd name="adj1" fmla="val -8311"/>
              <a:gd name="adj2" fmla="val -86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call()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invoke the function over this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97612" y="2110975"/>
            <a:ext cx="4228750" cy="1029389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Like in C#, Java or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0674"/>
            <a:ext cx="8686800" cy="367023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Inheritance is a way to extend the functionality of an object, into another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Like Student inherits Person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Person inherits Mammal, etc…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 JavaScript inheritance is achieved by setting the prototype of the derived type to the prototype of the parent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317387"/>
            <a:ext cx="8077200" cy="923330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 {}</a:t>
            </a:r>
          </a:p>
          <a:p>
            <a:r>
              <a:rPr lang="en-US" sz="1800" dirty="0" smtClean="0"/>
              <a:t>function Student(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, grade) {}</a:t>
            </a:r>
          </a:p>
          <a:p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Student.prototype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6267181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student = new Student("</a:t>
            </a:r>
            <a:r>
              <a:rPr lang="en-US" sz="1800" dirty="0" err="1" smtClean="0"/>
              <a:t>Kiro</a:t>
            </a:r>
            <a:r>
              <a:rPr lang="en-US" sz="1800" dirty="0" smtClean="0"/>
              <a:t>", "</a:t>
            </a:r>
            <a:r>
              <a:rPr lang="en-US" sz="1800" dirty="0" err="1" smtClean="0"/>
              <a:t>Troikata</a:t>
            </a:r>
            <a:r>
              <a:rPr lang="en-US" sz="1800" dirty="0" smtClean="0"/>
              <a:t>", 7);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33400" y="5234093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Now all instances of type Student are also of type Person and have Person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8930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to search properties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094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in JavaScript can have only a single prototype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prototype also has a prototype,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called the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property is called on an object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This object is searched for the property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the object does not contain such property, its prototype is checked for the property, etc…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a null prototype is reached, the result is undefined</a:t>
            </a:r>
          </a:p>
        </p:txBody>
      </p:sp>
    </p:spTree>
    <p:extLst>
      <p:ext uri="{BB962C8B-B14F-4D97-AF65-F5344CB8AC3E}">
        <p14:creationId xmlns:p14="http://schemas.microsoft.com/office/powerpoint/2010/main" val="34629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some of the power of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57779"/>
            <a:ext cx="8686800" cy="3559945"/>
          </a:xfrm>
        </p:spPr>
        <p:txBody>
          <a:bodyPr/>
          <a:lstStyle/>
          <a:p>
            <a:r>
              <a:rPr lang="en-US" dirty="0" smtClean="0"/>
              <a:t>JavaScript has no direct way of calling its parent methods</a:t>
            </a:r>
          </a:p>
          <a:p>
            <a:pPr lvl="1"/>
            <a:r>
              <a:rPr lang="en-US" dirty="0" smtClean="0"/>
              <a:t>Function constructors actually does not know who or what is their parent</a:t>
            </a:r>
          </a:p>
          <a:p>
            <a:r>
              <a:rPr lang="en-US" dirty="0" smtClean="0"/>
              <a:t>Calling parent methods is done using call and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91611"/>
            <a:ext cx="7086600" cy="838200"/>
          </a:xfrm>
        </p:spPr>
        <p:txBody>
          <a:bodyPr/>
          <a:lstStyle/>
          <a:p>
            <a:r>
              <a:rPr lang="en-US" dirty="0" smtClean="0"/>
              <a:t>Calling Parent Methods: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296141"/>
            <a:ext cx="3819617" cy="523782"/>
          </a:xfrm>
        </p:spPr>
        <p:txBody>
          <a:bodyPr/>
          <a:lstStyle/>
          <a:p>
            <a:r>
              <a:rPr lang="en-US" sz="3000" dirty="0" smtClean="0"/>
              <a:t>Having Shape:</a:t>
            </a:r>
            <a:endParaRPr lang="en-US" sz="3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803" y="1893783"/>
            <a:ext cx="3834413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Shape = (function () {</a:t>
            </a:r>
          </a:p>
          <a:p>
            <a:r>
              <a:rPr lang="en-US" dirty="0" smtClean="0"/>
              <a:t>  function </a:t>
            </a:r>
            <a:r>
              <a:rPr lang="en-US" dirty="0"/>
              <a:t>Shape(x, y)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//initialize the shape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Shape.prototype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serialize</a:t>
            </a:r>
            <a:r>
              <a:rPr lang="en-US" dirty="0"/>
              <a:t>: function 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//serialize the shape</a:t>
            </a:r>
            <a:br>
              <a:rPr lang="en-US" dirty="0" smtClean="0"/>
            </a:br>
            <a:r>
              <a:rPr lang="en-US" dirty="0" smtClean="0"/>
              <a:t>      //return the serialized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};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return </a:t>
            </a:r>
            <a:r>
              <a:rPr lang="en-US" dirty="0"/>
              <a:t>Shape;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163627" y="1893783"/>
            <a:ext cx="4751773" cy="4791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/>
              <a:t>Rect</a:t>
            </a:r>
            <a:r>
              <a:rPr lang="en-US" sz="1700" dirty="0"/>
              <a:t> = (function () {</a:t>
            </a:r>
          </a:p>
          <a:p>
            <a:r>
              <a:rPr lang="en-US" sz="1700" dirty="0" smtClean="0"/>
              <a:t> function </a:t>
            </a:r>
            <a:r>
              <a:rPr lang="en-US" sz="1700" dirty="0" err="1"/>
              <a:t>Rect</a:t>
            </a:r>
            <a:r>
              <a:rPr lang="en-US" sz="1700" dirty="0"/>
              <a:t>(x, y, </a:t>
            </a:r>
            <a:endParaRPr lang="en-US" sz="1700" dirty="0" smtClean="0"/>
          </a:p>
          <a:p>
            <a:r>
              <a:rPr lang="en-US" sz="1700" dirty="0"/>
              <a:t> </a:t>
            </a:r>
            <a:r>
              <a:rPr lang="en-US" sz="1700" dirty="0" smtClean="0"/>
              <a:t>              width</a:t>
            </a:r>
            <a:r>
              <a:rPr lang="en-US" sz="1700" dirty="0"/>
              <a:t>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/>
              <a:t>   </a:t>
            </a:r>
            <a:r>
              <a:rPr lang="en-US" sz="1700" dirty="0" err="1" smtClean="0"/>
              <a:t>Shape.call</a:t>
            </a:r>
            <a:r>
              <a:rPr lang="en-US" sz="1700" dirty="0" smtClean="0"/>
              <a:t>(this</a:t>
            </a:r>
            <a:r>
              <a:rPr lang="en-US" sz="1700" dirty="0"/>
              <a:t>, x, y</a:t>
            </a:r>
            <a:r>
              <a:rPr lang="en-US" sz="1700" dirty="0" smtClean="0"/>
              <a:t>);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</a:t>
            </a:r>
            <a:r>
              <a:rPr lang="en-US" sz="1700" dirty="0" err="1" smtClean="0"/>
              <a:t>init</a:t>
            </a:r>
            <a:r>
              <a:rPr lang="en-US" sz="1700" dirty="0" smtClean="0"/>
              <a:t> the </a:t>
            </a:r>
            <a:r>
              <a:rPr lang="en-US" sz="1700" dirty="0" err="1" smtClean="0"/>
              <a:t>Rect</a:t>
            </a:r>
            <a:endParaRPr lang="en-US" sz="1700" dirty="0" smtClean="0"/>
          </a:p>
          <a:p>
            <a:r>
              <a:rPr lang="en-US" sz="1700" dirty="0" smtClean="0"/>
              <a:t> }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</a:t>
            </a:r>
            <a:r>
              <a:rPr lang="en-US" sz="1700" dirty="0" smtClean="0"/>
              <a:t> </a:t>
            </a:r>
            <a:r>
              <a:rPr lang="en-US" sz="1700" dirty="0"/>
              <a:t>= new Shape();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Rect.prototype.serialize</a:t>
            </a:r>
            <a:r>
              <a:rPr lang="en-US" sz="1700" dirty="0" smtClean="0"/>
              <a:t>=function (){</a:t>
            </a:r>
          </a:p>
          <a:p>
            <a:pPr>
              <a:spcBef>
                <a:spcPts val="500"/>
              </a:spcBef>
            </a:pPr>
            <a:r>
              <a:rPr lang="en-US" sz="1700" dirty="0" smtClean="0"/>
              <a:t>   </a:t>
            </a:r>
            <a:r>
              <a:rPr lang="en-US" sz="1700" dirty="0" err="1" smtClean="0"/>
              <a:t>Shape.prototype</a:t>
            </a:r>
            <a:endParaRPr lang="en-US" sz="1700" dirty="0" smtClean="0"/>
          </a:p>
          <a:p>
            <a:r>
              <a:rPr lang="en-US" sz="1700" dirty="0" smtClean="0"/>
              <a:t>        .serialize</a:t>
            </a:r>
          </a:p>
          <a:p>
            <a:pPr>
              <a:spcAft>
                <a:spcPts val="500"/>
              </a:spcAft>
            </a:pPr>
            <a:r>
              <a:rPr lang="en-US" sz="1700" dirty="0" smtClean="0"/>
              <a:t>        .call(this);</a:t>
            </a:r>
          </a:p>
          <a:p>
            <a:r>
              <a:rPr lang="en-US" sz="1700" dirty="0" smtClean="0"/>
              <a:t>   //add </a:t>
            </a:r>
            <a:r>
              <a:rPr lang="en-US" sz="1700" dirty="0" err="1" smtClean="0"/>
              <a:t>Rect</a:t>
            </a:r>
            <a:r>
              <a:rPr lang="en-US" sz="1700" dirty="0" smtClean="0"/>
              <a:t> specific serialization    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//return the serialized;</a:t>
            </a:r>
            <a:endParaRPr lang="en-US" sz="1700" dirty="0"/>
          </a:p>
          <a:p>
            <a:r>
              <a:rPr lang="en-US" sz="1700" dirty="0" smtClean="0"/>
              <a:t> };</a:t>
            </a: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dirty="0" smtClean="0"/>
              <a:t> return </a:t>
            </a:r>
            <a:r>
              <a:rPr lang="en-US" sz="1700" dirty="0" err="1"/>
              <a:t>Rect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}());</a:t>
            </a:r>
            <a:endParaRPr lang="en-US" sz="17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63627" y="1200616"/>
            <a:ext cx="4418860" cy="52236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Inheriting it with </a:t>
            </a:r>
            <a:r>
              <a:rPr lang="en-US" dirty="0" err="1" smtClean="0"/>
              <a:t>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4429956" y="2747519"/>
            <a:ext cx="3027287" cy="341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91611"/>
            <a:ext cx="7086600" cy="838200"/>
          </a:xfrm>
        </p:spPr>
        <p:txBody>
          <a:bodyPr/>
          <a:lstStyle/>
          <a:p>
            <a:r>
              <a:rPr lang="en-US" dirty="0" smtClean="0"/>
              <a:t>Calling Parent Methods: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296141"/>
            <a:ext cx="3819617" cy="523782"/>
          </a:xfrm>
        </p:spPr>
        <p:txBody>
          <a:bodyPr/>
          <a:lstStyle/>
          <a:p>
            <a:r>
              <a:rPr lang="en-US" sz="3000" dirty="0" smtClean="0"/>
              <a:t>Having Shape:</a:t>
            </a:r>
            <a:endParaRPr lang="en-US" sz="3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803" y="1893783"/>
            <a:ext cx="3834413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Shape = (function () {</a:t>
            </a:r>
          </a:p>
          <a:p>
            <a:r>
              <a:rPr lang="en-US" dirty="0" smtClean="0"/>
              <a:t>  function </a:t>
            </a:r>
            <a:r>
              <a:rPr lang="en-US" dirty="0"/>
              <a:t>Shape(x, y)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//initialize the shape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Shape.prototype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serialize</a:t>
            </a:r>
            <a:r>
              <a:rPr lang="en-US" dirty="0"/>
              <a:t>: function 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//serialize the shape</a:t>
            </a:r>
            <a:br>
              <a:rPr lang="en-US" dirty="0" smtClean="0"/>
            </a:br>
            <a:r>
              <a:rPr lang="en-US" dirty="0" smtClean="0"/>
              <a:t>      //return the serialized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};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return </a:t>
            </a:r>
            <a:r>
              <a:rPr lang="en-US" dirty="0"/>
              <a:t>Shape;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163627" y="1893783"/>
            <a:ext cx="4751773" cy="4791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/>
              <a:t>Rect</a:t>
            </a:r>
            <a:r>
              <a:rPr lang="en-US" sz="1700" dirty="0"/>
              <a:t> = (function () {</a:t>
            </a:r>
          </a:p>
          <a:p>
            <a:r>
              <a:rPr lang="en-US" sz="1700" dirty="0" smtClean="0"/>
              <a:t> function </a:t>
            </a:r>
            <a:r>
              <a:rPr lang="en-US" sz="1700" dirty="0" err="1"/>
              <a:t>Rect</a:t>
            </a:r>
            <a:r>
              <a:rPr lang="en-US" sz="1700" dirty="0"/>
              <a:t>(x, y, </a:t>
            </a:r>
            <a:endParaRPr lang="en-US" sz="1700" dirty="0" smtClean="0"/>
          </a:p>
          <a:p>
            <a:r>
              <a:rPr lang="en-US" sz="1700" dirty="0"/>
              <a:t> </a:t>
            </a:r>
            <a:r>
              <a:rPr lang="en-US" sz="1700" dirty="0" smtClean="0"/>
              <a:t>              width</a:t>
            </a:r>
            <a:r>
              <a:rPr lang="en-US" sz="1700" dirty="0"/>
              <a:t>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/>
              <a:t>   </a:t>
            </a:r>
            <a:r>
              <a:rPr lang="en-US" sz="1700" dirty="0" err="1" smtClean="0"/>
              <a:t>Shape.call</a:t>
            </a:r>
            <a:r>
              <a:rPr lang="en-US" sz="1700" dirty="0" smtClean="0"/>
              <a:t>(this</a:t>
            </a:r>
            <a:r>
              <a:rPr lang="en-US" sz="1700" dirty="0"/>
              <a:t>, x, y</a:t>
            </a:r>
            <a:r>
              <a:rPr lang="en-US" sz="1700" dirty="0" smtClean="0"/>
              <a:t>);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</a:t>
            </a:r>
            <a:r>
              <a:rPr lang="en-US" sz="1700" dirty="0" err="1" smtClean="0"/>
              <a:t>init</a:t>
            </a:r>
            <a:r>
              <a:rPr lang="en-US" sz="1700" dirty="0" smtClean="0"/>
              <a:t> the </a:t>
            </a:r>
            <a:r>
              <a:rPr lang="en-US" sz="1700" dirty="0" err="1" smtClean="0"/>
              <a:t>Rect</a:t>
            </a:r>
            <a:endParaRPr lang="en-US" sz="1700" dirty="0" smtClean="0"/>
          </a:p>
          <a:p>
            <a:r>
              <a:rPr lang="en-US" sz="1700" dirty="0" smtClean="0"/>
              <a:t> }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</a:t>
            </a:r>
            <a:r>
              <a:rPr lang="en-US" sz="1700" dirty="0" smtClean="0"/>
              <a:t> </a:t>
            </a:r>
            <a:r>
              <a:rPr lang="en-US" sz="1700" dirty="0"/>
              <a:t>= new Shape();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Rect.prototype.serialize</a:t>
            </a:r>
            <a:r>
              <a:rPr lang="en-US" sz="1700" dirty="0" smtClean="0"/>
              <a:t>=function (){</a:t>
            </a:r>
          </a:p>
          <a:p>
            <a:pPr>
              <a:spcBef>
                <a:spcPts val="500"/>
              </a:spcBef>
            </a:pPr>
            <a:r>
              <a:rPr lang="en-US" sz="1700" dirty="0" smtClean="0"/>
              <a:t>   </a:t>
            </a:r>
            <a:r>
              <a:rPr lang="en-US" sz="1700" dirty="0" err="1" smtClean="0"/>
              <a:t>Shape.prototype</a:t>
            </a:r>
            <a:endParaRPr lang="en-US" sz="1700" dirty="0" smtClean="0"/>
          </a:p>
          <a:p>
            <a:r>
              <a:rPr lang="en-US" sz="1700" dirty="0" smtClean="0"/>
              <a:t>        .serialize</a:t>
            </a:r>
          </a:p>
          <a:p>
            <a:pPr>
              <a:spcAft>
                <a:spcPts val="500"/>
              </a:spcAft>
            </a:pPr>
            <a:r>
              <a:rPr lang="en-US" sz="1700" dirty="0" smtClean="0"/>
              <a:t>        .call(this);</a:t>
            </a:r>
          </a:p>
          <a:p>
            <a:r>
              <a:rPr lang="en-US" sz="1700" dirty="0" smtClean="0"/>
              <a:t>   //add </a:t>
            </a:r>
            <a:r>
              <a:rPr lang="en-US" sz="1700" dirty="0" err="1" smtClean="0"/>
              <a:t>Rect</a:t>
            </a:r>
            <a:r>
              <a:rPr lang="en-US" sz="1700" dirty="0" smtClean="0"/>
              <a:t> specific serialization    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//return the serialized;</a:t>
            </a:r>
            <a:endParaRPr lang="en-US" sz="1700" dirty="0"/>
          </a:p>
          <a:p>
            <a:r>
              <a:rPr lang="en-US" sz="1700" dirty="0" smtClean="0"/>
              <a:t> };</a:t>
            </a: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dirty="0" smtClean="0"/>
              <a:t> return </a:t>
            </a:r>
            <a:r>
              <a:rPr lang="en-US" sz="1700" dirty="0" err="1"/>
              <a:t>Rect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}());</a:t>
            </a:r>
            <a:endParaRPr lang="en-US" sz="17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63627" y="1200616"/>
            <a:ext cx="4418860" cy="52236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Inheriting it with </a:t>
            </a:r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65371" y="3260234"/>
            <a:ext cx="2092842" cy="783193"/>
          </a:xfrm>
          <a:prstGeom prst="wedgeRoundRectCallout">
            <a:avLst>
              <a:gd name="adj1" fmla="val -32153"/>
              <a:gd name="adj2" fmla="val -72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parent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4429956" y="2747519"/>
            <a:ext cx="3027287" cy="341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5367" y="4385569"/>
            <a:ext cx="2192784" cy="798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91611"/>
            <a:ext cx="7086600" cy="838200"/>
          </a:xfrm>
        </p:spPr>
        <p:txBody>
          <a:bodyPr/>
          <a:lstStyle/>
          <a:p>
            <a:r>
              <a:rPr lang="en-US" dirty="0" smtClean="0"/>
              <a:t>Calling Parent Methods: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296141"/>
            <a:ext cx="3819617" cy="523782"/>
          </a:xfrm>
        </p:spPr>
        <p:txBody>
          <a:bodyPr/>
          <a:lstStyle/>
          <a:p>
            <a:r>
              <a:rPr lang="en-US" sz="3000" dirty="0" smtClean="0"/>
              <a:t>Having Shape:</a:t>
            </a:r>
            <a:endParaRPr lang="en-US" sz="3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803" y="1893783"/>
            <a:ext cx="3834413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Shape = (function () {</a:t>
            </a:r>
          </a:p>
          <a:p>
            <a:r>
              <a:rPr lang="en-US" dirty="0" smtClean="0"/>
              <a:t>  function </a:t>
            </a:r>
            <a:r>
              <a:rPr lang="en-US" dirty="0"/>
              <a:t>Shape(x, y)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//initialize the shape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Shape.prototype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serialize</a:t>
            </a:r>
            <a:r>
              <a:rPr lang="en-US" dirty="0"/>
              <a:t>: function 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//serialize the shape</a:t>
            </a:r>
            <a:br>
              <a:rPr lang="en-US" dirty="0" smtClean="0"/>
            </a:br>
            <a:r>
              <a:rPr lang="en-US" dirty="0" smtClean="0"/>
              <a:t>      //return the serialized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};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return </a:t>
            </a:r>
            <a:r>
              <a:rPr lang="en-US" dirty="0"/>
              <a:t>Shape;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163627" y="1893783"/>
            <a:ext cx="4751773" cy="4791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/>
              <a:t>Rect</a:t>
            </a:r>
            <a:r>
              <a:rPr lang="en-US" sz="1700" dirty="0"/>
              <a:t> = (function () {</a:t>
            </a:r>
          </a:p>
          <a:p>
            <a:r>
              <a:rPr lang="en-US" sz="1700" dirty="0" smtClean="0"/>
              <a:t> function </a:t>
            </a:r>
            <a:r>
              <a:rPr lang="en-US" sz="1700" dirty="0" err="1"/>
              <a:t>Rect</a:t>
            </a:r>
            <a:r>
              <a:rPr lang="en-US" sz="1700" dirty="0"/>
              <a:t>(x, y, </a:t>
            </a:r>
            <a:endParaRPr lang="en-US" sz="1700" dirty="0" smtClean="0"/>
          </a:p>
          <a:p>
            <a:r>
              <a:rPr lang="en-US" sz="1700" dirty="0"/>
              <a:t> </a:t>
            </a:r>
            <a:r>
              <a:rPr lang="en-US" sz="1700" dirty="0" smtClean="0"/>
              <a:t>              width</a:t>
            </a:r>
            <a:r>
              <a:rPr lang="en-US" sz="1700" dirty="0"/>
              <a:t>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/>
              <a:t>   </a:t>
            </a:r>
            <a:r>
              <a:rPr lang="en-US" sz="1700" dirty="0" err="1" smtClean="0"/>
              <a:t>Shape.call</a:t>
            </a:r>
            <a:r>
              <a:rPr lang="en-US" sz="1700" dirty="0" smtClean="0"/>
              <a:t>(this</a:t>
            </a:r>
            <a:r>
              <a:rPr lang="en-US" sz="1700" dirty="0"/>
              <a:t>, x, y</a:t>
            </a:r>
            <a:r>
              <a:rPr lang="en-US" sz="1700" dirty="0" smtClean="0"/>
              <a:t>);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</a:t>
            </a:r>
            <a:r>
              <a:rPr lang="en-US" sz="1700" dirty="0" err="1" smtClean="0"/>
              <a:t>init</a:t>
            </a:r>
            <a:r>
              <a:rPr lang="en-US" sz="1700" dirty="0" smtClean="0"/>
              <a:t> the </a:t>
            </a:r>
            <a:r>
              <a:rPr lang="en-US" sz="1700" dirty="0" err="1" smtClean="0"/>
              <a:t>Rect</a:t>
            </a:r>
            <a:endParaRPr lang="en-US" sz="1700" dirty="0" smtClean="0"/>
          </a:p>
          <a:p>
            <a:r>
              <a:rPr lang="en-US" sz="1700" dirty="0" smtClean="0"/>
              <a:t> }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</a:t>
            </a:r>
            <a:r>
              <a:rPr lang="en-US" sz="1700" dirty="0" smtClean="0"/>
              <a:t> </a:t>
            </a:r>
            <a:r>
              <a:rPr lang="en-US" sz="1700" dirty="0"/>
              <a:t>= new Shape();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Rect.prototype.serialize</a:t>
            </a:r>
            <a:r>
              <a:rPr lang="en-US" sz="1700" dirty="0" smtClean="0"/>
              <a:t>=function (){</a:t>
            </a:r>
          </a:p>
          <a:p>
            <a:pPr>
              <a:spcBef>
                <a:spcPts val="500"/>
              </a:spcBef>
            </a:pPr>
            <a:r>
              <a:rPr lang="en-US" sz="1700" dirty="0" smtClean="0"/>
              <a:t>   </a:t>
            </a:r>
            <a:r>
              <a:rPr lang="en-US" sz="1700" dirty="0" err="1" smtClean="0"/>
              <a:t>Shape.prototype</a:t>
            </a:r>
            <a:endParaRPr lang="en-US" sz="1700" dirty="0" smtClean="0"/>
          </a:p>
          <a:p>
            <a:r>
              <a:rPr lang="en-US" sz="1700" dirty="0" smtClean="0"/>
              <a:t>        .serialize</a:t>
            </a:r>
          </a:p>
          <a:p>
            <a:pPr>
              <a:spcAft>
                <a:spcPts val="500"/>
              </a:spcAft>
            </a:pPr>
            <a:r>
              <a:rPr lang="en-US" sz="1700" dirty="0" smtClean="0"/>
              <a:t>        .call(this);</a:t>
            </a:r>
          </a:p>
          <a:p>
            <a:r>
              <a:rPr lang="en-US" sz="1700" dirty="0" smtClean="0"/>
              <a:t>   //add </a:t>
            </a:r>
            <a:r>
              <a:rPr lang="en-US" sz="1700" dirty="0" err="1" smtClean="0"/>
              <a:t>Rect</a:t>
            </a:r>
            <a:r>
              <a:rPr lang="en-US" sz="1700" dirty="0" smtClean="0"/>
              <a:t> specific serialization    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//return the serialized;</a:t>
            </a:r>
            <a:endParaRPr lang="en-US" sz="1700" dirty="0"/>
          </a:p>
          <a:p>
            <a:r>
              <a:rPr lang="en-US" sz="1700" dirty="0" smtClean="0"/>
              <a:t> };</a:t>
            </a: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dirty="0" smtClean="0"/>
              <a:t> return </a:t>
            </a:r>
            <a:r>
              <a:rPr lang="en-US" sz="1700" dirty="0" err="1"/>
              <a:t>Rect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}());</a:t>
            </a:r>
            <a:endParaRPr lang="en-US" sz="17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63627" y="1200616"/>
            <a:ext cx="4418860" cy="52236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Inheriting it with </a:t>
            </a:r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65371" y="3260234"/>
            <a:ext cx="2092842" cy="783193"/>
          </a:xfrm>
          <a:prstGeom prst="wedgeRoundRectCallout">
            <a:avLst>
              <a:gd name="adj1" fmla="val -32153"/>
              <a:gd name="adj2" fmla="val -72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parent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39513" y="5265337"/>
            <a:ext cx="2092842" cy="783193"/>
          </a:xfrm>
          <a:prstGeom prst="wedgeRoundRectCallout">
            <a:avLst>
              <a:gd name="adj1" fmla="val -38515"/>
              <a:gd name="adj2" fmla="val -82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parent method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96216"/>
            <a:ext cx="8686800" cy="2980592"/>
          </a:xfrm>
        </p:spPr>
        <p:txBody>
          <a:bodyPr/>
          <a:lstStyle/>
          <a:p>
            <a:r>
              <a:rPr lang="en-US" dirty="0" smtClean="0"/>
              <a:t>JavaScript uses functions to create objects</a:t>
            </a:r>
          </a:p>
          <a:p>
            <a:pPr lvl="1"/>
            <a:r>
              <a:rPr lang="en-US" dirty="0" smtClean="0"/>
              <a:t>It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definition for class or constructor</a:t>
            </a:r>
          </a:p>
          <a:p>
            <a:r>
              <a:rPr lang="en-US" dirty="0" smtClean="0"/>
              <a:t>Functions play the role of object constructors</a:t>
            </a:r>
          </a:p>
          <a:p>
            <a:pPr lvl="1"/>
            <a:r>
              <a:rPr lang="en-US" dirty="0" smtClean="0"/>
              <a:t>Create/initiate object by calling the function with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" keyword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52921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Person(){}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gosho</a:t>
            </a:r>
            <a:r>
              <a:rPr lang="en-US" dirty="0" smtClean="0"/>
              <a:t> = new Person(); //instance of Person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maria</a:t>
            </a:r>
            <a:r>
              <a:rPr lang="en-US" dirty="0" smtClean="0"/>
              <a:t> = new Person(); //another instance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10466"/>
            <a:ext cx="8686800" cy="5591910"/>
          </a:xfrm>
        </p:spPr>
        <p:txBody>
          <a:bodyPr/>
          <a:lstStyle/>
          <a:p>
            <a:r>
              <a:rPr lang="en-US" dirty="0" smtClean="0"/>
              <a:t>When using a function as an object constructor it is executed when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Each of the instances is independent</a:t>
            </a:r>
          </a:p>
          <a:p>
            <a:pPr lvl="2"/>
            <a:r>
              <a:rPr lang="en-US" dirty="0" smtClean="0"/>
              <a:t>They have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 state and behavior</a:t>
            </a:r>
          </a:p>
          <a:p>
            <a:r>
              <a:rPr lang="en-US" dirty="0" smtClean="0"/>
              <a:t>Function constructors can take parameters to give instances different state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2531" y="2361910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Person(){}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personGosho</a:t>
            </a:r>
            <a:r>
              <a:rPr lang="en-US" dirty="0" smtClean="0"/>
              <a:t> = new Person(); //instance of Person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Person(); //instance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2100</TotalTime>
  <Words>3269</Words>
  <Application>Microsoft Office PowerPoint</Application>
  <PresentationFormat>On-screen Show (4:3)</PresentationFormat>
  <Paragraphs>689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Calibri</vt:lpstr>
      <vt:lpstr>Cambria</vt:lpstr>
      <vt:lpstr>Consolas</vt:lpstr>
      <vt:lpstr>Corbel</vt:lpstr>
      <vt:lpstr>Wingdings 2</vt:lpstr>
      <vt:lpstr>Telerik Academy</vt:lpstr>
      <vt:lpstr>Classical Inheritance in JavaScript</vt:lpstr>
      <vt:lpstr>Table of Contents</vt:lpstr>
      <vt:lpstr>Object-oriented Design</vt:lpstr>
      <vt:lpstr>Object-oriented Programming</vt:lpstr>
      <vt:lpstr>OOP in JavaScript</vt:lpstr>
      <vt:lpstr>OOP in JavaScript</vt:lpstr>
      <vt:lpstr>Classical OOP</vt:lpstr>
      <vt:lpstr>Classical OOP</vt:lpstr>
      <vt:lpstr>Creating Objects</vt:lpstr>
      <vt:lpstr>Creating Objects</vt:lpstr>
      <vt:lpstr>Function Constructors</vt:lpstr>
      <vt:lpstr>Prototypes</vt:lpstr>
      <vt:lpstr>The prototype Object</vt:lpstr>
      <vt:lpstr>The prototype Object (2)</vt:lpstr>
      <vt:lpstr>The prototype Object (2)</vt:lpstr>
      <vt:lpstr>The prototype Object (2)</vt:lpstr>
      <vt:lpstr>The prototype Object (2)</vt:lpstr>
      <vt:lpstr>Prototypes</vt:lpstr>
      <vt:lpstr>Object Members</vt:lpstr>
      <vt:lpstr>Object Members (2)</vt:lpstr>
      <vt:lpstr>Object Members</vt:lpstr>
      <vt:lpstr>Attaching Methods</vt:lpstr>
      <vt:lpstr>Attaching Methods</vt:lpstr>
      <vt:lpstr>Attaching Methods</vt:lpstr>
      <vt:lpstr>Different Method Instances</vt:lpstr>
      <vt:lpstr>Better Method Attachment</vt:lpstr>
      <vt:lpstr>Better Method Attachment</vt:lpstr>
      <vt:lpstr>Better Method Attachment</vt:lpstr>
      <vt:lpstr>Attaching Methods  to the Prototype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Properties</vt:lpstr>
      <vt:lpstr>Properties in JavaScript</vt:lpstr>
      <vt:lpstr>Object.defineProperty()</vt:lpstr>
      <vt:lpstr>Object.defineProperty()</vt:lpstr>
      <vt:lpstr>Object.defineProperty()</vt:lpstr>
      <vt:lpstr>ES 6 Get and Set</vt:lpstr>
      <vt:lpstr>ES6 Get and Set</vt:lpstr>
      <vt:lpstr>The this Object</vt:lpstr>
      <vt:lpstr>The this Object</vt:lpstr>
      <vt:lpstr>this in Function Scope</vt:lpstr>
      <vt:lpstr>this in Function Scope</vt:lpstr>
      <vt:lpstr>this in Function Scope</vt:lpstr>
      <vt:lpstr>The this function object</vt:lpstr>
      <vt:lpstr>Function Constructors</vt:lpstr>
      <vt:lpstr>Function Constructors</vt:lpstr>
      <vt:lpstr>Function Constructors (2)</vt:lpstr>
      <vt:lpstr> Invoking Function Constructors Without new</vt:lpstr>
      <vt:lpstr>Function Constructors with Modules</vt:lpstr>
      <vt:lpstr>Constructors with Modules</vt:lpstr>
      <vt:lpstr>Function Constructors  with Modules</vt:lpstr>
      <vt:lpstr>Hidden functions</vt:lpstr>
      <vt:lpstr>Hidden Funcitons</vt:lpstr>
      <vt:lpstr>Hidden Functions: Example</vt:lpstr>
      <vt:lpstr>Hidden Functions: Example</vt:lpstr>
      <vt:lpstr>Hidden Functions: Example</vt:lpstr>
      <vt:lpstr>Hidden Functions</vt:lpstr>
      <vt:lpstr>Inheritance in Classical OOP</vt:lpstr>
      <vt:lpstr>Inheritance in Classical OOP</vt:lpstr>
      <vt:lpstr>Inheritance in Classical OOP</vt:lpstr>
      <vt:lpstr>The Prototype Chain</vt:lpstr>
      <vt:lpstr>The Prototype Chain</vt:lpstr>
      <vt:lpstr>Calling Parent Methods</vt:lpstr>
      <vt:lpstr>Calling Parent Methods</vt:lpstr>
      <vt:lpstr>Calling Parent Methods: Example</vt:lpstr>
      <vt:lpstr>Calling Parent Methods: Example</vt:lpstr>
      <vt:lpstr>Calling Parent Methods: Example</vt:lpstr>
      <vt:lpstr>Calling Parent Methods</vt:lpstr>
      <vt:lpstr>Inheritance in Classical 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</dc:title>
  <dc:creator>Doncho Minkov</dc:creator>
  <cp:lastModifiedBy>Windows User</cp:lastModifiedBy>
  <cp:revision>822</cp:revision>
  <dcterms:created xsi:type="dcterms:W3CDTF">2013-04-02T06:47:44Z</dcterms:created>
  <dcterms:modified xsi:type="dcterms:W3CDTF">2015-06-24T19:28:47Z</dcterms:modified>
</cp:coreProperties>
</file>