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3490-F1FF-49ED-A3A3-48CC3733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D178A-83B9-4840-AA3E-97B114EF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23C-931D-4DE7-A198-DCA6F025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C0A8-8267-4264-A85A-F47D034F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BE1B-A0D2-42B3-BE3F-AF0EC57C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84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F7A9-9BA8-4FD3-A14B-C3AAFC9E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CEA9-BD72-491F-8800-3E69DE1D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2AC9-33D7-410C-B8F8-F25F61C6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0B8B-3E24-4404-A1B8-F22E1650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9DD8-4FE7-4F08-83F2-A5E4B2B4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9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0AB2E-6B3B-4B38-89E3-643D34C68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15A7-9D1E-48B5-BA69-05E83F8D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C16F-706E-46B0-A281-DAE21F9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CC9A-4351-44AF-A303-AF7154D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16EE-641C-4C8E-935A-673F3A23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3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907-CB57-4ECA-9266-0BEDA265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4AF7-4D6D-4DE4-9E1E-E5BABDF0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70B2-B1D9-4BDF-BEF6-E99F1A3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BF7E-2131-4DA1-95DC-D42D192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623E-2888-4CE5-8060-5F816DB8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91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8A6F-0EE4-49A7-A2B7-8541460F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4AA5-57E6-4315-BE4A-66CBAC4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06C7-B5C1-4C60-93A2-58A92006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BC86-19CA-4497-B056-94B25221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DA9A-5B56-43BE-AD15-285601C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49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9E8-24DE-45FD-8B77-5B839065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714A-B669-458C-8DB1-89D89DFC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8AF5F-F17F-4496-BA39-D6DED554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585D-A960-46EE-9E9D-626B5DBF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ACB1-3D98-4334-9049-8373DF1B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928B6-B3D7-43F5-BA6B-EBCF525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328B-1B96-447D-9AD4-13FE32AE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C387-3362-4C80-8E09-9AF962F7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CD4D-DA86-4633-9BC3-496827B7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CE339-8C0A-4F7B-95BE-8EA780903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3F21-6FDF-4CD6-AE07-ED9232C3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D78D3-58CE-40F8-9E6E-D1EB7CB2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523C6-DFAD-4F61-9341-17C87BFD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8C8D6-E366-4B83-92B9-3AF97892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7762-5B71-4DCD-BDAA-F0784F55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0BA3D-8483-4FDB-99DC-D951AFD3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AE1B1-C224-48E7-8EC1-A54A892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F2E0-1D01-4A68-9970-56F6F3E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A0D23-3FA4-45D5-8099-E5CAC2E5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44E28-C070-4568-A3A2-029D60FC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E4CC4-711F-4148-A391-5E03BEA5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59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F4B-9655-4192-844E-C38522EE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A076-2465-4401-A4B1-DD99169E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F7F7-D602-4183-8C0C-F1A70740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A227-3D5C-4840-9CF0-45A62E69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1A2F-5CB8-48B9-80AC-0361EFC0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91E8-74D6-4A78-A440-A808451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85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3B64-2E8D-4F74-B6B8-FBD79196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E680A-B677-4D74-A639-F0AFFEC1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1DE6-8374-4248-B0D9-3435ECB4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8B8D-FE39-401C-A37D-95564823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3390-12E1-47DC-B363-D64EA91A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4A14-AC9A-47FE-B459-12C01ADA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84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098D3-48C0-4D40-8882-D1B826B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2B9C-2D65-493E-B385-447683D6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F705-D32A-41A2-8D70-2738B44F3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69E3-1572-46DC-9948-9313690ED13F}" type="datetimeFigureOut">
              <a:rPr lang="en-AU" smtClean="0"/>
              <a:t>26/06/2021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6F79-5634-4CA2-8C6A-4ADFD55C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EE8B-7733-4C7D-9784-C220ED930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5811-3CB0-4B6C-9F2C-896E56A4EC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0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A2BA8-65ED-4419-9C2E-FCDA593121DC}"/>
              </a:ext>
            </a:extLst>
          </p:cNvPr>
          <p:cNvSpPr/>
          <p:nvPr/>
        </p:nvSpPr>
        <p:spPr>
          <a:xfrm>
            <a:off x="2013615" y="1948441"/>
            <a:ext cx="1165422" cy="390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A889EF-D109-4749-9026-E3D0ED7A28BE}"/>
              </a:ext>
            </a:extLst>
          </p:cNvPr>
          <p:cNvSpPr/>
          <p:nvPr/>
        </p:nvSpPr>
        <p:spPr>
          <a:xfrm>
            <a:off x="3674918" y="2005976"/>
            <a:ext cx="1497093" cy="929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Ingress Service</a:t>
            </a:r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DD2927-4570-44E8-8497-4EDEAC63500E}"/>
              </a:ext>
            </a:extLst>
          </p:cNvPr>
          <p:cNvGrpSpPr/>
          <p:nvPr/>
        </p:nvGrpSpPr>
        <p:grpSpPr>
          <a:xfrm>
            <a:off x="7366475" y="1948441"/>
            <a:ext cx="1512609" cy="1008404"/>
            <a:chOff x="3725966" y="1316398"/>
            <a:chExt cx="1774678" cy="11732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0E83B5-1F2E-494B-BF4D-A6F6044F0DFF}"/>
                </a:ext>
              </a:extLst>
            </p:cNvPr>
            <p:cNvSpPr/>
            <p:nvPr/>
          </p:nvSpPr>
          <p:spPr>
            <a:xfrm>
              <a:off x="3725966" y="1316398"/>
              <a:ext cx="1589518" cy="10166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Ingress</a:t>
              </a:r>
              <a:endParaRPr lang="en-AU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03F277-5744-4968-BA8A-3B883AABD62C}"/>
                </a:ext>
              </a:extLst>
            </p:cNvPr>
            <p:cNvSpPr/>
            <p:nvPr/>
          </p:nvSpPr>
          <p:spPr>
            <a:xfrm>
              <a:off x="3818546" y="1383340"/>
              <a:ext cx="1589518" cy="10166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EE9FC4-6828-4771-9F45-CD128C6DCFC3}"/>
                </a:ext>
              </a:extLst>
            </p:cNvPr>
            <p:cNvSpPr/>
            <p:nvPr/>
          </p:nvSpPr>
          <p:spPr>
            <a:xfrm>
              <a:off x="3911126" y="1473071"/>
              <a:ext cx="1589518" cy="10166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Averager</a:t>
              </a:r>
              <a:endParaRPr lang="en-AU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6DEE8CF-1CC7-4FB2-9464-B8BCD8812EFD}"/>
              </a:ext>
            </a:extLst>
          </p:cNvPr>
          <p:cNvSpPr/>
          <p:nvPr/>
        </p:nvSpPr>
        <p:spPr>
          <a:xfrm>
            <a:off x="2013615" y="370276"/>
            <a:ext cx="1750291" cy="837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  <a:endParaRPr lang="en-AU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9AD01D0-87CB-4412-99E1-873B51BC2656}"/>
              </a:ext>
            </a:extLst>
          </p:cNvPr>
          <p:cNvSpPr/>
          <p:nvPr/>
        </p:nvSpPr>
        <p:spPr>
          <a:xfrm>
            <a:off x="9473295" y="4152606"/>
            <a:ext cx="1418601" cy="172625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DB</a:t>
            </a:r>
            <a:endParaRPr lang="en-AU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6FCDBD6-A17C-4F8F-BA37-F3C1CC5991CB}"/>
              </a:ext>
            </a:extLst>
          </p:cNvPr>
          <p:cNvSpPr/>
          <p:nvPr/>
        </p:nvSpPr>
        <p:spPr>
          <a:xfrm>
            <a:off x="5672267" y="2027635"/>
            <a:ext cx="1260508" cy="98467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Queue</a:t>
            </a:r>
            <a:endParaRPr lang="en-AU" dirty="0"/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5BC71BB1-DD5D-4464-A2F8-BFBA95A870B2}"/>
              </a:ext>
            </a:extLst>
          </p:cNvPr>
          <p:cNvSpPr/>
          <p:nvPr/>
        </p:nvSpPr>
        <p:spPr>
          <a:xfrm>
            <a:off x="8274603" y="3307998"/>
            <a:ext cx="2142719" cy="59393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Data Model</a:t>
            </a:r>
            <a:endParaRPr lang="en-AU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47DBB7C-922F-4604-8656-EDCFED2B66AA}"/>
              </a:ext>
            </a:extLst>
          </p:cNvPr>
          <p:cNvSpPr/>
          <p:nvPr/>
        </p:nvSpPr>
        <p:spPr>
          <a:xfrm>
            <a:off x="5577983" y="5015732"/>
            <a:ext cx="1354792" cy="59393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Data Model</a:t>
            </a:r>
            <a:endParaRPr lang="en-AU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FECA62E-B9DC-4DFA-968A-CF3EF7E20A99}"/>
              </a:ext>
            </a:extLst>
          </p:cNvPr>
          <p:cNvSpPr/>
          <p:nvPr/>
        </p:nvSpPr>
        <p:spPr>
          <a:xfrm>
            <a:off x="3179037" y="2264636"/>
            <a:ext cx="495881" cy="376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EB3050A-AE07-4DB4-9F84-06636D06B70A}"/>
              </a:ext>
            </a:extLst>
          </p:cNvPr>
          <p:cNvSpPr/>
          <p:nvPr/>
        </p:nvSpPr>
        <p:spPr>
          <a:xfrm>
            <a:off x="5173866" y="2264636"/>
            <a:ext cx="495881" cy="376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882AB6-E220-43C9-9870-A702B8BE0024}"/>
              </a:ext>
            </a:extLst>
          </p:cNvPr>
          <p:cNvSpPr/>
          <p:nvPr/>
        </p:nvSpPr>
        <p:spPr>
          <a:xfrm>
            <a:off x="6937150" y="2288922"/>
            <a:ext cx="495881" cy="376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59430871-F729-4AE8-8A25-7D6126783C0B}"/>
              </a:ext>
            </a:extLst>
          </p:cNvPr>
          <p:cNvSpPr/>
          <p:nvPr/>
        </p:nvSpPr>
        <p:spPr>
          <a:xfrm>
            <a:off x="6932775" y="5124691"/>
            <a:ext cx="2541302" cy="37601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2A4AEEF-6C13-4D8E-9EC4-99CCFEB6D3AE}"/>
              </a:ext>
            </a:extLst>
          </p:cNvPr>
          <p:cNvSpPr/>
          <p:nvPr/>
        </p:nvSpPr>
        <p:spPr>
          <a:xfrm>
            <a:off x="3179037" y="5122259"/>
            <a:ext cx="2398946" cy="37601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E0E7816-2725-4B6A-AB44-ECED22FE1478}"/>
              </a:ext>
            </a:extLst>
          </p:cNvPr>
          <p:cNvSpPr/>
          <p:nvPr/>
        </p:nvSpPr>
        <p:spPr>
          <a:xfrm>
            <a:off x="8545794" y="2956845"/>
            <a:ext cx="441533" cy="3511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DCA5C1D-0527-44B0-B862-76BE0CEF558A}"/>
              </a:ext>
            </a:extLst>
          </p:cNvPr>
          <p:cNvSpPr/>
          <p:nvPr/>
        </p:nvSpPr>
        <p:spPr>
          <a:xfrm>
            <a:off x="9957618" y="3901932"/>
            <a:ext cx="441533" cy="3511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DF19ED-A4C3-4C8C-A4E1-E7501C3B5D94}"/>
              </a:ext>
            </a:extLst>
          </p:cNvPr>
          <p:cNvCxnSpPr/>
          <p:nvPr/>
        </p:nvCxnSpPr>
        <p:spPr>
          <a:xfrm flipV="1">
            <a:off x="2768837" y="1207418"/>
            <a:ext cx="0" cy="741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69B48B-9C81-4A1E-954F-DDFCF8562076}"/>
              </a:ext>
            </a:extLst>
          </p:cNvPr>
          <p:cNvSpPr/>
          <p:nvPr/>
        </p:nvSpPr>
        <p:spPr>
          <a:xfrm>
            <a:off x="666751" y="3413072"/>
            <a:ext cx="840244" cy="2409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Presentation Layer</a:t>
            </a:r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F6FCEF-E716-4317-B855-76CB4FF4AF75}"/>
              </a:ext>
            </a:extLst>
          </p:cNvPr>
          <p:cNvSpPr/>
          <p:nvPr/>
        </p:nvSpPr>
        <p:spPr>
          <a:xfrm>
            <a:off x="673611" y="1948441"/>
            <a:ext cx="840243" cy="1317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Data Source</a:t>
            </a:r>
            <a:endParaRPr lang="en-AU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063B829-0A1B-4762-BDDB-D863FEBCE46B}"/>
              </a:ext>
            </a:extLst>
          </p:cNvPr>
          <p:cNvSpPr/>
          <p:nvPr/>
        </p:nvSpPr>
        <p:spPr>
          <a:xfrm>
            <a:off x="1517916" y="2264636"/>
            <a:ext cx="495881" cy="376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7795A795-5250-48C2-93D3-E269D19812FC}"/>
              </a:ext>
            </a:extLst>
          </p:cNvPr>
          <p:cNvSpPr/>
          <p:nvPr/>
        </p:nvSpPr>
        <p:spPr>
          <a:xfrm>
            <a:off x="1501898" y="5122259"/>
            <a:ext cx="495880" cy="37601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7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78F5-9CC2-4073-AFE0-9D2458D4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6DFF-816B-48C8-A784-217CC7A6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7754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Scope </a:t>
            </a:r>
            <a:r>
              <a:rPr lang="en-US" sz="1900" dirty="0"/>
              <a:t>– Included in the example implementation</a:t>
            </a:r>
          </a:p>
          <a:p>
            <a:pPr lvl="1"/>
            <a:r>
              <a:rPr lang="en-US" dirty="0"/>
              <a:t>API</a:t>
            </a:r>
            <a:br>
              <a:rPr lang="en-US" dirty="0"/>
            </a:br>
            <a:r>
              <a:rPr lang="en-US" sz="1400" dirty="0"/>
              <a:t>The RESTful API for the microservice. In this cases implemented in Flask</a:t>
            </a:r>
            <a:endParaRPr lang="en-US" sz="2300" dirty="0"/>
          </a:p>
          <a:p>
            <a:pPr lvl="1"/>
            <a:r>
              <a:rPr lang="en-US" dirty="0"/>
              <a:t>Data Queue</a:t>
            </a:r>
            <a:br>
              <a:rPr lang="en-US" dirty="0"/>
            </a:br>
            <a:r>
              <a:rPr lang="en-US" sz="1500" dirty="0"/>
              <a:t>A message queue for new data to be processed by an average. In this case the implementation uses RabbitMQ</a:t>
            </a:r>
            <a:endParaRPr lang="en-US" sz="2300" dirty="0"/>
          </a:p>
          <a:p>
            <a:pPr lvl="1"/>
            <a:r>
              <a:rPr lang="en-US" dirty="0"/>
              <a:t>Averager</a:t>
            </a:r>
            <a:br>
              <a:rPr lang="en-US" dirty="0"/>
            </a:br>
            <a:r>
              <a:rPr lang="en-US" sz="1500" dirty="0"/>
              <a:t>The average containers do the data processing. This component can be scaled horizontally as required to meet capacity. We’re just using a simple Python script for the processing, but this can be swapped out for a more optimized implementation if there are real-time data requirements. </a:t>
            </a:r>
            <a:endParaRPr lang="en-US" sz="2300" dirty="0"/>
          </a:p>
          <a:p>
            <a:pPr lvl="1"/>
            <a:r>
              <a:rPr lang="en-US" dirty="0"/>
              <a:t>Analytics DB</a:t>
            </a:r>
            <a:br>
              <a:rPr lang="en-US" dirty="0"/>
            </a:br>
            <a:r>
              <a:rPr lang="en-US" sz="1500" dirty="0"/>
              <a:t>The backend database for the analytics data. A strict CQRS pattern would use separate, synchronized databases but I think this would just add complexity without much gain. In this implementation we’re using a PostgreSQL backend.</a:t>
            </a:r>
            <a:endParaRPr lang="en-US" sz="2300" dirty="0"/>
          </a:p>
          <a:p>
            <a:pPr lvl="1"/>
            <a:r>
              <a:rPr lang="en-US" dirty="0"/>
              <a:t>Data Model</a:t>
            </a:r>
            <a:br>
              <a:rPr lang="en-US" dirty="0"/>
            </a:br>
            <a:r>
              <a:rPr lang="en-US" sz="1600" dirty="0"/>
              <a:t>The Data Model is an abstraction (in this case a Python module) that allows us to both clearly separate Command and Query operations and replace the database implantation in the future if required.</a:t>
            </a:r>
            <a:endParaRPr lang="en-US" dirty="0"/>
          </a:p>
          <a:p>
            <a:r>
              <a:rPr lang="en-US" dirty="0"/>
              <a:t>Out of Scope </a:t>
            </a:r>
            <a:r>
              <a:rPr lang="en-US" sz="1900" dirty="0"/>
              <a:t>– Either not included or implemented as a stub</a:t>
            </a:r>
          </a:p>
          <a:p>
            <a:pPr lvl="1"/>
            <a:r>
              <a:rPr lang="en-US" dirty="0"/>
              <a:t>Data Source</a:t>
            </a:r>
            <a:br>
              <a:rPr lang="en-US" dirty="0"/>
            </a:br>
            <a:r>
              <a:rPr lang="en-US" sz="1600" dirty="0"/>
              <a:t>The Data Source is responsive for pushing data to the API in the expected format with a maximum size for a single request. The Data Source is not responsible for sanitizing or sanity checking. In our implementation we’re just using a script which reads a CSV and sends it to the API.</a:t>
            </a:r>
            <a:endParaRPr lang="en-US" dirty="0"/>
          </a:p>
          <a:p>
            <a:pPr lvl="1"/>
            <a:r>
              <a:rPr lang="en-US" dirty="0"/>
              <a:t>Presentation Layer</a:t>
            </a:r>
            <a:br>
              <a:rPr lang="en-US" dirty="0"/>
            </a:br>
            <a:r>
              <a:rPr lang="en-US" sz="1500" dirty="0"/>
              <a:t>The Presentation Layer could be anything that uses the data, such as a UI or a Data Source for another service. The presentation layer is responsible for handling UTF-8 non-English characters in a sensible way, rather than just printing the binary like our runner is doing.</a:t>
            </a:r>
            <a:endParaRPr lang="en-US" dirty="0"/>
          </a:p>
          <a:p>
            <a:pPr lvl="1"/>
            <a:r>
              <a:rPr lang="en-US" dirty="0"/>
              <a:t>Authentication Service</a:t>
            </a:r>
            <a:br>
              <a:rPr lang="en-US" dirty="0"/>
            </a:br>
            <a:r>
              <a:rPr lang="en-US" sz="1500" dirty="0"/>
              <a:t>The Authentication Service is responsible for Authentication / Authorization for HTTP requests. </a:t>
            </a:r>
            <a:endParaRPr lang="en-US" sz="2300" dirty="0"/>
          </a:p>
          <a:p>
            <a:pPr lvl="1"/>
            <a:r>
              <a:rPr lang="en-US" dirty="0"/>
              <a:t>Ingress Service</a:t>
            </a:r>
            <a:br>
              <a:rPr lang="en-US" dirty="0"/>
            </a:br>
            <a:r>
              <a:rPr lang="en-US" sz="1700" dirty="0"/>
              <a:t>The ingress service would handle specialized formatting validation (for example white spacing), security (malicious data injection attack prevention), monitoring, etc. This is a specialized </a:t>
            </a:r>
            <a:r>
              <a:rPr lang="en-US" sz="1700"/>
              <a:t>domain in and of </a:t>
            </a:r>
            <a:r>
              <a:rPr lang="en-US" sz="1700" dirty="0"/>
              <a:t>itself. We will still treat all downstream data as untrusted, but this service would be a “nice to have”.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32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8</cp:revision>
  <dcterms:created xsi:type="dcterms:W3CDTF">2021-06-24T00:46:01Z</dcterms:created>
  <dcterms:modified xsi:type="dcterms:W3CDTF">2021-06-26T07:12:41Z</dcterms:modified>
</cp:coreProperties>
</file>