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6858000" cy="12192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541"/>
  </p:normalViewPr>
  <p:slideViewPr>
    <p:cSldViewPr snapToGrid="0" snapToObjects="1">
      <p:cViewPr>
        <p:scale>
          <a:sx n="100" d="100"/>
          <a:sy n="100" d="100"/>
        </p:scale>
        <p:origin x="312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03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7.jpeg"/><Relationship Id="rId13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8" Type="http://schemas.openxmlformats.org/officeDocument/2006/relationships/image" Target="../media/image14.tiff"/><Relationship Id="rId9" Type="http://schemas.openxmlformats.org/officeDocument/2006/relationships/image" Target="../media/image15.tiff"/><Relationship Id="rId10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tiff"/><Relationship Id="rId12" Type="http://schemas.openxmlformats.org/officeDocument/2006/relationships/image" Target="../media/image29.tiff"/><Relationship Id="rId13" Type="http://schemas.openxmlformats.org/officeDocument/2006/relationships/image" Target="../media/image30.tiff"/><Relationship Id="rId14" Type="http://schemas.openxmlformats.org/officeDocument/2006/relationships/image" Target="../media/image31.tiff"/><Relationship Id="rId15" Type="http://schemas.openxmlformats.org/officeDocument/2006/relationships/image" Target="../media/image32.tiff"/><Relationship Id="rId16" Type="http://schemas.openxmlformats.org/officeDocument/2006/relationships/image" Target="../media/image33.tiff"/><Relationship Id="rId17" Type="http://schemas.openxmlformats.org/officeDocument/2006/relationships/image" Target="../media/image34.tiff"/><Relationship Id="rId18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5" Type="http://schemas.openxmlformats.org/officeDocument/2006/relationships/image" Target="../media/image22.tiff"/><Relationship Id="rId6" Type="http://schemas.openxmlformats.org/officeDocument/2006/relationships/image" Target="../media/image23.tiff"/><Relationship Id="rId7" Type="http://schemas.openxmlformats.org/officeDocument/2006/relationships/image" Target="../media/image24.tiff"/><Relationship Id="rId8" Type="http://schemas.openxmlformats.org/officeDocument/2006/relationships/image" Target="../media/image25.tiff"/><Relationship Id="rId9" Type="http://schemas.openxmlformats.org/officeDocument/2006/relationships/image" Target="../media/image26.tiff"/><Relationship Id="rId10" Type="http://schemas.openxmlformats.org/officeDocument/2006/relationships/image" Target="../media/image27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tiff"/><Relationship Id="rId12" Type="http://schemas.openxmlformats.org/officeDocument/2006/relationships/image" Target="../media/image46.tiff"/><Relationship Id="rId13" Type="http://schemas.openxmlformats.org/officeDocument/2006/relationships/image" Target="../media/image47.tiff"/><Relationship Id="rId14" Type="http://schemas.openxmlformats.org/officeDocument/2006/relationships/image" Target="../media/image48.tiff"/><Relationship Id="rId15" Type="http://schemas.openxmlformats.org/officeDocument/2006/relationships/image" Target="../media/image49.tiff"/><Relationship Id="rId16" Type="http://schemas.openxmlformats.org/officeDocument/2006/relationships/image" Target="../media/image50.tiff"/><Relationship Id="rId17" Type="http://schemas.openxmlformats.org/officeDocument/2006/relationships/image" Target="../media/image51.tiff"/><Relationship Id="rId18" Type="http://schemas.openxmlformats.org/officeDocument/2006/relationships/image" Target="../media/image52.tiff"/><Relationship Id="rId19" Type="http://schemas.openxmlformats.org/officeDocument/2006/relationships/image" Target="../media/image5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tiff"/><Relationship Id="rId3" Type="http://schemas.openxmlformats.org/officeDocument/2006/relationships/image" Target="../media/image37.tiff"/><Relationship Id="rId4" Type="http://schemas.openxmlformats.org/officeDocument/2006/relationships/image" Target="../media/image38.tiff"/><Relationship Id="rId5" Type="http://schemas.openxmlformats.org/officeDocument/2006/relationships/image" Target="../media/image39.tiff"/><Relationship Id="rId6" Type="http://schemas.openxmlformats.org/officeDocument/2006/relationships/image" Target="../media/image40.tiff"/><Relationship Id="rId7" Type="http://schemas.openxmlformats.org/officeDocument/2006/relationships/image" Target="../media/image41.tiff"/><Relationship Id="rId8" Type="http://schemas.openxmlformats.org/officeDocument/2006/relationships/image" Target="../media/image42.tiff"/><Relationship Id="rId9" Type="http://schemas.openxmlformats.org/officeDocument/2006/relationships/image" Target="../media/image43.tiff"/><Relationship Id="rId10" Type="http://schemas.openxmlformats.org/officeDocument/2006/relationships/image" Target="../media/image44.tif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tiff"/><Relationship Id="rId12" Type="http://schemas.openxmlformats.org/officeDocument/2006/relationships/image" Target="../media/image64.tiff"/><Relationship Id="rId13" Type="http://schemas.openxmlformats.org/officeDocument/2006/relationships/image" Target="../media/image6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tiff"/><Relationship Id="rId3" Type="http://schemas.openxmlformats.org/officeDocument/2006/relationships/image" Target="../media/image55.tiff"/><Relationship Id="rId4" Type="http://schemas.openxmlformats.org/officeDocument/2006/relationships/image" Target="../media/image56.tiff"/><Relationship Id="rId5" Type="http://schemas.openxmlformats.org/officeDocument/2006/relationships/image" Target="../media/image57.tiff"/><Relationship Id="rId6" Type="http://schemas.openxmlformats.org/officeDocument/2006/relationships/image" Target="../media/image58.tiff"/><Relationship Id="rId7" Type="http://schemas.openxmlformats.org/officeDocument/2006/relationships/image" Target="../media/image59.tiff"/><Relationship Id="rId8" Type="http://schemas.openxmlformats.org/officeDocument/2006/relationships/image" Target="../media/image60.tiff"/><Relationship Id="rId9" Type="http://schemas.openxmlformats.org/officeDocument/2006/relationships/image" Target="../media/image61.tiff"/><Relationship Id="rId10" Type="http://schemas.openxmlformats.org/officeDocument/2006/relationships/image" Target="../media/image6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iff"/><Relationship Id="rId4" Type="http://schemas.openxmlformats.org/officeDocument/2006/relationships/image" Target="../media/image68.tiff"/><Relationship Id="rId5" Type="http://schemas.openxmlformats.org/officeDocument/2006/relationships/image" Target="../media/image69.tiff"/><Relationship Id="rId6" Type="http://schemas.openxmlformats.org/officeDocument/2006/relationships/image" Target="../media/image70.tiff"/><Relationship Id="rId7" Type="http://schemas.openxmlformats.org/officeDocument/2006/relationships/image" Target="../media/image7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" y="555911"/>
            <a:ext cx="2019101" cy="2029590"/>
          </a:xfrm>
          <a:prstGeom prst="rect">
            <a:avLst/>
          </a:prstGeom>
        </p:spPr>
      </p:pic>
      <p:cxnSp>
        <p:nvCxnSpPr>
          <p:cNvPr id="23" name="Conector recto 22"/>
          <p:cNvCxnSpPr/>
          <p:nvPr/>
        </p:nvCxnSpPr>
        <p:spPr>
          <a:xfrm flipH="1">
            <a:off x="1692167" y="1324303"/>
            <a:ext cx="530141" cy="7672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8190806">
            <a:off x="1852234" y="164013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smtClean="0"/>
              <a:t>2,78</a:t>
            </a:r>
            <a:endParaRPr lang="es-ES_tradnl"/>
          </a:p>
        </p:txBody>
      </p:sp>
      <p:sp>
        <p:nvSpPr>
          <p:cNvPr id="28" name="CuadroTexto 27"/>
          <p:cNvSpPr txBox="1"/>
          <p:nvPr/>
        </p:nvSpPr>
        <p:spPr>
          <a:xfrm>
            <a:off x="1292547" y="215954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-0,42</a:t>
            </a:r>
            <a:endParaRPr lang="es-ES_tradnl" sz="10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71852" y="1046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0,24</a:t>
            </a:r>
            <a:endParaRPr lang="es-ES_tradnl"/>
          </a:p>
        </p:txBody>
      </p:sp>
      <p:sp>
        <p:nvSpPr>
          <p:cNvPr id="30" name="CuadroTexto 29"/>
          <p:cNvSpPr txBox="1"/>
          <p:nvPr/>
        </p:nvSpPr>
        <p:spPr>
          <a:xfrm>
            <a:off x="634614" y="1580407"/>
            <a:ext cx="6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2000" dirty="0"/>
              <a:t> 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39" y="775422"/>
            <a:ext cx="2144640" cy="1590568"/>
          </a:xfrm>
          <a:prstGeom prst="rect">
            <a:avLst/>
          </a:prstGeom>
        </p:spPr>
      </p:pic>
      <p:cxnSp>
        <p:nvCxnSpPr>
          <p:cNvPr id="33" name="Conector recto 32"/>
          <p:cNvCxnSpPr/>
          <p:nvPr/>
        </p:nvCxnSpPr>
        <p:spPr>
          <a:xfrm>
            <a:off x="4006368" y="1418897"/>
            <a:ext cx="261985" cy="2890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 rot="2980529">
            <a:off x="4062036" y="139741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2,75</a:t>
            </a:r>
            <a:endParaRPr lang="es-ES_tradnl" sz="800"/>
          </a:p>
        </p:txBody>
      </p:sp>
      <p:sp>
        <p:nvSpPr>
          <p:cNvPr id="39" name="CuadroTexto 38"/>
          <p:cNvSpPr txBox="1"/>
          <p:nvPr/>
        </p:nvSpPr>
        <p:spPr>
          <a:xfrm>
            <a:off x="4204801" y="17111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dirty="0" smtClean="0"/>
              <a:t>0,26</a:t>
            </a:r>
            <a:endParaRPr lang="es-ES_tradnl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611335" y="112521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smtClean="0"/>
              <a:t>-0,46</a:t>
            </a:r>
            <a:endParaRPr lang="es-ES_tradnl" sz="110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5" y="722566"/>
            <a:ext cx="2018199" cy="1565134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</p:pic>
      <p:sp>
        <p:nvSpPr>
          <p:cNvPr id="42" name="CuadroTexto 41"/>
          <p:cNvSpPr txBox="1"/>
          <p:nvPr/>
        </p:nvSpPr>
        <p:spPr>
          <a:xfrm>
            <a:off x="3145384" y="17743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1</a:t>
            </a:r>
          </a:p>
        </p:txBody>
      </p:sp>
      <p:cxnSp>
        <p:nvCxnSpPr>
          <p:cNvPr id="44" name="Conector recto 43"/>
          <p:cNvCxnSpPr/>
          <p:nvPr/>
        </p:nvCxnSpPr>
        <p:spPr>
          <a:xfrm flipH="1" flipV="1">
            <a:off x="6148553" y="1154030"/>
            <a:ext cx="234888" cy="7742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 rot="4460246">
            <a:off x="6215828" y="14228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/>
              <a:t>2,49</a:t>
            </a:r>
            <a:endParaRPr lang="es-ES_tradnl" sz="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822730" y="848211"/>
            <a:ext cx="523121" cy="276999"/>
          </a:xfrm>
          <a:prstGeom prst="rect">
            <a:avLst/>
          </a:prstGeom>
          <a:noFill/>
          <a:effectLst>
            <a:reflection endPos="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-0,43</a:t>
            </a:r>
            <a:endParaRPr lang="es-ES_tradnl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179760" y="1928264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sz="1050" dirty="0" smtClean="0"/>
              <a:t>0,28</a:t>
            </a:r>
            <a:endParaRPr lang="es-ES_tradnl" sz="16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085631" y="1892898"/>
            <a:ext cx="76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2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0" y="3390486"/>
            <a:ext cx="2739029" cy="216239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93791" y="5552877"/>
            <a:ext cx="9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Isómero 4</a:t>
            </a:r>
            <a:endParaRPr lang="es-ES_tradnl" sz="1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09" y="3390487"/>
            <a:ext cx="2743752" cy="205781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509325" y="5552877"/>
            <a:ext cx="91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Isómero 5</a:t>
            </a:r>
            <a:endParaRPr lang="es-ES_tradnl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595410" y="497966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-0,25</a:t>
            </a:r>
            <a:endParaRPr lang="es-ES_tradnl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888085" y="5086713"/>
            <a:ext cx="5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0,28</a:t>
            </a:r>
            <a:endParaRPr lang="es-ES_tradnl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163585" y="35067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0,26</a:t>
            </a:r>
            <a:endParaRPr lang="es-ES_tradnl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899268" y="492445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-0,65</a:t>
            </a:r>
            <a:endParaRPr lang="es-ES_tradnl" sz="1600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35" y="6907404"/>
            <a:ext cx="2622743" cy="1715896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1976366" y="8406368"/>
            <a:ext cx="6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Conf</a:t>
            </a:r>
            <a:r>
              <a:rPr lang="es-ES_tradnl" baseline="-25000" dirty="0" smtClean="0"/>
              <a:t>1</a:t>
            </a:r>
            <a:endParaRPr lang="es-ES_tradnl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4" y="6827297"/>
            <a:ext cx="2179215" cy="2221285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4812677" y="8405336"/>
            <a:ext cx="6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Conf</a:t>
            </a:r>
            <a:r>
              <a:rPr lang="es-ES_tradnl" baseline="-25000" dirty="0" smtClean="0"/>
              <a:t>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4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533291"/>
            <a:ext cx="5915025" cy="605528"/>
          </a:xfrm>
        </p:spPr>
        <p:txBody>
          <a:bodyPr>
            <a:noAutofit/>
          </a:bodyPr>
          <a:lstStyle/>
          <a:p>
            <a:r>
              <a:rPr lang="es-ES_tradnl" sz="2000" dirty="0" smtClean="0">
                <a:latin typeface="+mn-lt"/>
              </a:rPr>
              <a:t>Estabilidad frente a la sustitución de hidrógenos por diferentes halógenos</a:t>
            </a:r>
            <a:endParaRPr lang="es-ES_tradnl" sz="2000" dirty="0">
              <a:latin typeface="+mn-lt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479846"/>
            <a:ext cx="1437115" cy="10932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88" y="1331168"/>
            <a:ext cx="1338224" cy="1390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3" y="1418676"/>
            <a:ext cx="1660450" cy="1215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798284"/>
            <a:ext cx="1603002" cy="11190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798284"/>
            <a:ext cx="1456660" cy="15780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80" y="2793300"/>
            <a:ext cx="1745216" cy="14203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" y="4253424"/>
            <a:ext cx="1613682" cy="13015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5" y="4352500"/>
            <a:ext cx="1661337" cy="12513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67" b="99167" l="1422" r="99052">
                        <a14:foregroundMark x1="89573" y1="39583" x2="89573" y2="39583"/>
                        <a14:foregroundMark x1="84834" y1="39583" x2="84834" y2="39583"/>
                        <a14:foregroundMark x1="77725" y1="53750" x2="77725" y2="53750"/>
                        <a14:foregroundMark x1="91469" y1="44167" x2="91469" y2="44167"/>
                        <a14:foregroundMark x1="82464" y1="45417" x2="82464" y2="45417"/>
                        <a14:foregroundMark x1="59716" y1="57083" x2="59716" y2="57083"/>
                        <a14:foregroundMark x1="54976" y1="56667" x2="54976" y2="56667"/>
                        <a14:foregroundMark x1="43128" y1="12500" x2="43128" y2="12500"/>
                        <a14:foregroundMark x1="42654" y1="50833" x2="42654" y2="50833"/>
                        <a14:foregroundMark x1="45498" y1="52083" x2="45498" y2="52083"/>
                        <a14:foregroundMark x1="17062" y1="52083" x2="17062" y2="52083"/>
                        <a14:foregroundMark x1="27962" y1="47917" x2="27962" y2="47917"/>
                        <a14:foregroundMark x1="11374" y1="89167" x2="11374" y2="89167"/>
                        <a14:backgroundMark x1="49763" y1="50833" x2="4976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08" y="4181866"/>
            <a:ext cx="1610647" cy="183201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505948" y="2316276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SO</a:t>
            </a:r>
            <a:r>
              <a:rPr lang="es-ES_tradnl" sz="1200" baseline="-25000" smtClean="0"/>
              <a:t>4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3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52405" y="2316277"/>
            <a:ext cx="89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8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643480" y="2316277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87265" y="3785120"/>
            <a:ext cx="100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CO</a:t>
            </a:r>
            <a:r>
              <a:rPr lang="es-ES_tradnl" sz="1200" baseline="-25000" smtClean="0"/>
              <a:t>3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1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60241" y="3789275"/>
            <a:ext cx="9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5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87795" y="3789274"/>
            <a:ext cx="95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7265" y="5554970"/>
            <a:ext cx="99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(Conf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60241" y="55549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ClPO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/>
              <a:t>3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140988" y="55549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6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77" y="5876559"/>
            <a:ext cx="1781780" cy="108577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87090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FPO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9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12" y="6010340"/>
            <a:ext cx="1550276" cy="129067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077085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1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5629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324" y="1412055"/>
            <a:ext cx="5915025" cy="401140"/>
          </a:xfrm>
        </p:spPr>
        <p:txBody>
          <a:bodyPr>
            <a:normAutofit fontScale="90000"/>
          </a:bodyPr>
          <a:lstStyle/>
          <a:p>
            <a:r>
              <a:rPr lang="es-ES_tradnl" sz="2400" b="1" dirty="0" smtClean="0"/>
              <a:t>Ácidos </a:t>
            </a:r>
            <a:r>
              <a:rPr lang="es-ES_tradnl" sz="2400" b="1" dirty="0" err="1" smtClean="0"/>
              <a:t>Brönsted</a:t>
            </a:r>
            <a:endParaRPr lang="es-ES_tradnl" sz="2400" b="1" dirty="0"/>
          </a:p>
        </p:txBody>
      </p:sp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464089"/>
            <a:ext cx="1848421" cy="1278571"/>
          </a:xfr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44" y="2385025"/>
            <a:ext cx="1994490" cy="135763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69" y="2432409"/>
            <a:ext cx="1770609" cy="131025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4" y="3989748"/>
            <a:ext cx="1884585" cy="130719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3884357"/>
            <a:ext cx="1930269" cy="151797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7" y="3817528"/>
            <a:ext cx="1928651" cy="165163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544035"/>
            <a:ext cx="1888850" cy="146862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5544034"/>
            <a:ext cx="2173569" cy="169575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12" y="5480473"/>
            <a:ext cx="1887280" cy="15957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7259748"/>
            <a:ext cx="1881921" cy="139493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38" y="7381490"/>
            <a:ext cx="2182997" cy="165967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57" y="7182809"/>
            <a:ext cx="1831764" cy="1548809"/>
          </a:xfrm>
          <a:prstGeom prst="rect">
            <a:avLst/>
          </a:prstGeom>
        </p:spPr>
      </p:pic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" y="8905088"/>
            <a:ext cx="1550714" cy="133483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" y="10302312"/>
            <a:ext cx="1705236" cy="162144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0" y="10509918"/>
            <a:ext cx="1608467" cy="141383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r="-6681"/>
          <a:stretch/>
        </p:blipFill>
        <p:spPr>
          <a:xfrm>
            <a:off x="2684798" y="8977589"/>
            <a:ext cx="1731702" cy="1532329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1" y="8939678"/>
            <a:ext cx="1390155" cy="160814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17" y="10547827"/>
            <a:ext cx="1338912" cy="14943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3005082" y="454608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b="1" dirty="0" smtClean="0"/>
              <a:t>ANEXO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6379" y="2189491"/>
            <a:ext cx="965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910204" y="2169609"/>
            <a:ext cx="923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COSH</a:t>
            </a:r>
            <a:endParaRPr lang="es-ES_tradnl" sz="16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363141" y="2171849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02259" y="3820471"/>
            <a:ext cx="10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19463" y="5267011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CFCOOH</a:t>
            </a:r>
            <a:endParaRPr lang="es-ES_tradn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02259" y="7028084"/>
            <a:ext cx="99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CCOOH</a:t>
            </a:r>
            <a:endParaRPr lang="es-ES_tradnl" sz="1600" dirty="0"/>
          </a:p>
        </p:txBody>
      </p:sp>
      <p:sp>
        <p:nvSpPr>
          <p:cNvPr id="4" name="Rectángulo 3"/>
          <p:cNvSpPr/>
          <p:nvPr/>
        </p:nvSpPr>
        <p:spPr>
          <a:xfrm>
            <a:off x="2919599" y="3715080"/>
            <a:ext cx="1051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COSH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4966723" y="3809290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6" name="Rectángulo 5"/>
          <p:cNvSpPr/>
          <p:nvPr/>
        </p:nvSpPr>
        <p:spPr>
          <a:xfrm>
            <a:off x="2626665" y="5444490"/>
            <a:ext cx="1050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/>
              <a:t>2</a:t>
            </a:r>
            <a:r>
              <a:rPr lang="es-ES_tradnl" sz="1600" dirty="0" smtClean="0"/>
              <a:t>CFCOSH</a:t>
            </a:r>
            <a:endParaRPr lang="es-ES_tradnl" sz="1600" dirty="0"/>
          </a:p>
        </p:txBody>
      </p:sp>
      <p:sp>
        <p:nvSpPr>
          <p:cNvPr id="8" name="Rectángulo 7"/>
          <p:cNvSpPr/>
          <p:nvPr/>
        </p:nvSpPr>
        <p:spPr>
          <a:xfrm>
            <a:off x="5176317" y="5467023"/>
            <a:ext cx="101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9" name="Rectángulo 8"/>
          <p:cNvSpPr/>
          <p:nvPr/>
        </p:nvSpPr>
        <p:spPr>
          <a:xfrm>
            <a:off x="2655683" y="7239792"/>
            <a:ext cx="957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CCOSH</a:t>
            </a:r>
            <a:endParaRPr lang="es-ES_tradnl" sz="1600" dirty="0"/>
          </a:p>
        </p:txBody>
      </p:sp>
      <p:sp>
        <p:nvSpPr>
          <p:cNvPr id="10" name="Rectángulo 9"/>
          <p:cNvSpPr/>
          <p:nvPr/>
        </p:nvSpPr>
        <p:spPr>
          <a:xfrm>
            <a:off x="5295900" y="711651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CSO</a:t>
            </a:r>
            <a:r>
              <a:rPr lang="es-ES_tradnl" sz="1600" baseline="-25000" smtClean="0"/>
              <a:t>3</a:t>
            </a:r>
            <a:r>
              <a:rPr lang="es-ES_tradnl" sz="1600" smtClean="0"/>
              <a:t>H</a:t>
            </a:r>
            <a:endParaRPr lang="es-ES_tradnl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77616" y="904873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FHSO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910204" y="9218007"/>
            <a:ext cx="69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48325" y="92180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HNO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32461" y="1021429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</a:t>
            </a:r>
            <a:r>
              <a:rPr lang="es-ES_tradnl" sz="1600" baseline="-25000" smtClean="0"/>
              <a:t>2</a:t>
            </a:r>
            <a:r>
              <a:rPr lang="es-ES_tradnl" sz="1600" smtClean="0"/>
              <a:t>O</a:t>
            </a:r>
            <a:r>
              <a:rPr lang="es-ES_tradnl" sz="1600" baseline="-25000" smtClean="0"/>
              <a:t>6</a:t>
            </a:r>
            <a:endParaRPr lang="es-ES_tradnl" sz="1600"/>
          </a:p>
        </p:txBody>
      </p:sp>
      <p:sp>
        <p:nvSpPr>
          <p:cNvPr id="15" name="CuadroTexto 14"/>
          <p:cNvSpPr txBox="1"/>
          <p:nvPr/>
        </p:nvSpPr>
        <p:spPr>
          <a:xfrm>
            <a:off x="2805830" y="1077424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SO</a:t>
            </a:r>
            <a:r>
              <a:rPr lang="es-ES_tradnl" sz="1600" baseline="-25000" smtClean="0"/>
              <a:t>4</a:t>
            </a:r>
            <a:endParaRPr lang="es-ES_tradnl" sz="1600"/>
          </a:p>
        </p:txBody>
      </p:sp>
      <p:sp>
        <p:nvSpPr>
          <p:cNvPr id="16" name="CuadroTexto 15"/>
          <p:cNvSpPr txBox="1"/>
          <p:nvPr/>
        </p:nvSpPr>
        <p:spPr>
          <a:xfrm>
            <a:off x="4960469" y="1085604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HPO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</p:spTree>
    <p:extLst>
      <p:ext uri="{BB962C8B-B14F-4D97-AF65-F5344CB8AC3E}">
        <p14:creationId xmlns:p14="http://schemas.microsoft.com/office/powerpoint/2010/main" val="8078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1477398"/>
          </a:xfrm>
        </p:spPr>
        <p:txBody>
          <a:bodyPr/>
          <a:lstStyle/>
          <a:p>
            <a:r>
              <a:rPr lang="es-ES_tradnl" sz="2200" b="1" dirty="0" smtClean="0"/>
              <a:t>Aniones</a:t>
            </a:r>
            <a:endParaRPr lang="es-ES_tradnl" sz="22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275663"/>
            <a:ext cx="1485586" cy="133940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2396389"/>
            <a:ext cx="1388730" cy="12186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24" y="2351779"/>
            <a:ext cx="1620284" cy="130789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3659678"/>
            <a:ext cx="1486480" cy="148648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21" y="3743699"/>
            <a:ext cx="1419855" cy="13184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46" y="3694580"/>
            <a:ext cx="1680240" cy="141667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5320430"/>
            <a:ext cx="1408827" cy="13588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5320430"/>
            <a:ext cx="1459615" cy="138110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62" y="5320430"/>
            <a:ext cx="1480615" cy="118669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" y="6853596"/>
            <a:ext cx="1441455" cy="128004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66" y="6853596"/>
            <a:ext cx="1446433" cy="122360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41" y="6716303"/>
            <a:ext cx="1523567" cy="12617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307910"/>
            <a:ext cx="1371421" cy="13058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9788013"/>
            <a:ext cx="1827438" cy="13599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02" y="8376761"/>
            <a:ext cx="1579267" cy="12451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1" y="8307910"/>
            <a:ext cx="1292457" cy="122156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58" y="9895451"/>
            <a:ext cx="1345554" cy="11992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13" y="9859376"/>
            <a:ext cx="1409020" cy="1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377253"/>
          </a:xfrm>
        </p:spPr>
        <p:txBody>
          <a:bodyPr>
            <a:noAutofit/>
          </a:bodyPr>
          <a:lstStyle/>
          <a:p>
            <a:r>
              <a:rPr lang="es-ES_tradnl" sz="2200" b="1" dirty="0" smtClean="0"/>
              <a:t>Ácidos-H</a:t>
            </a:r>
            <a:r>
              <a:rPr lang="es-ES_tradnl" sz="2200" b="1" baseline="-25000" dirty="0" smtClean="0"/>
              <a:t>2</a:t>
            </a:r>
            <a:r>
              <a:rPr lang="es-ES_tradnl" sz="2200" b="1" dirty="0" smtClean="0"/>
              <a:t>O</a:t>
            </a:r>
            <a:endParaRPr lang="es-ES_tradnl" sz="2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87624"/>
            <a:ext cx="2670311" cy="132412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1287624"/>
            <a:ext cx="2431920" cy="13098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2398" y="2674112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4397072" y="2674112"/>
            <a:ext cx="154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3</a:t>
            </a:r>
            <a:r>
              <a:rPr lang="es-ES_tradnl" smtClean="0"/>
              <a:t>CCOOH-H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300249"/>
            <a:ext cx="2725815" cy="14022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2398" y="4589978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5214468"/>
            <a:ext cx="2772492" cy="127216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29154" y="640395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3300249"/>
            <a:ext cx="2344615" cy="1270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353419" y="4596001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87" y="5218511"/>
            <a:ext cx="2429626" cy="118544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353419" y="6464869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" y="6998597"/>
            <a:ext cx="2325856" cy="116292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19476" y="8161525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40" y="7052217"/>
            <a:ext cx="2435373" cy="1192962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259174" y="8175194"/>
            <a:ext cx="165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8673488"/>
            <a:ext cx="2455999" cy="1276436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93956" y="9907889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6" y="8703802"/>
            <a:ext cx="2468833" cy="1215807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204595" y="9894219"/>
            <a:ext cx="164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7" y="10274956"/>
            <a:ext cx="2817033" cy="156426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9" y="10378232"/>
            <a:ext cx="2486638" cy="1278659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209148" y="1168333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/>
              <a:t>S</a:t>
            </a:r>
            <a:r>
              <a:rPr lang="es-ES_tradnl" dirty="0" smtClean="0"/>
              <a:t>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80224" y="1165455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7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365509"/>
            <a:ext cx="1836269" cy="1011346"/>
          </a:xfrm>
        </p:spPr>
      </p:pic>
      <p:sp>
        <p:nvSpPr>
          <p:cNvPr id="5" name="CuadroTexto 4"/>
          <p:cNvSpPr txBox="1"/>
          <p:nvPr/>
        </p:nvSpPr>
        <p:spPr>
          <a:xfrm>
            <a:off x="736153" y="137685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FHSO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22" y="365509"/>
            <a:ext cx="1807780" cy="110180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73550" y="1376855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CO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43576"/>
            <a:ext cx="1483527" cy="165521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22411" y="169878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S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r>
              <a:rPr lang="es-ES_tradnl" baseline="-25000" dirty="0" smtClean="0"/>
              <a:t>6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1883453"/>
            <a:ext cx="1888654" cy="99931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9778" y="28827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SO</a:t>
            </a:r>
            <a:r>
              <a:rPr lang="es-ES_tradnl" baseline="-25000" smtClean="0"/>
              <a:t>4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04" y="1883453"/>
            <a:ext cx="1715814" cy="94528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899069" y="28287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HNO</a:t>
            </a:r>
            <a:r>
              <a:rPr lang="es-ES_tradnl" baseline="-25000" dirty="0" smtClean="0"/>
              <a:t>3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68" y="2118868"/>
            <a:ext cx="1627181" cy="94856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994545" y="306743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HPO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56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4938</TotalTime>
  <Words>102</Words>
  <Application>Microsoft Macintosh PowerPoint</Application>
  <PresentationFormat>Panorámica</PresentationFormat>
  <Paragraphs>72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de Office</vt:lpstr>
      <vt:lpstr>Presentación de PowerPoint</vt:lpstr>
      <vt:lpstr>Estabilidad frente a la sustitución de hidrógenos por diferentes halógenos</vt:lpstr>
      <vt:lpstr>Ácidos Brönsted</vt:lpstr>
      <vt:lpstr>Aniones</vt:lpstr>
      <vt:lpstr>Ácidos-H2O</vt:lpstr>
      <vt:lpstr>Presentación de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del Río Plaza</dc:creator>
  <cp:lastModifiedBy>Sara del Río Plaza</cp:lastModifiedBy>
  <cp:revision>41</cp:revision>
  <cp:lastPrinted>2017-06-24T10:14:41Z</cp:lastPrinted>
  <dcterms:created xsi:type="dcterms:W3CDTF">2017-06-16T13:18:48Z</dcterms:created>
  <dcterms:modified xsi:type="dcterms:W3CDTF">2017-06-24T11:21:39Z</dcterms:modified>
</cp:coreProperties>
</file>