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  <p:sldId id="263" r:id="rId7"/>
  </p:sldIdLst>
  <p:sldSz cx="6858000" cy="12192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8"/>
    <p:restoredTop sz="94523"/>
  </p:normalViewPr>
  <p:slideViewPr>
    <p:cSldViewPr snapToGrid="0" snapToObjects="1">
      <p:cViewPr>
        <p:scale>
          <a:sx n="100" d="100"/>
          <a:sy n="100" d="100"/>
        </p:scale>
        <p:origin x="231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7E32-25FF-7C40-B0B0-1E32FD43ECD5}" type="datetimeFigureOut">
              <a:rPr lang="es-ES_tradnl" smtClean="0"/>
              <a:t>22/6/17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03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22.jpeg"/><Relationship Id="rId13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5" Type="http://schemas.openxmlformats.org/officeDocument/2006/relationships/image" Target="../media/image16.tiff"/><Relationship Id="rId6" Type="http://schemas.openxmlformats.org/officeDocument/2006/relationships/image" Target="../media/image17.tiff"/><Relationship Id="rId7" Type="http://schemas.openxmlformats.org/officeDocument/2006/relationships/image" Target="../media/image18.tiff"/><Relationship Id="rId8" Type="http://schemas.openxmlformats.org/officeDocument/2006/relationships/image" Target="../media/image19.tiff"/><Relationship Id="rId9" Type="http://schemas.openxmlformats.org/officeDocument/2006/relationships/image" Target="../media/image20.tiff"/><Relationship Id="rId10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tiff"/><Relationship Id="rId12" Type="http://schemas.openxmlformats.org/officeDocument/2006/relationships/image" Target="../media/image34.tiff"/><Relationship Id="rId13" Type="http://schemas.openxmlformats.org/officeDocument/2006/relationships/image" Target="../media/image35.tiff"/><Relationship Id="rId14" Type="http://schemas.openxmlformats.org/officeDocument/2006/relationships/image" Target="../media/image36.tiff"/><Relationship Id="rId15" Type="http://schemas.openxmlformats.org/officeDocument/2006/relationships/image" Target="../media/image37.tiff"/><Relationship Id="rId16" Type="http://schemas.openxmlformats.org/officeDocument/2006/relationships/image" Target="../media/image38.tiff"/><Relationship Id="rId17" Type="http://schemas.openxmlformats.org/officeDocument/2006/relationships/image" Target="../media/image39.tiff"/><Relationship Id="rId18" Type="http://schemas.openxmlformats.org/officeDocument/2006/relationships/image" Target="../media/image4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Relationship Id="rId3" Type="http://schemas.openxmlformats.org/officeDocument/2006/relationships/image" Target="../media/image25.tiff"/><Relationship Id="rId4" Type="http://schemas.openxmlformats.org/officeDocument/2006/relationships/image" Target="../media/image26.tiff"/><Relationship Id="rId5" Type="http://schemas.openxmlformats.org/officeDocument/2006/relationships/image" Target="../media/image27.tiff"/><Relationship Id="rId6" Type="http://schemas.openxmlformats.org/officeDocument/2006/relationships/image" Target="../media/image28.tiff"/><Relationship Id="rId7" Type="http://schemas.openxmlformats.org/officeDocument/2006/relationships/image" Target="../media/image29.tiff"/><Relationship Id="rId8" Type="http://schemas.openxmlformats.org/officeDocument/2006/relationships/image" Target="../media/image30.tiff"/><Relationship Id="rId9" Type="http://schemas.openxmlformats.org/officeDocument/2006/relationships/image" Target="../media/image31.tiff"/><Relationship Id="rId10" Type="http://schemas.openxmlformats.org/officeDocument/2006/relationships/image" Target="../media/image32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tiff"/><Relationship Id="rId12" Type="http://schemas.openxmlformats.org/officeDocument/2006/relationships/image" Target="../media/image51.tiff"/><Relationship Id="rId13" Type="http://schemas.openxmlformats.org/officeDocument/2006/relationships/image" Target="../media/image52.tiff"/><Relationship Id="rId14" Type="http://schemas.openxmlformats.org/officeDocument/2006/relationships/image" Target="../media/image53.tiff"/><Relationship Id="rId15" Type="http://schemas.openxmlformats.org/officeDocument/2006/relationships/image" Target="../media/image54.tiff"/><Relationship Id="rId16" Type="http://schemas.openxmlformats.org/officeDocument/2006/relationships/image" Target="../media/image55.tiff"/><Relationship Id="rId17" Type="http://schemas.openxmlformats.org/officeDocument/2006/relationships/image" Target="../media/image56.tiff"/><Relationship Id="rId18" Type="http://schemas.openxmlformats.org/officeDocument/2006/relationships/image" Target="../media/image57.tiff"/><Relationship Id="rId19" Type="http://schemas.openxmlformats.org/officeDocument/2006/relationships/image" Target="../media/image5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tiff"/><Relationship Id="rId3" Type="http://schemas.openxmlformats.org/officeDocument/2006/relationships/image" Target="../media/image42.tiff"/><Relationship Id="rId4" Type="http://schemas.openxmlformats.org/officeDocument/2006/relationships/image" Target="../media/image43.tiff"/><Relationship Id="rId5" Type="http://schemas.openxmlformats.org/officeDocument/2006/relationships/image" Target="../media/image44.tiff"/><Relationship Id="rId6" Type="http://schemas.openxmlformats.org/officeDocument/2006/relationships/image" Target="../media/image45.tiff"/><Relationship Id="rId7" Type="http://schemas.openxmlformats.org/officeDocument/2006/relationships/image" Target="../media/image46.tiff"/><Relationship Id="rId8" Type="http://schemas.openxmlformats.org/officeDocument/2006/relationships/image" Target="../media/image47.tiff"/><Relationship Id="rId9" Type="http://schemas.openxmlformats.org/officeDocument/2006/relationships/image" Target="../media/image48.tiff"/><Relationship Id="rId10" Type="http://schemas.openxmlformats.org/officeDocument/2006/relationships/image" Target="../media/image49.tif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tiff"/><Relationship Id="rId12" Type="http://schemas.openxmlformats.org/officeDocument/2006/relationships/image" Target="../media/image69.tiff"/><Relationship Id="rId13" Type="http://schemas.openxmlformats.org/officeDocument/2006/relationships/image" Target="../media/image7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tiff"/><Relationship Id="rId3" Type="http://schemas.openxmlformats.org/officeDocument/2006/relationships/image" Target="../media/image60.tiff"/><Relationship Id="rId4" Type="http://schemas.openxmlformats.org/officeDocument/2006/relationships/image" Target="../media/image61.tiff"/><Relationship Id="rId5" Type="http://schemas.openxmlformats.org/officeDocument/2006/relationships/image" Target="../media/image62.tiff"/><Relationship Id="rId6" Type="http://schemas.openxmlformats.org/officeDocument/2006/relationships/image" Target="../media/image63.tiff"/><Relationship Id="rId7" Type="http://schemas.openxmlformats.org/officeDocument/2006/relationships/image" Target="../media/image64.tiff"/><Relationship Id="rId8" Type="http://schemas.openxmlformats.org/officeDocument/2006/relationships/image" Target="../media/image65.tiff"/><Relationship Id="rId9" Type="http://schemas.openxmlformats.org/officeDocument/2006/relationships/image" Target="../media/image66.tiff"/><Relationship Id="rId10" Type="http://schemas.openxmlformats.org/officeDocument/2006/relationships/image" Target="../media/image6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iff"/><Relationship Id="rId4" Type="http://schemas.openxmlformats.org/officeDocument/2006/relationships/image" Target="../media/image73.tiff"/><Relationship Id="rId5" Type="http://schemas.openxmlformats.org/officeDocument/2006/relationships/image" Target="../media/image74.tiff"/><Relationship Id="rId6" Type="http://schemas.openxmlformats.org/officeDocument/2006/relationships/image" Target="../media/image75.tiff"/><Relationship Id="rId7" Type="http://schemas.openxmlformats.org/officeDocument/2006/relationships/image" Target="../media/image7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961" y="3280834"/>
            <a:ext cx="1750891" cy="1354961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08" y="3280834"/>
            <a:ext cx="1906852" cy="118484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8151" y="5576157"/>
            <a:ext cx="1354960" cy="1634555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5" y="5161007"/>
            <a:ext cx="1756340" cy="122985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71488" y="6515968"/>
            <a:ext cx="1545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/>
              <a:t>H</a:t>
            </a:r>
            <a:r>
              <a:rPr lang="es-ES_tradnl" sz="2000" baseline="-25000" dirty="0"/>
              <a:t>2</a:t>
            </a:r>
            <a:r>
              <a:rPr lang="es-ES_tradnl" sz="2000" dirty="0"/>
              <a:t>CO</a:t>
            </a:r>
            <a:r>
              <a:rPr lang="es-ES_tradnl" sz="2000" baseline="-25000" dirty="0"/>
              <a:t>3</a:t>
            </a:r>
            <a:endParaRPr lang="es-ES_tradnl" sz="20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08" y="5161007"/>
            <a:ext cx="1577853" cy="152722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22308" y="6515968"/>
            <a:ext cx="1009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000" dirty="0"/>
              <a:t>H</a:t>
            </a:r>
            <a:r>
              <a:rPr lang="es-ES_tradnl" sz="2000" baseline="-25000" dirty="0"/>
              <a:t>2</a:t>
            </a:r>
            <a:r>
              <a:rPr lang="es-ES_tradnl" sz="2000" dirty="0"/>
              <a:t>CO</a:t>
            </a:r>
            <a:r>
              <a:rPr lang="es-ES_tradnl" sz="2000" baseline="-25000" dirty="0"/>
              <a:t>3</a:t>
            </a:r>
            <a:r>
              <a:rPr lang="es-ES_tradnl" sz="2000" dirty="0"/>
              <a:t> 1</a:t>
            </a:r>
          </a:p>
        </p:txBody>
      </p:sp>
      <p:pic>
        <p:nvPicPr>
          <p:cNvPr id="15" name="Marcador de conteni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6" y="7041180"/>
            <a:ext cx="1705934" cy="130426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71488" y="8582698"/>
            <a:ext cx="821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000" dirty="0"/>
              <a:t>H</a:t>
            </a:r>
            <a:r>
              <a:rPr lang="es-ES_tradnl" sz="2000" baseline="-25000" dirty="0"/>
              <a:t>3</a:t>
            </a:r>
            <a:r>
              <a:rPr lang="es-ES_tradnl" sz="2000" dirty="0"/>
              <a:t>PO</a:t>
            </a:r>
            <a:r>
              <a:rPr lang="es-ES_tradnl" sz="2000" baseline="-25000" dirty="0"/>
              <a:t>4</a:t>
            </a:r>
            <a:endParaRPr lang="es-ES_tradnl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08" y="7041180"/>
            <a:ext cx="1392762" cy="15868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23463" y="8582698"/>
            <a:ext cx="1008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000" dirty="0"/>
              <a:t>H</a:t>
            </a:r>
            <a:r>
              <a:rPr lang="es-ES_tradnl" sz="2000" baseline="-25000" dirty="0"/>
              <a:t>3</a:t>
            </a:r>
            <a:r>
              <a:rPr lang="es-ES_tradnl" sz="2000" dirty="0"/>
              <a:t>PO</a:t>
            </a:r>
            <a:r>
              <a:rPr lang="es-ES_tradnl" sz="2000" baseline="-25000" dirty="0"/>
              <a:t>4</a:t>
            </a:r>
            <a:r>
              <a:rPr lang="es-ES_tradnl" sz="2000" dirty="0"/>
              <a:t> 1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83" y="7056736"/>
            <a:ext cx="1659623" cy="1288704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006368" y="8582698"/>
            <a:ext cx="1008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000" dirty="0"/>
              <a:t>H</a:t>
            </a:r>
            <a:r>
              <a:rPr lang="es-ES_tradnl" sz="2000" baseline="-25000" dirty="0"/>
              <a:t>3</a:t>
            </a:r>
            <a:r>
              <a:rPr lang="es-ES_tradnl" sz="2000" dirty="0"/>
              <a:t>PO</a:t>
            </a:r>
            <a:r>
              <a:rPr lang="es-ES_tradnl" sz="2000" baseline="-25000" dirty="0"/>
              <a:t>4</a:t>
            </a:r>
            <a:r>
              <a:rPr lang="es-ES_tradnl" sz="2000" dirty="0"/>
              <a:t> 2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5" y="9220066"/>
            <a:ext cx="1540957" cy="1423147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471488" y="10880471"/>
            <a:ext cx="1008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000" dirty="0" smtClean="0"/>
              <a:t>H</a:t>
            </a:r>
            <a:r>
              <a:rPr lang="es-ES_tradnl" sz="2000" baseline="-25000" dirty="0" smtClean="0"/>
              <a:t>3</a:t>
            </a:r>
            <a:r>
              <a:rPr lang="es-ES_tradnl" sz="2000" dirty="0" smtClean="0"/>
              <a:t>PO</a:t>
            </a:r>
            <a:r>
              <a:rPr lang="es-ES_tradnl" sz="2000" baseline="-25000" dirty="0" smtClean="0"/>
              <a:t>4</a:t>
            </a:r>
            <a:r>
              <a:rPr lang="es-ES_tradnl" sz="2000" dirty="0" smtClean="0"/>
              <a:t> 3</a:t>
            </a:r>
            <a:endParaRPr lang="es-ES_tradnl" sz="2000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6" y="555911"/>
            <a:ext cx="2019101" cy="2029590"/>
          </a:xfrm>
          <a:prstGeom prst="rect">
            <a:avLst/>
          </a:prstGeom>
        </p:spPr>
      </p:pic>
      <p:cxnSp>
        <p:nvCxnSpPr>
          <p:cNvPr id="23" name="Conector recto 22"/>
          <p:cNvCxnSpPr/>
          <p:nvPr/>
        </p:nvCxnSpPr>
        <p:spPr>
          <a:xfrm flipH="1">
            <a:off x="1692167" y="1324303"/>
            <a:ext cx="530141" cy="7672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 rot="18190806">
            <a:off x="1852234" y="164013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smtClean="0"/>
              <a:t>2,78</a:t>
            </a:r>
            <a:endParaRPr lang="es-ES_tradnl"/>
          </a:p>
        </p:txBody>
      </p:sp>
      <p:sp>
        <p:nvSpPr>
          <p:cNvPr id="28" name="CuadroTexto 27"/>
          <p:cNvSpPr txBox="1"/>
          <p:nvPr/>
        </p:nvSpPr>
        <p:spPr>
          <a:xfrm>
            <a:off x="1292547" y="215954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smtClean="0"/>
              <a:t>-0,42</a:t>
            </a:r>
            <a:endParaRPr lang="es-ES_tradnl" sz="10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71852" y="104630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smtClean="0"/>
              <a:t>0,24</a:t>
            </a:r>
            <a:endParaRPr lang="es-ES_tradnl"/>
          </a:p>
        </p:txBody>
      </p:sp>
      <p:sp>
        <p:nvSpPr>
          <p:cNvPr id="30" name="CuadroTexto 29"/>
          <p:cNvSpPr txBox="1"/>
          <p:nvPr/>
        </p:nvSpPr>
        <p:spPr>
          <a:xfrm>
            <a:off x="634614" y="1580407"/>
            <a:ext cx="65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H</a:t>
            </a:r>
            <a:r>
              <a:rPr lang="es-ES_tradnl" sz="1400" baseline="-25000" dirty="0"/>
              <a:t>2</a:t>
            </a:r>
            <a:r>
              <a:rPr lang="es-ES_tradnl" sz="1400" dirty="0"/>
              <a:t>SO</a:t>
            </a:r>
            <a:r>
              <a:rPr lang="es-ES_tradnl" sz="1400" baseline="-25000" dirty="0"/>
              <a:t>4</a:t>
            </a:r>
            <a:r>
              <a:rPr lang="es-ES_tradnl" sz="2000" dirty="0"/>
              <a:t> 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39" y="775422"/>
            <a:ext cx="2144640" cy="1590568"/>
          </a:xfrm>
          <a:prstGeom prst="rect">
            <a:avLst/>
          </a:prstGeom>
        </p:spPr>
      </p:pic>
      <p:cxnSp>
        <p:nvCxnSpPr>
          <p:cNvPr id="33" name="Conector recto 32"/>
          <p:cNvCxnSpPr/>
          <p:nvPr/>
        </p:nvCxnSpPr>
        <p:spPr>
          <a:xfrm>
            <a:off x="4006368" y="1418897"/>
            <a:ext cx="261985" cy="2890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 rot="2980529">
            <a:off x="4062036" y="139741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smtClean="0"/>
              <a:t>2,75</a:t>
            </a:r>
            <a:endParaRPr lang="es-ES_tradnl" sz="800"/>
          </a:p>
        </p:txBody>
      </p:sp>
      <p:sp>
        <p:nvSpPr>
          <p:cNvPr id="39" name="CuadroTexto 38"/>
          <p:cNvSpPr txBox="1"/>
          <p:nvPr/>
        </p:nvSpPr>
        <p:spPr>
          <a:xfrm>
            <a:off x="4204801" y="17111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dirty="0" smtClean="0"/>
              <a:t>0,26</a:t>
            </a:r>
            <a:endParaRPr lang="es-ES_tradnl" sz="14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611335" y="112521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smtClean="0"/>
              <a:t>-0,46</a:t>
            </a:r>
            <a:endParaRPr lang="es-ES_tradnl" sz="1100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35" y="722566"/>
            <a:ext cx="2018199" cy="1565134"/>
          </a:xfrm>
          <a:prstGeom prst="rect">
            <a:avLst/>
          </a:prstGeom>
          <a:noFill/>
          <a:effectLst>
            <a:glow>
              <a:schemeClr val="accent1"/>
            </a:glow>
            <a:softEdge rad="0"/>
          </a:effectLst>
        </p:spPr>
      </p:pic>
      <p:sp>
        <p:nvSpPr>
          <p:cNvPr id="42" name="CuadroTexto 41"/>
          <p:cNvSpPr txBox="1"/>
          <p:nvPr/>
        </p:nvSpPr>
        <p:spPr>
          <a:xfrm>
            <a:off x="3145384" y="177437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H</a:t>
            </a:r>
            <a:r>
              <a:rPr lang="es-ES_tradnl" sz="1400" baseline="-25000" dirty="0"/>
              <a:t>2</a:t>
            </a:r>
            <a:r>
              <a:rPr lang="es-ES_tradnl" sz="1400" dirty="0"/>
              <a:t>SO</a:t>
            </a:r>
            <a:r>
              <a:rPr lang="es-ES_tradnl" sz="1400" baseline="-25000" dirty="0"/>
              <a:t>4</a:t>
            </a:r>
            <a:r>
              <a:rPr lang="es-ES_tradnl" sz="1400" dirty="0"/>
              <a:t> 1</a:t>
            </a:r>
          </a:p>
        </p:txBody>
      </p:sp>
      <p:cxnSp>
        <p:nvCxnSpPr>
          <p:cNvPr id="44" name="Conector recto 43"/>
          <p:cNvCxnSpPr/>
          <p:nvPr/>
        </p:nvCxnSpPr>
        <p:spPr>
          <a:xfrm flipH="1" flipV="1">
            <a:off x="6148553" y="1154030"/>
            <a:ext cx="234888" cy="7742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 rot="4460246">
            <a:off x="6215828" y="142286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/>
              <a:t>2,49</a:t>
            </a:r>
            <a:endParaRPr lang="es-ES_tradnl" sz="8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822730" y="848211"/>
            <a:ext cx="523121" cy="276999"/>
          </a:xfrm>
          <a:prstGeom prst="rect">
            <a:avLst/>
          </a:prstGeom>
          <a:noFill/>
          <a:effectLst>
            <a:reflection endPos="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-0,43</a:t>
            </a:r>
            <a:endParaRPr lang="es-ES_tradnl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6179760" y="1928264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_tradnl" sz="1050" dirty="0" smtClean="0"/>
              <a:t>0,28</a:t>
            </a:r>
            <a:endParaRPr lang="es-ES_tradnl" sz="16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085631" y="1892898"/>
            <a:ext cx="76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H</a:t>
            </a:r>
            <a:r>
              <a:rPr lang="es-ES_tradnl" sz="1400" baseline="-25000" dirty="0"/>
              <a:t>2</a:t>
            </a:r>
            <a:r>
              <a:rPr lang="es-ES_tradnl" sz="1400" dirty="0"/>
              <a:t>SO</a:t>
            </a:r>
            <a:r>
              <a:rPr lang="es-ES_tradnl" sz="1400" baseline="-25000" dirty="0"/>
              <a:t>4</a:t>
            </a:r>
            <a:r>
              <a:rPr lang="es-ES_tradnl" sz="14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149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533291"/>
            <a:ext cx="5915025" cy="605528"/>
          </a:xfrm>
        </p:spPr>
        <p:txBody>
          <a:bodyPr>
            <a:noAutofit/>
          </a:bodyPr>
          <a:lstStyle/>
          <a:p>
            <a:r>
              <a:rPr lang="es-ES_tradnl" sz="2000" dirty="0" smtClean="0">
                <a:latin typeface="+mn-lt"/>
              </a:rPr>
              <a:t>Estabilidad frente a la sustitución de hidrógenos por diferentes halógenos</a:t>
            </a:r>
            <a:endParaRPr lang="es-ES_tradnl" sz="2000" dirty="0">
              <a:latin typeface="+mn-lt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479846"/>
            <a:ext cx="1437115" cy="109323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88" y="1331168"/>
            <a:ext cx="1338224" cy="1390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63" y="1418676"/>
            <a:ext cx="1660450" cy="12155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798284"/>
            <a:ext cx="1603002" cy="11190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0" y="2798284"/>
            <a:ext cx="1456660" cy="15780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80" y="2793300"/>
            <a:ext cx="1745216" cy="14203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" y="4253424"/>
            <a:ext cx="1613682" cy="13015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85" y="4352500"/>
            <a:ext cx="1661337" cy="125130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67" b="99167" l="1422" r="99052">
                        <a14:foregroundMark x1="89573" y1="39583" x2="89573" y2="39583"/>
                        <a14:foregroundMark x1="84834" y1="39583" x2="84834" y2="39583"/>
                        <a14:foregroundMark x1="77725" y1="53750" x2="77725" y2="53750"/>
                        <a14:foregroundMark x1="91469" y1="44167" x2="91469" y2="44167"/>
                        <a14:foregroundMark x1="82464" y1="45417" x2="82464" y2="45417"/>
                        <a14:foregroundMark x1="59716" y1="57083" x2="59716" y2="57083"/>
                        <a14:foregroundMark x1="54976" y1="56667" x2="54976" y2="56667"/>
                        <a14:foregroundMark x1="43128" y1="12500" x2="43128" y2="12500"/>
                        <a14:foregroundMark x1="42654" y1="50833" x2="42654" y2="50833"/>
                        <a14:foregroundMark x1="45498" y1="52083" x2="45498" y2="52083"/>
                        <a14:foregroundMark x1="17062" y1="52083" x2="17062" y2="52083"/>
                        <a14:foregroundMark x1="27962" y1="47917" x2="27962" y2="47917"/>
                        <a14:foregroundMark x1="11374" y1="89167" x2="11374" y2="89167"/>
                        <a14:backgroundMark x1="49763" y1="50833" x2="4976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08" y="4181866"/>
            <a:ext cx="1610647" cy="183201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505948" y="2316276"/>
            <a:ext cx="99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H</a:t>
            </a:r>
            <a:r>
              <a:rPr lang="es-ES_tradnl" sz="1200" baseline="-25000" smtClean="0"/>
              <a:t>2</a:t>
            </a:r>
            <a:r>
              <a:rPr lang="es-ES_tradnl" sz="1200" smtClean="0"/>
              <a:t>SO</a:t>
            </a:r>
            <a:r>
              <a:rPr lang="es-ES_tradnl" sz="1200" baseline="-25000" smtClean="0"/>
              <a:t>4</a:t>
            </a:r>
            <a:r>
              <a:rPr lang="es-ES_tradnl" sz="1200" smtClean="0"/>
              <a:t>(Conf</a:t>
            </a:r>
            <a:r>
              <a:rPr lang="es-ES_tradnl" sz="1200" baseline="-25000" smtClean="0"/>
              <a:t>3</a:t>
            </a:r>
            <a:r>
              <a:rPr lang="es-ES_tradnl" sz="1200" smtClean="0"/>
              <a:t>)</a:t>
            </a:r>
            <a:endParaRPr lang="es-ES_tradnl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252405" y="2316277"/>
            <a:ext cx="899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HFSO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8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643480" y="2316277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HClSO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87265" y="3785120"/>
            <a:ext cx="100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H</a:t>
            </a:r>
            <a:r>
              <a:rPr lang="es-ES_tradnl" sz="1200" baseline="-25000" smtClean="0"/>
              <a:t>2</a:t>
            </a:r>
            <a:r>
              <a:rPr lang="es-ES_tradnl" sz="1200" smtClean="0"/>
              <a:t>CO</a:t>
            </a:r>
            <a:r>
              <a:rPr lang="es-ES_tradnl" sz="1200" baseline="-25000" smtClean="0"/>
              <a:t>3</a:t>
            </a:r>
            <a:r>
              <a:rPr lang="es-ES_tradnl" sz="1200" smtClean="0"/>
              <a:t>(Conf</a:t>
            </a:r>
            <a:r>
              <a:rPr lang="es-ES_tradnl" sz="1200" baseline="-25000" smtClean="0"/>
              <a:t>1</a:t>
            </a:r>
            <a:r>
              <a:rPr lang="es-ES_tradnl" sz="1200" smtClean="0"/>
              <a:t>)</a:t>
            </a:r>
            <a:endParaRPr lang="es-ES_tradnl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960241" y="3789275"/>
            <a:ext cx="9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HFCO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5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87795" y="3789274"/>
            <a:ext cx="95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HClCO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7265" y="5554970"/>
            <a:ext cx="99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(Conf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960241" y="555496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ClPO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140988" y="55549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HCl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6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77" y="5876559"/>
            <a:ext cx="1781780" cy="108577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887090" y="7035554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FPO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9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31" y="5947625"/>
            <a:ext cx="1550276" cy="129067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077085" y="7035554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HF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1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693683" y="1702676"/>
            <a:ext cx="216000" cy="189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 rot="19098867">
            <a:off x="500963" y="1594266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smtClean="0"/>
              <a:t>2,49</a:t>
            </a:r>
            <a:endParaRPr lang="es-ES_tradnl" sz="1000"/>
          </a:p>
        </p:txBody>
      </p:sp>
      <p:cxnSp>
        <p:nvCxnSpPr>
          <p:cNvPr id="32" name="Conector recto 31"/>
          <p:cNvCxnSpPr/>
          <p:nvPr/>
        </p:nvCxnSpPr>
        <p:spPr>
          <a:xfrm flipV="1">
            <a:off x="693683" y="4519450"/>
            <a:ext cx="496362" cy="45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 rot="19146063">
            <a:off x="680316" y="455891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smtClean="0"/>
              <a:t>2,74</a:t>
            </a:r>
            <a:endParaRPr lang="es-ES_tradnl" sz="1000"/>
          </a:p>
        </p:txBody>
      </p:sp>
      <p:cxnSp>
        <p:nvCxnSpPr>
          <p:cNvPr id="51" name="Conector recto de flecha 50"/>
          <p:cNvCxnSpPr>
            <a:endCxn id="4" idx="1"/>
          </p:cNvCxnSpPr>
          <p:nvPr/>
        </p:nvCxnSpPr>
        <p:spPr>
          <a:xfrm>
            <a:off x="367862" y="2026463"/>
            <a:ext cx="103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67862" y="2026463"/>
            <a:ext cx="0" cy="307141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367862" y="5097873"/>
            <a:ext cx="103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9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324" y="1412055"/>
            <a:ext cx="5915025" cy="401140"/>
          </a:xfrm>
        </p:spPr>
        <p:txBody>
          <a:bodyPr>
            <a:normAutofit fontScale="90000"/>
          </a:bodyPr>
          <a:lstStyle/>
          <a:p>
            <a:r>
              <a:rPr lang="es-ES_tradnl" sz="2400" b="1" dirty="0" smtClean="0"/>
              <a:t>Ácidos </a:t>
            </a:r>
            <a:r>
              <a:rPr lang="es-ES_tradnl" sz="2400" b="1" dirty="0" err="1" smtClean="0"/>
              <a:t>Brönsted</a:t>
            </a:r>
            <a:endParaRPr lang="es-ES_tradnl" sz="2400" b="1" dirty="0"/>
          </a:p>
        </p:txBody>
      </p:sp>
      <p:pic>
        <p:nvPicPr>
          <p:cNvPr id="22" name="Marcador de contenido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464089"/>
            <a:ext cx="1848421" cy="1278571"/>
          </a:xfr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44" y="2385025"/>
            <a:ext cx="1994490" cy="135763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69" y="2432409"/>
            <a:ext cx="1770609" cy="131025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4" y="3989748"/>
            <a:ext cx="1884585" cy="130719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65" y="3884357"/>
            <a:ext cx="1930269" cy="151797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27" y="3817528"/>
            <a:ext cx="1928651" cy="165163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5544035"/>
            <a:ext cx="1888850" cy="146862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65" y="5544034"/>
            <a:ext cx="2173569" cy="169575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12" y="5480473"/>
            <a:ext cx="1887280" cy="159574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7259748"/>
            <a:ext cx="1881921" cy="1394933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38" y="7381490"/>
            <a:ext cx="2182997" cy="1659676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57" y="7182809"/>
            <a:ext cx="1831764" cy="1548809"/>
          </a:xfrm>
          <a:prstGeom prst="rect">
            <a:avLst/>
          </a:prstGeom>
        </p:spPr>
      </p:pic>
      <p:pic>
        <p:nvPicPr>
          <p:cNvPr id="34" name="Marcador de contenido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9" y="8905088"/>
            <a:ext cx="1550714" cy="1334837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8" y="10302312"/>
            <a:ext cx="1705236" cy="1621441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60" y="10509918"/>
            <a:ext cx="1608467" cy="141383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" r="-6681"/>
          <a:stretch/>
        </p:blipFill>
        <p:spPr>
          <a:xfrm>
            <a:off x="2684798" y="8977589"/>
            <a:ext cx="1731702" cy="1532329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61" y="8939678"/>
            <a:ext cx="1390155" cy="1608149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17" y="10547827"/>
            <a:ext cx="1338912" cy="1494353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3005082" y="454608"/>
            <a:ext cx="109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b="1" dirty="0" smtClean="0"/>
              <a:t>ANEXO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66379" y="2189491"/>
            <a:ext cx="965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CF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COOH</a:t>
            </a:r>
            <a:endParaRPr lang="es-ES_tradnl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910204" y="2169609"/>
            <a:ext cx="923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CF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COSH</a:t>
            </a:r>
            <a:endParaRPr lang="es-ES_tradnl" sz="16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363141" y="2171849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CF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SO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H</a:t>
            </a:r>
            <a:endParaRPr lang="es-ES_tradnl" sz="16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602259" y="3820471"/>
            <a:ext cx="109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HCF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COOH</a:t>
            </a:r>
            <a:endParaRPr lang="es-ES_tradnl" sz="16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19463" y="5267011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CFCOOH</a:t>
            </a:r>
            <a:endParaRPr lang="es-ES_tradnl" sz="16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02259" y="7028084"/>
            <a:ext cx="998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CCOOH</a:t>
            </a:r>
            <a:endParaRPr lang="es-ES_tradnl" sz="1600" dirty="0"/>
          </a:p>
        </p:txBody>
      </p:sp>
      <p:sp>
        <p:nvSpPr>
          <p:cNvPr id="4" name="Rectángulo 3"/>
          <p:cNvSpPr/>
          <p:nvPr/>
        </p:nvSpPr>
        <p:spPr>
          <a:xfrm>
            <a:off x="2919599" y="3715080"/>
            <a:ext cx="1051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HCF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COSH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4966723" y="3809290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HCF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SO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H</a:t>
            </a:r>
            <a:endParaRPr lang="es-ES_tradnl" sz="1600" dirty="0"/>
          </a:p>
        </p:txBody>
      </p:sp>
      <p:sp>
        <p:nvSpPr>
          <p:cNvPr id="6" name="Rectángulo 5"/>
          <p:cNvSpPr/>
          <p:nvPr/>
        </p:nvSpPr>
        <p:spPr>
          <a:xfrm>
            <a:off x="2626665" y="5444490"/>
            <a:ext cx="1050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/>
              <a:t>2</a:t>
            </a:r>
            <a:r>
              <a:rPr lang="es-ES_tradnl" sz="1600" dirty="0" smtClean="0"/>
              <a:t>CFCOSH</a:t>
            </a:r>
            <a:endParaRPr lang="es-ES_tradnl" sz="1600" dirty="0"/>
          </a:p>
        </p:txBody>
      </p:sp>
      <p:sp>
        <p:nvSpPr>
          <p:cNvPr id="8" name="Rectángulo 7"/>
          <p:cNvSpPr/>
          <p:nvPr/>
        </p:nvSpPr>
        <p:spPr>
          <a:xfrm>
            <a:off x="5176317" y="5467023"/>
            <a:ext cx="101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CFSO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H</a:t>
            </a:r>
            <a:endParaRPr lang="es-ES_tradnl" sz="1600" dirty="0"/>
          </a:p>
        </p:txBody>
      </p:sp>
      <p:sp>
        <p:nvSpPr>
          <p:cNvPr id="9" name="Rectángulo 8"/>
          <p:cNvSpPr/>
          <p:nvPr/>
        </p:nvSpPr>
        <p:spPr>
          <a:xfrm>
            <a:off x="2655683" y="7239792"/>
            <a:ext cx="957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3</a:t>
            </a:r>
            <a:r>
              <a:rPr lang="es-ES_tradnl" sz="1600" smtClean="0"/>
              <a:t>CCOSH</a:t>
            </a:r>
            <a:endParaRPr lang="es-ES_tradnl" sz="1600" dirty="0"/>
          </a:p>
        </p:txBody>
      </p:sp>
      <p:sp>
        <p:nvSpPr>
          <p:cNvPr id="10" name="Rectángulo 9"/>
          <p:cNvSpPr/>
          <p:nvPr/>
        </p:nvSpPr>
        <p:spPr>
          <a:xfrm>
            <a:off x="5295900" y="7116518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3</a:t>
            </a:r>
            <a:r>
              <a:rPr lang="es-ES_tradnl" sz="1600" smtClean="0"/>
              <a:t>CSO</a:t>
            </a:r>
            <a:r>
              <a:rPr lang="es-ES_tradnl" sz="1600" baseline="-25000" smtClean="0"/>
              <a:t>3</a:t>
            </a:r>
            <a:r>
              <a:rPr lang="es-ES_tradnl" sz="1600" smtClean="0"/>
              <a:t>H</a:t>
            </a:r>
            <a:endParaRPr lang="es-ES_tradnl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77616" y="904873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FHSO</a:t>
            </a:r>
            <a:r>
              <a:rPr lang="es-ES_tradnl" sz="1600" baseline="-25000" smtClean="0"/>
              <a:t>3</a:t>
            </a:r>
            <a:endParaRPr lang="es-ES_tradnl" sz="1600"/>
          </a:p>
        </p:txBody>
      </p:sp>
      <p:sp>
        <p:nvSpPr>
          <p:cNvPr id="12" name="CuadroTexto 11"/>
          <p:cNvSpPr txBox="1"/>
          <p:nvPr/>
        </p:nvSpPr>
        <p:spPr>
          <a:xfrm>
            <a:off x="2910204" y="9218007"/>
            <a:ext cx="69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CO</a:t>
            </a:r>
            <a:r>
              <a:rPr lang="es-ES_tradnl" sz="1600" baseline="-25000" dirty="0" smtClean="0"/>
              <a:t>3</a:t>
            </a:r>
            <a:endParaRPr lang="es-ES_tradnl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48325" y="921800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HNO</a:t>
            </a:r>
            <a:r>
              <a:rPr lang="es-ES_tradnl" sz="1600" baseline="-25000" dirty="0" smtClean="0"/>
              <a:t>3</a:t>
            </a:r>
            <a:endParaRPr lang="es-ES_tradnl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32461" y="1021429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2</a:t>
            </a:r>
            <a:r>
              <a:rPr lang="es-ES_tradnl" sz="1600" smtClean="0"/>
              <a:t>S</a:t>
            </a:r>
            <a:r>
              <a:rPr lang="es-ES_tradnl" sz="1600" baseline="-25000" smtClean="0"/>
              <a:t>2</a:t>
            </a:r>
            <a:r>
              <a:rPr lang="es-ES_tradnl" sz="1600" smtClean="0"/>
              <a:t>O</a:t>
            </a:r>
            <a:r>
              <a:rPr lang="es-ES_tradnl" sz="1600" baseline="-25000" smtClean="0"/>
              <a:t>6</a:t>
            </a:r>
            <a:endParaRPr lang="es-ES_tradnl" sz="1600"/>
          </a:p>
        </p:txBody>
      </p:sp>
      <p:sp>
        <p:nvSpPr>
          <p:cNvPr id="15" name="CuadroTexto 14"/>
          <p:cNvSpPr txBox="1"/>
          <p:nvPr/>
        </p:nvSpPr>
        <p:spPr>
          <a:xfrm>
            <a:off x="2805830" y="10774240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2</a:t>
            </a:r>
            <a:r>
              <a:rPr lang="es-ES_tradnl" sz="1600" smtClean="0"/>
              <a:t>SO</a:t>
            </a:r>
            <a:r>
              <a:rPr lang="es-ES_tradnl" sz="1600" baseline="-25000" smtClean="0"/>
              <a:t>4</a:t>
            </a:r>
            <a:endParaRPr lang="es-ES_tradnl" sz="1600"/>
          </a:p>
        </p:txBody>
      </p:sp>
      <p:sp>
        <p:nvSpPr>
          <p:cNvPr id="16" name="CuadroTexto 15"/>
          <p:cNvSpPr txBox="1"/>
          <p:nvPr/>
        </p:nvSpPr>
        <p:spPr>
          <a:xfrm>
            <a:off x="4960469" y="10856041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HPO</a:t>
            </a:r>
            <a:r>
              <a:rPr lang="es-ES_tradnl" sz="1600" baseline="-25000" smtClean="0"/>
              <a:t>3</a:t>
            </a:r>
            <a:endParaRPr lang="es-ES_tradnl" sz="1600"/>
          </a:p>
        </p:txBody>
      </p:sp>
    </p:spTree>
    <p:extLst>
      <p:ext uri="{BB962C8B-B14F-4D97-AF65-F5344CB8AC3E}">
        <p14:creationId xmlns:p14="http://schemas.microsoft.com/office/powerpoint/2010/main" val="80783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1477398"/>
          </a:xfrm>
        </p:spPr>
        <p:txBody>
          <a:bodyPr/>
          <a:lstStyle/>
          <a:p>
            <a:r>
              <a:rPr lang="es-ES_tradnl" sz="2200" b="1" dirty="0" smtClean="0"/>
              <a:t>Aniones</a:t>
            </a:r>
            <a:endParaRPr lang="es-ES_tradnl" sz="22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275663"/>
            <a:ext cx="1485586" cy="133940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84" y="2396389"/>
            <a:ext cx="1388730" cy="121868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24" y="2351779"/>
            <a:ext cx="1620284" cy="130789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" y="3659678"/>
            <a:ext cx="1486480" cy="148648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21" y="3743699"/>
            <a:ext cx="1419855" cy="131843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246" y="3694580"/>
            <a:ext cx="1680240" cy="141667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" y="5320430"/>
            <a:ext cx="1408827" cy="135889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84" y="5320430"/>
            <a:ext cx="1459615" cy="138110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62" y="5320430"/>
            <a:ext cx="1480615" cy="118669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6" y="6853596"/>
            <a:ext cx="1441455" cy="128004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66" y="6853596"/>
            <a:ext cx="1446433" cy="122360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41" y="6716303"/>
            <a:ext cx="1523567" cy="126170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307910"/>
            <a:ext cx="1371421" cy="130583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" y="9788013"/>
            <a:ext cx="1827438" cy="13599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02" y="8376761"/>
            <a:ext cx="1579267" cy="12451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51" y="8307910"/>
            <a:ext cx="1292457" cy="1221563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58" y="9895451"/>
            <a:ext cx="1345554" cy="119929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13" y="9859376"/>
            <a:ext cx="1409020" cy="1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377253"/>
          </a:xfrm>
        </p:spPr>
        <p:txBody>
          <a:bodyPr>
            <a:noAutofit/>
          </a:bodyPr>
          <a:lstStyle/>
          <a:p>
            <a:r>
              <a:rPr lang="es-ES_tradnl" sz="2200" b="1" dirty="0" smtClean="0"/>
              <a:t>Ácidos-H</a:t>
            </a:r>
            <a:r>
              <a:rPr lang="es-ES_tradnl" sz="2200" b="1" baseline="-25000" dirty="0" smtClean="0"/>
              <a:t>2</a:t>
            </a:r>
            <a:r>
              <a:rPr lang="es-ES_tradnl" sz="2200" b="1" dirty="0" smtClean="0"/>
              <a:t>O</a:t>
            </a:r>
            <a:endParaRPr lang="es-ES_tradnl" sz="22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87624"/>
            <a:ext cx="2670311" cy="132412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93" y="1287624"/>
            <a:ext cx="2431920" cy="13098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52398" y="2674112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CF</a:t>
            </a:r>
            <a:r>
              <a:rPr lang="es-ES_tradnl" baseline="-25000" dirty="0" smtClean="0"/>
              <a:t>3</a:t>
            </a:r>
            <a:r>
              <a:rPr lang="es-ES_tradnl" dirty="0" smtClean="0"/>
              <a:t>COOH-H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4397072" y="2674112"/>
            <a:ext cx="154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mtClean="0"/>
              <a:t>H</a:t>
            </a:r>
            <a:r>
              <a:rPr lang="es-ES_tradnl" baseline="-25000" smtClean="0"/>
              <a:t>3</a:t>
            </a:r>
            <a:r>
              <a:rPr lang="es-ES_tradnl" smtClean="0"/>
              <a:t>CCOOH-H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3300249"/>
            <a:ext cx="2725815" cy="140225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52398" y="4589978"/>
            <a:ext cx="14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CF</a:t>
            </a:r>
            <a:r>
              <a:rPr lang="es-ES_tradnl" baseline="-25000" dirty="0" smtClean="0"/>
              <a:t>3</a:t>
            </a:r>
            <a:r>
              <a:rPr lang="es-ES_tradnl" dirty="0" smtClean="0"/>
              <a:t>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9" y="5214468"/>
            <a:ext cx="2772492" cy="127216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29154" y="6403955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CF</a:t>
            </a:r>
            <a:r>
              <a:rPr lang="es-ES_tradnl" baseline="-25000" dirty="0" smtClean="0"/>
              <a:t>3</a:t>
            </a:r>
            <a:r>
              <a:rPr lang="es-ES_tradnl" dirty="0" smtClean="0"/>
              <a:t>SO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93" y="3300249"/>
            <a:ext cx="2344615" cy="12700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353419" y="4596001"/>
            <a:ext cx="1500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3</a:t>
            </a:r>
            <a:r>
              <a:rPr lang="es-ES_tradnl" dirty="0" smtClean="0"/>
              <a:t>CCOSH-H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87" y="5218511"/>
            <a:ext cx="2429626" cy="1185444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353419" y="6464869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3</a:t>
            </a:r>
            <a:r>
              <a:rPr lang="es-ES_tradnl" dirty="0" smtClean="0"/>
              <a:t>CSO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4" y="6998597"/>
            <a:ext cx="2325856" cy="1162928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919476" y="8161525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CFCOOH-H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40" y="7052217"/>
            <a:ext cx="2435373" cy="1192962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259174" y="8175194"/>
            <a:ext cx="165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HCF</a:t>
            </a:r>
            <a:r>
              <a:rPr lang="es-ES_tradnl" baseline="-25000" dirty="0" smtClean="0"/>
              <a:t>2</a:t>
            </a:r>
            <a:r>
              <a:rPr lang="es-ES_tradnl" dirty="0" smtClean="0"/>
              <a:t>COOH-H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9" y="8673488"/>
            <a:ext cx="2455999" cy="1276436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893956" y="9907889"/>
            <a:ext cx="160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CFCOSH-H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6" y="8703802"/>
            <a:ext cx="2468833" cy="1215807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204595" y="9894219"/>
            <a:ext cx="164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HCF</a:t>
            </a:r>
            <a:r>
              <a:rPr lang="es-ES_tradnl" baseline="-25000" dirty="0" smtClean="0"/>
              <a:t>2</a:t>
            </a:r>
            <a:r>
              <a:rPr lang="es-ES_tradnl" dirty="0" smtClean="0"/>
              <a:t>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7" y="10274956"/>
            <a:ext cx="2817033" cy="156426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49" y="10378232"/>
            <a:ext cx="2486638" cy="1278659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209148" y="1168333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HCF</a:t>
            </a:r>
            <a:r>
              <a:rPr lang="es-ES_tradnl" baseline="-25000" dirty="0" smtClean="0"/>
              <a:t>2</a:t>
            </a:r>
            <a:r>
              <a:rPr lang="es-ES_tradnl" dirty="0"/>
              <a:t>S</a:t>
            </a:r>
            <a:r>
              <a:rPr lang="es-ES_tradnl" dirty="0" smtClean="0"/>
              <a:t>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80224" y="11654556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CFSO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79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9" y="365509"/>
            <a:ext cx="1836269" cy="1011346"/>
          </a:xfrm>
        </p:spPr>
      </p:pic>
      <p:sp>
        <p:nvSpPr>
          <p:cNvPr id="5" name="CuadroTexto 4"/>
          <p:cNvSpPr txBox="1"/>
          <p:nvPr/>
        </p:nvSpPr>
        <p:spPr>
          <a:xfrm>
            <a:off x="736153" y="137685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FHSO</a:t>
            </a:r>
            <a:r>
              <a:rPr lang="es-ES_tradnl" baseline="-25000" smtClean="0"/>
              <a:t>3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22" y="365509"/>
            <a:ext cx="1807780" cy="110180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73550" y="1376855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H</a:t>
            </a:r>
            <a:r>
              <a:rPr lang="es-ES_tradnl" baseline="-25000" smtClean="0"/>
              <a:t>2</a:t>
            </a:r>
            <a:r>
              <a:rPr lang="es-ES_tradnl" smtClean="0"/>
              <a:t>CO</a:t>
            </a:r>
            <a:r>
              <a:rPr lang="es-ES_tradnl" baseline="-25000" smtClean="0"/>
              <a:t>3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6" y="43576"/>
            <a:ext cx="1483527" cy="165521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922411" y="169878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S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r>
              <a:rPr lang="es-ES_tradnl" baseline="-25000" dirty="0" smtClean="0"/>
              <a:t>6</a:t>
            </a:r>
            <a:r>
              <a:rPr lang="es-ES_tradnl" dirty="0" smtClean="0"/>
              <a:t>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9" y="1883453"/>
            <a:ext cx="1888654" cy="99931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49778" y="28827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H</a:t>
            </a:r>
            <a:r>
              <a:rPr lang="es-ES_tradnl" baseline="-25000" smtClean="0"/>
              <a:t>2</a:t>
            </a:r>
            <a:r>
              <a:rPr lang="es-ES_tradnl" smtClean="0"/>
              <a:t>SO</a:t>
            </a:r>
            <a:r>
              <a:rPr lang="es-ES_tradnl" baseline="-25000" smtClean="0"/>
              <a:t>4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04" y="1883453"/>
            <a:ext cx="1715814" cy="94528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899069" y="28287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HNO</a:t>
            </a:r>
            <a:r>
              <a:rPr lang="es-ES_tradnl" baseline="-25000" dirty="0" smtClean="0"/>
              <a:t>3</a:t>
            </a:r>
            <a:r>
              <a:rPr lang="es-ES_tradnl" dirty="0" smtClean="0"/>
              <a:t>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68" y="2118868"/>
            <a:ext cx="1627181" cy="948564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4994545" y="306743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mtClean="0"/>
              <a:t>HPO</a:t>
            </a:r>
            <a:r>
              <a:rPr lang="es-ES_tradnl" baseline="-25000" smtClean="0"/>
              <a:t>3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756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</TotalTime>
  <Words>102</Words>
  <Application>Microsoft Macintosh PowerPoint</Application>
  <PresentationFormat>Panorámica</PresentationFormat>
  <Paragraphs>72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Tema de Office</vt:lpstr>
      <vt:lpstr>Presentación de PowerPoint</vt:lpstr>
      <vt:lpstr>Estabilidad frente a la sustitución de hidrógenos por diferentes halógenos</vt:lpstr>
      <vt:lpstr>Ácidos Brönsted</vt:lpstr>
      <vt:lpstr>Aniones</vt:lpstr>
      <vt:lpstr>Ácidos-H2O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del Río Plaza</dc:creator>
  <cp:lastModifiedBy>Sara del Río Plaza</cp:lastModifiedBy>
  <cp:revision>37</cp:revision>
  <cp:lastPrinted>2017-06-21T00:33:21Z</cp:lastPrinted>
  <dcterms:created xsi:type="dcterms:W3CDTF">2017-06-16T13:18:48Z</dcterms:created>
  <dcterms:modified xsi:type="dcterms:W3CDTF">2017-06-22T03:21:37Z</dcterms:modified>
</cp:coreProperties>
</file>