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93" r:id="rId5"/>
    <p:sldId id="260" r:id="rId6"/>
    <p:sldId id="261" r:id="rId7"/>
    <p:sldId id="296" r:id="rId8"/>
    <p:sldId id="297" r:id="rId9"/>
    <p:sldId id="300" r:id="rId10"/>
    <p:sldId id="298" r:id="rId11"/>
    <p:sldId id="299" r:id="rId12"/>
    <p:sldId id="262" r:id="rId13"/>
    <p:sldId id="301" r:id="rId14"/>
    <p:sldId id="267" r:id="rId15"/>
    <p:sldId id="263" r:id="rId16"/>
    <p:sldId id="302" r:id="rId17"/>
    <p:sldId id="265" r:id="rId18"/>
    <p:sldId id="264" r:id="rId19"/>
    <p:sldId id="303" r:id="rId20"/>
    <p:sldId id="266" r:id="rId21"/>
    <p:sldId id="268" r:id="rId22"/>
    <p:sldId id="270" r:id="rId23"/>
    <p:sldId id="271" r:id="rId24"/>
    <p:sldId id="272" r:id="rId25"/>
    <p:sldId id="278" r:id="rId26"/>
    <p:sldId id="273" r:id="rId27"/>
    <p:sldId id="277" r:id="rId28"/>
    <p:sldId id="274" r:id="rId29"/>
    <p:sldId id="275" r:id="rId30"/>
    <p:sldId id="279" r:id="rId31"/>
    <p:sldId id="281" r:id="rId32"/>
    <p:sldId id="280" r:id="rId33"/>
    <p:sldId id="282" r:id="rId34"/>
    <p:sldId id="283" r:id="rId35"/>
    <p:sldId id="285" r:id="rId36"/>
    <p:sldId id="305" r:id="rId37"/>
    <p:sldId id="284" r:id="rId38"/>
    <p:sldId id="286" r:id="rId39"/>
    <p:sldId id="304" r:id="rId40"/>
    <p:sldId id="276" r:id="rId41"/>
    <p:sldId id="288" r:id="rId42"/>
    <p:sldId id="306" r:id="rId43"/>
    <p:sldId id="291" r:id="rId4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854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7616F-E2AF-5AFF-C83A-FE3735AD8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F40183-988B-BA61-B91E-493895FD9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93C7B4-DBE6-06CE-CFC7-F4ED4D99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02/09/2025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5BB8FF-A395-C430-3789-0945A531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F6F5BE-4CB2-9257-FD2E-739215DB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546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32ABC-7F92-53F8-6B38-14EBA795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74F8DD-3073-73DB-0FEC-83EE799CF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52118E-3EA2-A9A4-2BC2-E44B3237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02/09/2025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9690F8-6FA6-1F50-D67E-E6622891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72A8B7-B8F9-CA99-A4E2-0D1A6411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267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4C6878-D0A6-5DB7-DDA4-5524F63A1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290E6A-E317-C5F4-3234-CA514674E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27F236-BB3C-2C98-8A01-D5793677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02/09/2025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B6E046-C620-4F58-405E-9C010359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06496C-B074-7D9D-1BB6-63F00672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81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2D562-7427-3307-029D-4B44232F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8B9DD3-38AD-093A-348B-69D8AF958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409026-C297-8D81-0690-BCF909A2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02/09/2025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B93BB5-71D6-265C-76BF-7BA55253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B812ED-7C3E-2E99-174E-7CBA5506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2836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7F112-08AD-1D83-FA9D-D723E27CA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D4462B-7C02-3784-D700-720E99BA1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B8AEC1-27F7-FAA3-29A1-66B8783B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02/09/2025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9F6EE4-5AF4-CE7C-B7F4-C587BFEC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262F68-CBA3-0915-2295-961EC87E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70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AAB05-2830-EFAE-DE4B-ACD17427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4D6307-654D-D982-4407-B8F3D7946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186F62-1DB1-3C6F-EA13-795572FAE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940FA2-011F-64EB-05FB-8559EF77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02/09/2025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7AD932-F2FD-1AF1-F4D9-F5E82D0C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145922-4144-9D1A-7394-C3749738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375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C79E9-E032-A699-2CFB-44AC9283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2F1728-CD76-7149-9437-8308AF8E6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31FA6F-EC02-4DE3-6650-B80F00E86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F9C784-C313-EF39-B97C-F19B68E62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9EC93D1-A12D-D057-6BE7-78586123A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39B00CC-01F6-7087-C302-940F9C98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02/09/2025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6EBCC5B-A9F4-C18A-35F5-2949CEAA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B8B959-499F-742D-E1FF-78941C4B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29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B2447-25C4-6DCF-DAD4-FEDF21FF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846070A-CABC-8A01-79F7-51A84F44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02/09/2025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485DBC-EE1F-353D-3249-9E99780A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D416B2-2B57-8CF9-D053-EF6A7AB1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669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A9FDE4F-142C-5FCB-A615-EDAA1353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02/09/2025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B6EB5D2-B75C-FB77-8F63-19FA5384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B97733-0993-8A78-D35D-65EA8B9F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05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8FC8E-4425-CC0C-710F-98C6425E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73CCAC-EA76-40D6-17B2-7C2AFD435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FDA7B0-EDAC-58A1-8AED-C4E8D631B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C5F31B-981C-419A-6E49-3095113F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02/09/2025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8C04E2-0ACD-F790-199B-7863EDE0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0F2067-A078-C57A-9204-3A8B2F26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9211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29DED-D98F-B6A2-AD7C-772F99A3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00C5605-1482-0713-0D51-A3FAC7815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A60C0B-E2FB-D11A-ADBF-D996E01CF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DE09DD-B690-CF21-DFC4-F02331B6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02/09/2025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16318B-2EDE-3598-7847-C4B42395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7F3B72-6E6E-8853-E9C1-9458DC7C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140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D0170-EF02-F5B2-75D2-863D1255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7FE9A8-6239-E8DA-5893-CC54DCF5A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C7A97B-8B60-4C6E-4780-AF77C5AA1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700BE-7692-4207-B54B-A48E0B87749C}" type="datetimeFigureOut">
              <a:rPr lang="LID4096" smtClean="0"/>
              <a:t>02/09/2025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9804F4-87F9-55E6-92A8-EB0A9D1E6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4F28E9-786F-C124-9986-B7AAB37E4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036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pavel.bernatsky.isit@yandex.b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75775-7036-98AF-A483-822007F37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" y="1186961"/>
            <a:ext cx="11558954" cy="960194"/>
          </a:xfr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Системное программирование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49BFEE-497D-21FD-61AE-CA3D2675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810" y="3697763"/>
            <a:ext cx="9170377" cy="461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Введение в системное программирование</a:t>
            </a:r>
            <a:endParaRPr lang="LID4096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3AED9-28E1-DDF9-E07D-185D5DD54F4C}"/>
              </a:ext>
            </a:extLst>
          </p:cNvPr>
          <p:cNvSpPr txBox="1"/>
          <p:nvPr/>
        </p:nvSpPr>
        <p:spPr>
          <a:xfrm>
            <a:off x="3200400" y="650631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7C454-9338-E7F4-034B-E11CD51ED0FB}"/>
              </a:ext>
            </a:extLst>
          </p:cNvPr>
          <p:cNvSpPr txBox="1"/>
          <p:nvPr/>
        </p:nvSpPr>
        <p:spPr>
          <a:xfrm>
            <a:off x="5191861" y="3051019"/>
            <a:ext cx="1808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Лекция 1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19E2ADD-505C-77F2-DF62-A29BD8ED577A}"/>
              </a:ext>
            </a:extLst>
          </p:cNvPr>
          <p:cNvCxnSpPr/>
          <p:nvPr/>
        </p:nvCxnSpPr>
        <p:spPr>
          <a:xfrm>
            <a:off x="4339704" y="3574239"/>
            <a:ext cx="3509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86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674927" cy="4998183"/>
          </a:xfrm>
        </p:spPr>
        <p:txBody>
          <a:bodyPr wrap="square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Возможность сопровождения</a:t>
            </a:r>
          </a:p>
          <a:p>
            <a:pPr marL="0" indent="0">
              <a:buNone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Возможные цели сопровождения – адаптация ПО к конкретным</a:t>
            </a:r>
            <a:b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условиям применения, устранение ошибок, модификация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Во всех случаях требуется тщательное структурирование ПО и носителем информации о структуре ПО должна быть программная документация</a:t>
            </a:r>
          </a:p>
          <a:p>
            <a:pPr marL="0" indent="0">
              <a:buNone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Адаптация во многих случаях может быть передоверена пользователю – при тщательной отработке и описании сценариев инсталляции и настройки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Необходимые свойства ПО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622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674927" cy="4998183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Исправление ошибок требует развитой сервисной службы, собирающей информацию об ошибках и формирующей исправляющие пакеты</a:t>
            </a:r>
          </a:p>
          <a:p>
            <a:pPr marL="0" indent="0">
              <a:buNone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Модификация предполагает изменение спецификаций на ПО. При этом, как правило, должны поддерживаться и старые спецификации. Эволюционное развитие ПО экономит вложения пользователей</a:t>
            </a:r>
            <a:endParaRPr lang="LID4096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Необходимые свойства ПО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287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1059392" cy="4998183"/>
          </a:xfrm>
        </p:spPr>
        <p:txBody>
          <a:bodyPr wrap="square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Системная программа 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– программа, предназначенная для поддержания работы СОИ или повышения эффективности её использования</a:t>
            </a:r>
          </a:p>
          <a:p>
            <a:pPr marL="0" indent="0">
              <a:buNone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Например: операционные системы, файловые системы, драйверы, утилиты, системы программирования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Прикладная программа 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– программа, предназначенная для решения задачи или класса задач в определенной области применения СОИ</a:t>
            </a:r>
            <a:endParaRPr lang="ru-RU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Например: Текстовые редакторы, табличные редакторы, графические редакторы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69689"/>
              </p:ext>
            </p:extLst>
          </p:nvPr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Основы программирования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335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1059392" cy="4998183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 соответствии с терминологией, </a:t>
            </a:r>
            <a:r>
              <a:rPr lang="ru-RU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системное программирование </a:t>
            </a: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это процесс разработки системных программ (в том числе, управляющих и обслуживающих)</a:t>
            </a:r>
          </a:p>
          <a:p>
            <a:pPr marL="0" indent="0">
              <a:buNone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 другой стороны, система – единое целое, состоящее из множества компонентов и множества связей между ними. Тогда </a:t>
            </a:r>
            <a:r>
              <a:rPr lang="ru-RU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системное программирование </a:t>
            </a: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это разработка программ сложной структуры</a:t>
            </a:r>
          </a:p>
          <a:p>
            <a:pPr marL="0" indent="0">
              <a:buNone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Эти два определения не противоречат друг другу, так как разработка программ сложной структуры ведется именно для обеспечения работоспособности или повышения эффективности СОИ.</a:t>
            </a:r>
            <a:endParaRPr lang="ru-RU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Основы программирования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740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94691"/>
            <a:ext cx="11277601" cy="4998183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Подразделение ПО на системное и прикладное является до некоторой степени устаревшим. Сегодняшнее деление предусматривает по меньшей мере три градации ПО: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Системное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Промежуточное (связующее)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Прикладное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Основы программирования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009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94691"/>
            <a:ext cx="11277601" cy="4998183"/>
          </a:xfrm>
        </p:spPr>
        <p:txBody>
          <a:bodyPr wrap="square">
            <a:normAutofit fontScale="92500"/>
          </a:bodyPr>
          <a:lstStyle/>
          <a:p>
            <a:pPr marL="0" indent="0">
              <a:buNone/>
            </a:pP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Промежуточное (связующее) ПО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 – </a:t>
            </a:r>
            <a:r>
              <a:rPr lang="ru-RU" sz="32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совокупность программ, осуществляющих управление вторичными (конструируемыми самим ПО) ресурсами, ориентированными на решение определенного (широкого) класса задач</a:t>
            </a:r>
            <a:endParaRPr lang="ru-RU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Например: СУБД, модули управления языком интерфейса ИС, программы сбора и предварительной обработки информации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Промежуточное (связующее) ПО</a:t>
            </a: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– комплекс технологического ПО для обеспечения взаимодействия между различными приложениями, системами, компонентами</a:t>
            </a:r>
          </a:p>
          <a:p>
            <a:pPr marL="0" indent="0">
              <a:buNone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Например: Веб-сервер, сервер приложений, сервисная шина, система управления контентом</a:t>
            </a:r>
          </a:p>
          <a:p>
            <a:pPr marL="0" indent="0">
              <a:buNone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421080"/>
              </p:ext>
            </p:extLst>
          </p:nvPr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Промежуточное ПО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176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515602" cy="4998183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ru-RU" sz="32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 точки зрения инструментальных средств разработки промежуточное ПО ближе к прикладному, так как не работает на прямую с первичными ресурсами, а использует для этого сервисы, предоставляемые системным ПО</a:t>
            </a:r>
          </a:p>
          <a:p>
            <a:pPr marL="0" indent="0">
              <a:buNone/>
            </a:pPr>
            <a:r>
              <a:rPr lang="ru-RU" sz="32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 точки зрения алгоритмов и технологий разработки промежуточное ПО ближе к системному, так как всегда является сложным программным изделием многократного и многоцелевого использования и в нем применяются те же или сходные алгоритмы, что и в системном ПО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Промежуточное ПО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307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182560"/>
              </p:ext>
            </p:extLst>
          </p:nvPr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Промежуточное ПО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66EBCAA6-93F2-C739-0BB5-7C1B105C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7415"/>
            <a:ext cx="10872355" cy="461673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32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Современные тенденции развития ПО состоит в снижении объема как системного, так и прикладного программирования. Основная часть работы программистов выполняется в промежуточном ПО</a:t>
            </a:r>
          </a:p>
          <a:p>
            <a:pPr marL="0" indent="0">
              <a:buNone/>
            </a:pPr>
            <a:r>
              <a:rPr lang="ru-RU" sz="32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Снижение объема системного программирования определено современными концепциями ОС, объектно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ru-RU" sz="32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ориентированной архитектурой и архитектурой микроядра, в соответствии с которыми большая часть функций системы выносится в утилиты, которые можно отнести и к промежуточному ПО</a:t>
            </a:r>
          </a:p>
          <a:p>
            <a:pPr marL="0" indent="0">
              <a:buNone/>
            </a:pPr>
            <a:r>
              <a:rPr lang="ru-RU" sz="32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Снижение объема прикладного программирования обусловлено тем, что современные продукты промежуточного ПО предлагают все больший набор инструментальных средств и шаблонов для решения задач своего класса</a:t>
            </a:r>
            <a:endParaRPr lang="LID4096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243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875255"/>
              </p:ext>
            </p:extLst>
          </p:nvPr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Системное ПО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pic>
        <p:nvPicPr>
          <p:cNvPr id="9" name="Объект 8">
            <a:extLst>
              <a:ext uri="{FF2B5EF4-FFF2-40B4-BE49-F238E27FC236}">
                <a16:creationId xmlns:a16="http://schemas.microsoft.com/office/drawing/2014/main" id="{141419EA-49A2-D01A-955B-C6DBDB864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970" y="1825625"/>
            <a:ext cx="5826059" cy="4351338"/>
          </a:xfrm>
        </p:spPr>
      </p:pic>
    </p:spTree>
    <p:extLst>
      <p:ext uri="{BB962C8B-B14F-4D97-AF65-F5344CB8AC3E}">
        <p14:creationId xmlns:p14="http://schemas.microsoft.com/office/powerpoint/2010/main" val="281822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Функции системного ПО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66EBCAA6-93F2-C739-0BB5-7C1B105C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7415"/>
            <a:ext cx="10872355" cy="46167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К функциям системного ПО принято относить: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Создание операционной среды функционирования для программ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Автоматизация разработки новых программ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Обеспечение надежной и эффективной работы компьютера и компьютерной сети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Проведение диагностики и профилактики аппаратуры компьютера и компьютерных сетей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Выполнение вспомогательных технологических процессов (копирование, архивирование, восстановление после сбоев и т.д.)</a:t>
            </a:r>
          </a:p>
          <a:p>
            <a:pPr>
              <a:buFont typeface="Wingdings" panose="05000000000000000000" pitchFamily="2" charset="2"/>
              <a:buChar char="Ø"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82572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691"/>
            <a:ext cx="10515600" cy="49981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3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2</a:t>
            </a: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часа лекций, 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24</a:t>
            </a: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часа лабораторных работ, 3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2</a:t>
            </a: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часа консультаций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Итоговая проверка знаний в виде </a:t>
            </a:r>
            <a:r>
              <a:rPr lang="ru-RU" altLang="ru-RU" sz="32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Экзамена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Задания на лабораторные работы и презентации лекций </a:t>
            </a:r>
            <a:r>
              <a:rPr lang="en-US" altLang="ru-RU" sz="3200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diskstation</a:t>
            </a: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/Преподаватели/Бернацкий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Рефераты и доклады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Мысли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или замечания по поводу курса «Системное программирование» можно оставить тут –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  <a:hlinkClick r:id="rId2"/>
              </a:rPr>
              <a:t>pavel.bernatsky.isit@yandex.by</a:t>
            </a: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altLang="ru-RU" sz="28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168329"/>
              </p:ext>
            </p:extLst>
          </p:nvPr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alt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До того, как начать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100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6799"/>
              </p:ext>
            </p:extLst>
          </p:nvPr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Группы системного ПО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66EBCAA6-93F2-C739-0BB5-7C1B105C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7415"/>
            <a:ext cx="10872355" cy="461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Существуют следующие группы системного ПО: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Операционные системы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Интерфейсные оболочки (ОС)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Системы управления файлами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Системы программирования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Утилиты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Драйверы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Средства сетевого доступа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45430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420317"/>
              </p:ext>
            </p:extLst>
          </p:nvPr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Классификация системного ПО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66EBCAA6-93F2-C739-0BB5-7C1B105C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7415"/>
            <a:ext cx="10872355" cy="461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Управляющие программы 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– системные программы, реализующие набор функций, который включает в себя управление ресурсами и взаимодействие с внешней средой СОИ, восстановление работы системы после проявления неисправностей в технических средствах</a:t>
            </a:r>
          </a:p>
          <a:p>
            <a:pPr marL="0" indent="0">
              <a:buNone/>
            </a:pP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Обслуживающие программы (утилиты)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 – программы, предназначенные для оказания услуг общего характера пользователям и обслуживающему персоналу СОИ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48150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644497"/>
              </p:ext>
            </p:extLst>
          </p:nvPr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Классификация системного ПО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66EBCAA6-93F2-C739-0BB5-7C1B105C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7415"/>
            <a:ext cx="10872355" cy="461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Базовое системное ПО 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– минимальный набор программных средств, обеспечивающий работу компьютера и компьютерной сети</a:t>
            </a:r>
          </a:p>
          <a:p>
            <a:pPr marL="0" indent="0">
              <a:buNone/>
            </a:pP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Сервисное системное ПО 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– программы и программные комплексы, которые расширяют возможности базового ПО и организуют удобную среду для работы других программ и пользователя</a:t>
            </a: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71079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Группы системного ПО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66EBCAA6-93F2-C739-0BB5-7C1B105C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7415"/>
            <a:ext cx="9677401" cy="46167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Операционные системы – Базовое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Интерфейсные оболочки (ОС) – Базовое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Системы управления файлами – Базовое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Системы программирования – Сервисное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Утилиты – Сервисное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Драйверы – Базовое/Сервисное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Средства сетевого доступа – Базовое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LID4096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2DAD947-C147-26CA-D888-1869F54A0F37}"/>
              </a:ext>
            </a:extLst>
          </p:cNvPr>
          <p:cNvSpPr/>
          <p:nvPr/>
        </p:nvSpPr>
        <p:spPr>
          <a:xfrm>
            <a:off x="5766955" y="1662545"/>
            <a:ext cx="1859972" cy="3668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12E4424-0F88-B1BB-44BF-B2050A124827}"/>
              </a:ext>
            </a:extLst>
          </p:cNvPr>
          <p:cNvSpPr/>
          <p:nvPr/>
        </p:nvSpPr>
        <p:spPr>
          <a:xfrm>
            <a:off x="6832023" y="2253383"/>
            <a:ext cx="1859972" cy="3668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FDA02FB-1682-AD1E-6E88-D7E730C2BB74}"/>
              </a:ext>
            </a:extLst>
          </p:cNvPr>
          <p:cNvSpPr/>
          <p:nvPr/>
        </p:nvSpPr>
        <p:spPr>
          <a:xfrm>
            <a:off x="6942860" y="2818533"/>
            <a:ext cx="1859972" cy="3668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2915A38-94E8-ABEB-21ED-D953DBCB64B0}"/>
              </a:ext>
            </a:extLst>
          </p:cNvPr>
          <p:cNvSpPr/>
          <p:nvPr/>
        </p:nvSpPr>
        <p:spPr>
          <a:xfrm>
            <a:off x="6670964" y="3383683"/>
            <a:ext cx="2337954" cy="447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0080AEB-E7F4-48EE-AB9A-BEDF2976D1F0}"/>
              </a:ext>
            </a:extLst>
          </p:cNvPr>
          <p:cNvSpPr/>
          <p:nvPr/>
        </p:nvSpPr>
        <p:spPr>
          <a:xfrm>
            <a:off x="2989119" y="3915784"/>
            <a:ext cx="2337954" cy="471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72429A2-742E-7749-CA60-DD0338B9DCDB}"/>
              </a:ext>
            </a:extLst>
          </p:cNvPr>
          <p:cNvSpPr/>
          <p:nvPr/>
        </p:nvSpPr>
        <p:spPr>
          <a:xfrm>
            <a:off x="3113808" y="4481656"/>
            <a:ext cx="4045527" cy="447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57D5252-AE41-2DEA-6A1F-A9D4565FF66F}"/>
              </a:ext>
            </a:extLst>
          </p:cNvPr>
          <p:cNvSpPr/>
          <p:nvPr/>
        </p:nvSpPr>
        <p:spPr>
          <a:xfrm>
            <a:off x="6251864" y="5023573"/>
            <a:ext cx="2337954" cy="447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9553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81642"/>
              </p:ext>
            </p:extLst>
          </p:nvPr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Системы программирования 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66EBCAA6-93F2-C739-0BB5-7C1B105C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7415"/>
            <a:ext cx="10515601" cy="461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Система программирования 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ru-RU" sz="32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система, образуемая языком программирования, компилятором или интерпретатором программ, представленных на этом языке, соответствующей документацией, а также вспомогательными средствами для подготовки программ к форме, пригодной для выполнения</a:t>
            </a:r>
            <a:endParaRPr lang="en-US" sz="32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В лабораторных работах ваша система программирования будет основана на 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Clang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LLVM 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и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CMake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982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019765"/>
              </p:ext>
            </p:extLst>
          </p:nvPr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Этапы подготовки программы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66EBCAA6-93F2-C739-0BB5-7C1B105C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7415"/>
            <a:ext cx="10872355" cy="46167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Программный модуль 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–</a:t>
            </a: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программа или функционально завершенный фрагмент программы, предназначенный для хранения, трансляции, объединения с другими программными модулями и загрузки в оперативную память</a:t>
            </a:r>
          </a:p>
          <a:p>
            <a:pPr marL="0" indent="0">
              <a:buNone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Требования к программным модулям: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Функциональность 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– модуль должен выполнять законченную функцию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Несвязность 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– модуль  должен иметь минимум связей с другими модулями, связь через глобальные переменные и области памяти нежелательна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b="1" dirty="0" err="1">
                <a:latin typeface="Cambria" panose="02040503050406030204" pitchFamily="18" charset="0"/>
                <a:ea typeface="Cambria" panose="02040503050406030204" pitchFamily="18" charset="0"/>
              </a:rPr>
              <a:t>Специфицируемость</a:t>
            </a: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– входные и выходные параметры модуля должны четко формулироваться</a:t>
            </a:r>
          </a:p>
        </p:txBody>
      </p:sp>
    </p:spTree>
    <p:extLst>
      <p:ext uri="{BB962C8B-B14F-4D97-AF65-F5344CB8AC3E}">
        <p14:creationId xmlns:p14="http://schemas.microsoft.com/office/powerpoint/2010/main" val="4040088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Системы программирования 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66EBCAA6-93F2-C739-0BB5-7C1B105C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7415"/>
            <a:ext cx="10872355" cy="461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Системы программирования включают в себя следующие средства: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Редактор текста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Транслятор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Компоновщик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Отладчик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Библиотеки подпрограмм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11441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39861"/>
              </p:ext>
            </p:extLst>
          </p:nvPr>
        </p:nvGraphicFramePr>
        <p:xfrm>
          <a:off x="838199" y="365126"/>
          <a:ext cx="10872355" cy="1018309"/>
        </p:xfrm>
        <a:graphic>
          <a:graphicData uri="http://schemas.openxmlformats.org/drawingml/2006/table">
            <a:tbl>
              <a:tblPr/>
              <a:tblGrid>
                <a:gridCol w="10872355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Этапы подготовки программы – Редактор текста</a:t>
                      </a:r>
                      <a:endParaRPr lang="LID4096" sz="1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66EBCAA6-93F2-C739-0BB5-7C1B105C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7415"/>
            <a:ext cx="10872355" cy="461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Исходный модуль 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– программный модуль на исходном языке, обрабатываемый транслятором и представляемый для него как целое, достаточное для проведения трансляции</a:t>
            </a:r>
          </a:p>
          <a:p>
            <a:pPr marL="0" indent="0">
              <a:buNone/>
            </a:pPr>
            <a:endParaRPr lang="ru-RU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EBC586-BAD4-7569-3CB6-8A43B0F03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86328" y="3617783"/>
            <a:ext cx="5019343" cy="28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42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734222"/>
              </p:ext>
            </p:extLst>
          </p:nvPr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Трансляторы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66EBCAA6-93F2-C739-0BB5-7C1B105C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7415"/>
            <a:ext cx="10872355" cy="461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Транслятор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 – системная программа, преобразующая исходную программу на одном языке программирования в программу на другом языке</a:t>
            </a:r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361070-ACF8-574A-BE2C-C34CF7BCD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4" y="3132186"/>
            <a:ext cx="10046279" cy="287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89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Трансляторы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66EBCAA6-93F2-C739-0BB5-7C1B105C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7415"/>
            <a:ext cx="10872355" cy="461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Виды трансляторов: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Ассемблер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Компилятор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Интерпретатор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Эмулятор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Перекодировщик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Макропроцессор</a:t>
            </a: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2572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691"/>
            <a:ext cx="10515600" cy="49981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Отображение файлов в память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Создание статических/динамических библиотек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Component Object Model</a:t>
            </a: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Написание сервисов и драйверов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Перехват API вызовов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Безопасное программирование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И др.</a:t>
            </a:r>
          </a:p>
          <a:p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855791"/>
              </p:ext>
            </p:extLst>
          </p:nvPr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Системное программирование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080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184383"/>
              </p:ext>
            </p:extLst>
          </p:nvPr>
        </p:nvGraphicFramePr>
        <p:xfrm>
          <a:off x="838199" y="365126"/>
          <a:ext cx="10872355" cy="1018309"/>
        </p:xfrm>
        <a:graphic>
          <a:graphicData uri="http://schemas.openxmlformats.org/drawingml/2006/table">
            <a:tbl>
              <a:tblPr/>
              <a:tblGrid>
                <a:gridCol w="10872355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Этапы подготовки программы – Транслятор</a:t>
                      </a:r>
                      <a:endParaRPr lang="LID4096" sz="1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66EBCAA6-93F2-C739-0BB5-7C1B105C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7415"/>
            <a:ext cx="10872355" cy="461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Шаг первый – Предварительная обработка кода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Присоединение исходных файлов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Работа макропроцессоров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D4BBE6-A9EF-B215-28BC-DBB9F5234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8591" y="4884180"/>
            <a:ext cx="5010849" cy="3664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D2B031-A36D-D74F-A4B0-040E0B952080}"/>
              </a:ext>
            </a:extLst>
          </p:cNvPr>
          <p:cNvSpPr txBox="1"/>
          <p:nvPr/>
        </p:nvSpPr>
        <p:spPr>
          <a:xfrm>
            <a:off x="952785" y="4414395"/>
            <a:ext cx="3857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Через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clang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Win &amp; Linux)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2712C96-4842-AAF0-B4DE-051264AB4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986" y="3457342"/>
            <a:ext cx="4476568" cy="285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79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624905"/>
              </p:ext>
            </p:extLst>
          </p:nvPr>
        </p:nvGraphicFramePr>
        <p:xfrm>
          <a:off x="838199" y="365126"/>
          <a:ext cx="10872355" cy="1018309"/>
        </p:xfrm>
        <a:graphic>
          <a:graphicData uri="http://schemas.openxmlformats.org/drawingml/2006/table">
            <a:tbl>
              <a:tblPr/>
              <a:tblGrid>
                <a:gridCol w="10872355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Этапы подготовки программы – 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Транслятор</a:t>
                      </a:r>
                      <a:endParaRPr lang="LID4096" sz="1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66EBCAA6-93F2-C739-0BB5-7C1B105C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7416"/>
            <a:ext cx="5257801" cy="3847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Шаг второй – Анализ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Лексический анализ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99EA53-A834-9B8F-CAC9-054FB8905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9498" y="2909455"/>
            <a:ext cx="10133003" cy="325235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24FEE5E-6C98-14A2-28A8-FF65B1E24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41065" y="2073266"/>
            <a:ext cx="6192608" cy="3119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C2F8EC-4024-99B0-F53F-F126103365A3}"/>
              </a:ext>
            </a:extLst>
          </p:cNvPr>
          <p:cNvSpPr txBox="1"/>
          <p:nvPr/>
        </p:nvSpPr>
        <p:spPr>
          <a:xfrm>
            <a:off x="5441065" y="1658271"/>
            <a:ext cx="3857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Через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clang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Win &amp; Linux)</a:t>
            </a:r>
          </a:p>
        </p:txBody>
      </p:sp>
    </p:spTree>
    <p:extLst>
      <p:ext uri="{BB962C8B-B14F-4D97-AF65-F5344CB8AC3E}">
        <p14:creationId xmlns:p14="http://schemas.microsoft.com/office/powerpoint/2010/main" val="3148063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060094"/>
              </p:ext>
            </p:extLst>
          </p:nvPr>
        </p:nvGraphicFramePr>
        <p:xfrm>
          <a:off x="838199" y="365126"/>
          <a:ext cx="10872355" cy="1018309"/>
        </p:xfrm>
        <a:graphic>
          <a:graphicData uri="http://schemas.openxmlformats.org/drawingml/2006/table">
            <a:tbl>
              <a:tblPr/>
              <a:tblGrid>
                <a:gridCol w="10872355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Этапы подготовки программы – 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Транслятор</a:t>
                      </a:r>
                      <a:endParaRPr lang="LID4096" sz="1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66EBCAA6-93F2-C739-0BB5-7C1B105C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7416"/>
            <a:ext cx="5257801" cy="3847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Шаг второй – Анализ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Синтаксический анализ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Семантический анализ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92CDC40-812C-7B5D-83FE-C973337A7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444" y="3440098"/>
            <a:ext cx="11305111" cy="223911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E65F4BF-BFBE-D307-21ED-2735E4856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21451" y="2368612"/>
            <a:ext cx="5534229" cy="3094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8E36D9-0AC8-6844-7675-99F55FE746F4}"/>
              </a:ext>
            </a:extLst>
          </p:cNvPr>
          <p:cNvSpPr txBox="1"/>
          <p:nvPr/>
        </p:nvSpPr>
        <p:spPr>
          <a:xfrm>
            <a:off x="5517946" y="1932591"/>
            <a:ext cx="3857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Через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clang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Win &amp; Linux)</a:t>
            </a:r>
          </a:p>
        </p:txBody>
      </p:sp>
    </p:spTree>
    <p:extLst>
      <p:ext uri="{BB962C8B-B14F-4D97-AF65-F5344CB8AC3E}">
        <p14:creationId xmlns:p14="http://schemas.microsoft.com/office/powerpoint/2010/main" val="15768115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526250"/>
              </p:ext>
            </p:extLst>
          </p:nvPr>
        </p:nvGraphicFramePr>
        <p:xfrm>
          <a:off x="838199" y="365126"/>
          <a:ext cx="10872355" cy="1018309"/>
        </p:xfrm>
        <a:graphic>
          <a:graphicData uri="http://schemas.openxmlformats.org/drawingml/2006/table">
            <a:tbl>
              <a:tblPr/>
              <a:tblGrid>
                <a:gridCol w="10872355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Этапы подготовки программы – 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Транслятор</a:t>
                      </a:r>
                      <a:endParaRPr lang="LID4096" sz="1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66EBCAA6-93F2-C739-0BB5-7C1B105C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7415"/>
            <a:ext cx="10872355" cy="461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Шаг третий – Синтез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Генерация машинно-независимого кода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9BAEE7-9567-1598-2288-3ADB9FC82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91" y="4346896"/>
            <a:ext cx="10952018" cy="180737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1AAE1AF-896F-8230-62A9-33EB310A5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9" y="3492501"/>
            <a:ext cx="7259168" cy="4001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9D6D0E-7CA3-4C80-998D-60613D88AAE9}"/>
              </a:ext>
            </a:extLst>
          </p:cNvPr>
          <p:cNvSpPr txBox="1"/>
          <p:nvPr/>
        </p:nvSpPr>
        <p:spPr>
          <a:xfrm>
            <a:off x="838199" y="3022510"/>
            <a:ext cx="3857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Через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clang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Win &amp; Linux)</a:t>
            </a:r>
          </a:p>
        </p:txBody>
      </p:sp>
    </p:spTree>
    <p:extLst>
      <p:ext uri="{BB962C8B-B14F-4D97-AF65-F5344CB8AC3E}">
        <p14:creationId xmlns:p14="http://schemas.microsoft.com/office/powerpoint/2010/main" val="2822984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803521"/>
              </p:ext>
            </p:extLst>
          </p:nvPr>
        </p:nvGraphicFramePr>
        <p:xfrm>
          <a:off x="838199" y="365126"/>
          <a:ext cx="10872355" cy="1018309"/>
        </p:xfrm>
        <a:graphic>
          <a:graphicData uri="http://schemas.openxmlformats.org/drawingml/2006/table">
            <a:tbl>
              <a:tblPr/>
              <a:tblGrid>
                <a:gridCol w="10872355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Этапы подготовки программы – 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Транслятор</a:t>
                      </a:r>
                      <a:endParaRPr lang="LID4096" sz="1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66EBCAA6-93F2-C739-0BB5-7C1B105C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7415"/>
            <a:ext cx="10872355" cy="461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Шаг третий – Синтез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Оптимизация машинно-независимого кода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1102FF-F3C8-ADF7-0C17-760D810AA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04" y="4601122"/>
            <a:ext cx="11005144" cy="141316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EE63F9-C3C9-B63A-C58C-802D022D1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498299"/>
            <a:ext cx="8094567" cy="4174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0CFE6D-C18D-A42B-4381-2E3B832AE5E9}"/>
              </a:ext>
            </a:extLst>
          </p:cNvPr>
          <p:cNvSpPr txBox="1"/>
          <p:nvPr/>
        </p:nvSpPr>
        <p:spPr>
          <a:xfrm>
            <a:off x="838199" y="3022510"/>
            <a:ext cx="3857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Через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clang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Win &amp; Linux)</a:t>
            </a:r>
          </a:p>
        </p:txBody>
      </p:sp>
    </p:spTree>
    <p:extLst>
      <p:ext uri="{BB962C8B-B14F-4D97-AF65-F5344CB8AC3E}">
        <p14:creationId xmlns:p14="http://schemas.microsoft.com/office/powerpoint/2010/main" val="915337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683775"/>
              </p:ext>
            </p:extLst>
          </p:nvPr>
        </p:nvGraphicFramePr>
        <p:xfrm>
          <a:off x="838199" y="365126"/>
          <a:ext cx="10872355" cy="1018309"/>
        </p:xfrm>
        <a:graphic>
          <a:graphicData uri="http://schemas.openxmlformats.org/drawingml/2006/table">
            <a:tbl>
              <a:tblPr/>
              <a:tblGrid>
                <a:gridCol w="10872355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Этапы подготовки программы – 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Транслятор</a:t>
                      </a:r>
                      <a:endParaRPr lang="LID4096" sz="1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66EBCAA6-93F2-C739-0BB5-7C1B105C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7415"/>
            <a:ext cx="10872355" cy="461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Шаг третий – Синтез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Распределение памяти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Генерация машинного кода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Оптимизация машинного кода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C98FE5-A563-EFBF-847F-18D9A3B4D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39" y="4773169"/>
            <a:ext cx="6812866" cy="4774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E3A6F-3B6F-46D2-794E-464E443AF54D}"/>
              </a:ext>
            </a:extLst>
          </p:cNvPr>
          <p:cNvSpPr txBox="1"/>
          <p:nvPr/>
        </p:nvSpPr>
        <p:spPr>
          <a:xfrm>
            <a:off x="929639" y="4261069"/>
            <a:ext cx="3857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Через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clang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Win &amp; Linux)</a:t>
            </a:r>
          </a:p>
        </p:txBody>
      </p:sp>
    </p:spTree>
    <p:extLst>
      <p:ext uri="{BB962C8B-B14F-4D97-AF65-F5344CB8AC3E}">
        <p14:creationId xmlns:p14="http://schemas.microsoft.com/office/powerpoint/2010/main" val="608622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365126"/>
          <a:ext cx="10872355" cy="1018309"/>
        </p:xfrm>
        <a:graphic>
          <a:graphicData uri="http://schemas.openxmlformats.org/drawingml/2006/table">
            <a:tbl>
              <a:tblPr/>
              <a:tblGrid>
                <a:gridCol w="10872355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Этапы подготовки программы – 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Транслятор</a:t>
                      </a:r>
                      <a:endParaRPr lang="LID4096" sz="1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DB66DC1-FC70-4C21-C4D8-C22DBDF3D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708715"/>
            <a:ext cx="6254976" cy="3716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646D1B-AA72-39F9-4B80-05B1BCBA6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008" y="3210559"/>
            <a:ext cx="7024546" cy="30726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28308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365126"/>
          <a:ext cx="10872355" cy="1018309"/>
        </p:xfrm>
        <a:graphic>
          <a:graphicData uri="http://schemas.openxmlformats.org/drawingml/2006/table">
            <a:tbl>
              <a:tblPr/>
              <a:tblGrid>
                <a:gridCol w="10872355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Этапы подготовки программы – Компилятор</a:t>
                      </a:r>
                      <a:endParaRPr lang="LID4096" sz="1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66EBCAA6-93F2-C739-0BB5-7C1B105C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7415"/>
            <a:ext cx="10872355" cy="461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Результатом работы компилятора является объектный модуль</a:t>
            </a:r>
          </a:p>
          <a:p>
            <a:pPr marL="0" indent="0">
              <a:buNone/>
            </a:pP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Объектный модуль 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– программный модуль, получаемый в результате трансляции исходного модуля</a:t>
            </a:r>
          </a:p>
          <a:p>
            <a:pPr marL="0" indent="0">
              <a:buNone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Содержимое объектного модуля не содержит признаков на каком языке был написан исходный модуль</a:t>
            </a:r>
          </a:p>
        </p:txBody>
      </p:sp>
    </p:spTree>
    <p:extLst>
      <p:ext uri="{BB962C8B-B14F-4D97-AF65-F5344CB8AC3E}">
        <p14:creationId xmlns:p14="http://schemas.microsoft.com/office/powerpoint/2010/main" val="41348903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811688"/>
              </p:ext>
            </p:extLst>
          </p:nvPr>
        </p:nvGraphicFramePr>
        <p:xfrm>
          <a:off x="838199" y="365126"/>
          <a:ext cx="10872355" cy="1018309"/>
        </p:xfrm>
        <a:graphic>
          <a:graphicData uri="http://schemas.openxmlformats.org/drawingml/2006/table">
            <a:tbl>
              <a:tblPr/>
              <a:tblGrid>
                <a:gridCol w="10872355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Этапы подготовки программы – Компоновщик</a:t>
                      </a:r>
                      <a:endParaRPr lang="LID4096" sz="1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66EBCAA6-93F2-C739-0BB5-7C1B105C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7415"/>
            <a:ext cx="10872355" cy="46167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000" dirty="0">
                <a:latin typeface="Cambria" panose="02040503050406030204" pitchFamily="18" charset="0"/>
                <a:ea typeface="Cambria" panose="02040503050406030204" pitchFamily="18" charset="0"/>
              </a:rPr>
              <a:t>Поскольку транслятор обрабатывает только один конкретный модуль, он не может должным образом обработать те части этого модуля, в которых запрограммированы обращения к данным или процедурам, определенным в другом модуле</a:t>
            </a:r>
          </a:p>
          <a:p>
            <a:pPr marL="0" indent="0">
              <a:buNone/>
            </a:pPr>
            <a:r>
              <a:rPr lang="ru-RU" sz="3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Такие обращения называются внешними ссылками. Те места в объектном модуле, где содержатся внешние ссылки, транслируются в некоторую промежуточную форму, подлежащую дальнейшей обработке. Говорят, что объектный модуль представляет собой программу на машинном языке с неразрешенными внешними ссылками</a:t>
            </a:r>
            <a:endParaRPr lang="ru-RU" sz="3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063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365126"/>
          <a:ext cx="10872355" cy="1018309"/>
        </p:xfrm>
        <a:graphic>
          <a:graphicData uri="http://schemas.openxmlformats.org/drawingml/2006/table">
            <a:tbl>
              <a:tblPr/>
              <a:tblGrid>
                <a:gridCol w="10872355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Этапы подготовки программы – Компоновщик</a:t>
                      </a:r>
                      <a:endParaRPr lang="LID4096" sz="1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66EBCAA6-93F2-C739-0BB5-7C1B105C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7415"/>
            <a:ext cx="10872355" cy="461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Разрешение внешних ссылок выполняется на следующем этапе подготовки, который обеспечивается </a:t>
            </a:r>
            <a:r>
              <a:rPr lang="ru-RU" sz="32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Редактором Связей</a:t>
            </a:r>
            <a:r>
              <a:rPr lang="ru-RU" sz="32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ru-RU" sz="32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Компоновщиком</a:t>
            </a:r>
            <a:r>
              <a:rPr lang="ru-RU" sz="32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ru-RU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Он соединяет вместе все объектные модули, входящие в программу. </a:t>
            </a:r>
            <a:r>
              <a:rPr lang="ru-RU" sz="32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Результатом работы Редактора Связей является загрузочный модуль</a:t>
            </a:r>
            <a:endParaRPr lang="ru-RU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Загрузочный модуль 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– программный модуль, представленный в форме, пригодной для загрузки в оперативную память для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284822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674927" cy="4998183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Программа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– это данные, предназначенные для управления конкретными компонентами системы обработки информации (СОИ) в целях реализации определенного алгоритма</a:t>
            </a:r>
          </a:p>
          <a:p>
            <a:pPr marL="0" indent="0">
              <a:buNone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Один из основных принципов машины фон Неймана – то, что и</a:t>
            </a:r>
            <a:b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программы, и данные хранятся в одной и той же памяти </a:t>
            </a:r>
          </a:p>
          <a:p>
            <a:pPr marL="0" indent="0">
              <a:buNone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Сохраняемая в памяти программа представляет собой некоторые коды, которые могут рассматриваться как данные. Возможно, с точки зрения программиста программа – активный компонент, она выполняет некоторые действия. Но с точки зрения процессора команды программы – это данные, которые процессор читает и интерпретирует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Основы программирования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0561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29462"/>
              </p:ext>
            </p:extLst>
          </p:nvPr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Архитектура системного ПО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66EBCAA6-93F2-C739-0BB5-7C1B105C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7415"/>
            <a:ext cx="11353801" cy="461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Архитектурная модель ПО 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– принципиальная организация ПО, воплощенная в его элементах, их взаимоотношениях друг с другом и со средой, а также принципы, направляющие проектирование и эволюцию ПО</a:t>
            </a:r>
          </a:p>
          <a:p>
            <a:pPr marL="0" indent="0">
              <a:buNone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Классификация ПО </a:t>
            </a:r>
            <a:r>
              <a:rPr lang="ru-RU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по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 количеству звеньев (уровней):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Одноуровневая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Двухуровневая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Трёхуровневая</a:t>
            </a:r>
          </a:p>
        </p:txBody>
      </p:sp>
    </p:spTree>
    <p:extLst>
      <p:ext uri="{BB962C8B-B14F-4D97-AF65-F5344CB8AC3E}">
        <p14:creationId xmlns:p14="http://schemas.microsoft.com/office/powerpoint/2010/main" val="39940792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Архитектура системного ПО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66EBCAA6-93F2-C739-0BB5-7C1B105C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7415"/>
            <a:ext cx="11353801" cy="461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Виды организации межпрограммного взаимодействия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На уровне библиотек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На уровне сервисов, осуществляющих обмен данными по различным протоколам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На уровне данных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Через различные технологии интеграции (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ESB, CORBA, COM, DCOM, ActiveX 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и др.)</a:t>
            </a:r>
          </a:p>
        </p:txBody>
      </p:sp>
    </p:spTree>
    <p:extLst>
      <p:ext uri="{BB962C8B-B14F-4D97-AF65-F5344CB8AC3E}">
        <p14:creationId xmlns:p14="http://schemas.microsoft.com/office/powerpoint/2010/main" val="24672712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92905"/>
              </p:ext>
            </p:extLst>
          </p:nvPr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Инструментарий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66EBCAA6-93F2-C739-0BB5-7C1B105C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7415"/>
            <a:ext cx="11353801" cy="46167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Компилятор 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clang</a:t>
            </a:r>
            <a:endParaRPr lang="ru-RU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Инструмент сборки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CMake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Операционные системы 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Windows 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Linux/macOS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Visual Studio (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предпочтительно для упрощения себе жизни) или любой другой редактор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Различные утилиты (будут приводиться по </a:t>
            </a:r>
            <a:r>
              <a:rPr lang="ru-RU" sz="3200">
                <a:latin typeface="Cambria" panose="02040503050406030204" pitchFamily="18" charset="0"/>
                <a:ea typeface="Cambria" panose="02040503050406030204" pitchFamily="18" charset="0"/>
              </a:rPr>
              <a:t>ходу лабораторных работ)</a:t>
            </a:r>
            <a:endParaRPr lang="ru-RU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4993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75775-7036-98AF-A483-822007F37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" y="1186961"/>
            <a:ext cx="11558954" cy="960194"/>
          </a:xfr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Системное программирование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49BFEE-497D-21FD-61AE-CA3D2675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810" y="3697763"/>
            <a:ext cx="9170377" cy="461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Введение в системное программирование</a:t>
            </a:r>
            <a:endParaRPr lang="LID4096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3AED9-28E1-DDF9-E07D-185D5DD54F4C}"/>
              </a:ext>
            </a:extLst>
          </p:cNvPr>
          <p:cNvSpPr txBox="1"/>
          <p:nvPr/>
        </p:nvSpPr>
        <p:spPr>
          <a:xfrm>
            <a:off x="3200400" y="650631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7C454-9338-E7F4-034B-E11CD51ED0FB}"/>
              </a:ext>
            </a:extLst>
          </p:cNvPr>
          <p:cNvSpPr txBox="1"/>
          <p:nvPr/>
        </p:nvSpPr>
        <p:spPr>
          <a:xfrm>
            <a:off x="5191861" y="3051019"/>
            <a:ext cx="1808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Лекция 1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19E2ADD-505C-77F2-DF62-A29BD8ED577A}"/>
              </a:ext>
            </a:extLst>
          </p:cNvPr>
          <p:cNvCxnSpPr/>
          <p:nvPr/>
        </p:nvCxnSpPr>
        <p:spPr>
          <a:xfrm>
            <a:off x="4339704" y="3574239"/>
            <a:ext cx="3509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15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674927" cy="4998183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Программное обеспечение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ПО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 – совокупность программ СОИ и программных документов, необходимых для их эксплуатации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Существенно, что ПО – это программы, предназначенные для многократного использования и применения разными пользователями. В связи с этим следует обратить внимание на ряд необходимых свойств ПО: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Необходимость документирования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Эффективность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Надежность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Возможность сопровождения</a:t>
            </a: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848224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Основы программирования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00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674927" cy="4998183"/>
          </a:xfrm>
        </p:spPr>
        <p:txBody>
          <a:bodyPr wrap="square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Необходимость документирования</a:t>
            </a:r>
          </a:p>
          <a:p>
            <a:pPr marL="0" indent="0">
              <a:buNone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По определению программы становятся ПО только при наличии</a:t>
            </a:r>
            <a:b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документации. Конечный пользователь не может работать, не имея документации. Документация делает возможным тиражирование ПО и продажу его без его разработчика</a:t>
            </a:r>
          </a:p>
          <a:p>
            <a:pPr marL="0" indent="0">
              <a:buNone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По Бруксу ошибкой в ПО является ситуация, когда программное изделие функционирует не в соответствии со своим описанием, следовательно, ошибка в документации также является ошибкой в программном изделии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779021"/>
              </p:ext>
            </p:extLst>
          </p:nvPr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Необходимые свойства ПО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64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674927" cy="4998183"/>
          </a:xfrm>
        </p:spPr>
        <p:txBody>
          <a:bodyPr wrap="square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Эффективность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Программное обеспечение</a:t>
            </a: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рассчитанное на многократное использование (например, ОС, текстовый редактор) пишется и отлаживается один раз, а выполняется многократно. Таким образом, выгодно переносить затраты на этап производства ПО и освобождать от затрат этап выполнения, чтобы избежать тиражирования затрат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Необходимые свойства ПО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30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674927" cy="4998183"/>
          </a:xfrm>
        </p:spPr>
        <p:txBody>
          <a:bodyPr wrap="square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Надежность</a:t>
            </a:r>
          </a:p>
          <a:p>
            <a:pPr marL="0" indent="0">
              <a:buNone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Сюда входят: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Тестирование программы при всех допустимых спецификациях входных данных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Защита от неправильных действий пользователя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Защита от взлома – пользователи должны иметь возможность взаимодействия с ПО только через легальные интерфейсы.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Необходимые свойства ПО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074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674927" cy="4998183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Появление ошибок любого уровня не должно приводить к краху системы. Ошибки должны вылавливаться диагностироваться и (если их невозможно исправить) превращаться в корректные отказы</a:t>
            </a:r>
          </a:p>
          <a:p>
            <a:pPr marL="0" indent="0">
              <a:buNone/>
            </a:pPr>
            <a:r>
              <a:rPr lang="ru-RU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Системные</a:t>
            </a: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структуры</a:t>
            </a: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данных должны сохраняться </a:t>
            </a:r>
            <a:r>
              <a:rPr lang="ru-RU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безусловно</a:t>
            </a:r>
          </a:p>
          <a:p>
            <a:pPr marL="0" indent="0">
              <a:buNone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Сохранение целостности </a:t>
            </a:r>
            <a:r>
              <a:rPr lang="ru-RU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пользовательских</a:t>
            </a: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данных </a:t>
            </a:r>
            <a:r>
              <a:rPr lang="ru-RU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желательно</a:t>
            </a:r>
            <a:endParaRPr lang="LID4096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Необходимые свойства ПО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6093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5193</TotalTime>
  <Words>1784</Words>
  <Application>Microsoft Office PowerPoint</Application>
  <PresentationFormat>Widescreen</PresentationFormat>
  <Paragraphs>201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Cambria</vt:lpstr>
      <vt:lpstr>Verdana</vt:lpstr>
      <vt:lpstr>Wingdings</vt:lpstr>
      <vt:lpstr>Тема Office</vt:lpstr>
      <vt:lpstr>Системное программирование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Системное программирование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Pavel Bernatsky</dc:creator>
  <cp:lastModifiedBy>Pavel Bernatsky</cp:lastModifiedBy>
  <cp:revision>79</cp:revision>
  <dcterms:created xsi:type="dcterms:W3CDTF">2024-09-04T11:03:42Z</dcterms:created>
  <dcterms:modified xsi:type="dcterms:W3CDTF">2025-02-11T18:37:14Z</dcterms:modified>
</cp:coreProperties>
</file>