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466" r:id="rId4"/>
    <p:sldId id="507" r:id="rId5"/>
    <p:sldId id="508" r:id="rId6"/>
    <p:sldId id="509" r:id="rId7"/>
    <p:sldId id="510" r:id="rId8"/>
    <p:sldId id="512" r:id="rId9"/>
    <p:sldId id="515" r:id="rId10"/>
    <p:sldId id="513" r:id="rId11"/>
    <p:sldId id="514" r:id="rId12"/>
    <p:sldId id="511" r:id="rId13"/>
    <p:sldId id="517" r:id="rId14"/>
    <p:sldId id="518" r:id="rId15"/>
    <p:sldId id="520" r:id="rId16"/>
    <p:sldId id="519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2" r:id="rId37"/>
    <p:sldId id="543" r:id="rId38"/>
    <p:sldId id="544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4" r:id="rId47"/>
    <p:sldId id="555" r:id="rId48"/>
    <p:sldId id="553" r:id="rId49"/>
    <p:sldId id="556" r:id="rId50"/>
    <p:sldId id="557" r:id="rId51"/>
    <p:sldId id="558" r:id="rId52"/>
    <p:sldId id="559" r:id="rId53"/>
    <p:sldId id="560" r:id="rId54"/>
    <p:sldId id="573" r:id="rId55"/>
    <p:sldId id="561" r:id="rId56"/>
    <p:sldId id="562" r:id="rId57"/>
    <p:sldId id="563" r:id="rId58"/>
    <p:sldId id="599" r:id="rId59"/>
    <p:sldId id="564" r:id="rId60"/>
    <p:sldId id="565" r:id="rId61"/>
    <p:sldId id="503" r:id="rId62"/>
    <p:sldId id="566" r:id="rId63"/>
    <p:sldId id="571" r:id="rId64"/>
    <p:sldId id="572" r:id="rId65"/>
    <p:sldId id="574" r:id="rId66"/>
    <p:sldId id="583" r:id="rId67"/>
    <p:sldId id="585" r:id="rId68"/>
    <p:sldId id="592" r:id="rId69"/>
    <p:sldId id="594" r:id="rId70"/>
    <p:sldId id="593" r:id="rId71"/>
    <p:sldId id="595" r:id="rId72"/>
    <p:sldId id="588" r:id="rId73"/>
    <p:sldId id="589" r:id="rId74"/>
    <p:sldId id="590" r:id="rId75"/>
    <p:sldId id="596" r:id="rId76"/>
    <p:sldId id="598" r:id="rId77"/>
    <p:sldId id="597" r:id="rId78"/>
    <p:sldId id="500" r:id="rId79"/>
    <p:sldId id="505" r:id="rId8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66"/>
            <p14:sldId id="507"/>
            <p14:sldId id="508"/>
            <p14:sldId id="509"/>
            <p14:sldId id="510"/>
            <p14:sldId id="512"/>
            <p14:sldId id="515"/>
            <p14:sldId id="513"/>
            <p14:sldId id="514"/>
            <p14:sldId id="511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2"/>
            <p14:sldId id="543"/>
            <p14:sldId id="544"/>
            <p14:sldId id="546"/>
            <p14:sldId id="547"/>
            <p14:sldId id="548"/>
            <p14:sldId id="549"/>
            <p14:sldId id="550"/>
            <p14:sldId id="551"/>
            <p14:sldId id="552"/>
            <p14:sldId id="554"/>
            <p14:sldId id="555"/>
            <p14:sldId id="553"/>
            <p14:sldId id="556"/>
            <p14:sldId id="557"/>
            <p14:sldId id="558"/>
            <p14:sldId id="559"/>
            <p14:sldId id="560"/>
            <p14:sldId id="573"/>
            <p14:sldId id="561"/>
            <p14:sldId id="562"/>
            <p14:sldId id="563"/>
            <p14:sldId id="599"/>
            <p14:sldId id="564"/>
            <p14:sldId id="565"/>
            <p14:sldId id="503"/>
            <p14:sldId id="566"/>
            <p14:sldId id="571"/>
            <p14:sldId id="572"/>
            <p14:sldId id="574"/>
            <p14:sldId id="583"/>
            <p14:sldId id="585"/>
            <p14:sldId id="592"/>
            <p14:sldId id="594"/>
            <p14:sldId id="593"/>
            <p14:sldId id="595"/>
            <p14:sldId id="588"/>
            <p14:sldId id="589"/>
            <p14:sldId id="590"/>
            <p14:sldId id="596"/>
            <p14:sldId id="598"/>
            <p14:sldId id="597"/>
            <p14:sldId id="500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529" autoAdjust="0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fileio/creating-and-opening-fi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windows/win32/memory/creating-a-file-mapping-objec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en-us/windows/win32/memory/creating-a-file-view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windows/win32/memory/closing-a-file-mapping-ob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windows/win32/api/memoryapi/nf-memoryapi-flushviewoffi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9799919799/functions/open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ubs.opengroup.org/onlinepubs/9799919799/functions/mmap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ubs.opengroup.org/onlinepubs/9799919799/functions/munmap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9799919799/functions/msync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ubs.opengroup.org/onlinepubs/9799919799/functions/close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Файлы отображенные в память</a:t>
            </a:r>
          </a:p>
          <a:p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37A19F-A911-D18F-E525-00410E131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88" y="1748560"/>
            <a:ext cx="4675876" cy="4442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62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4CC1-17CD-FE80-2740-AC7419E7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C8162F-E31B-FC0F-5DB8-AFAB36E7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90675"/>
            <a:ext cx="120015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0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система позволяет проецировать сразу несколько представлений одних и тех же файловых данных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можно спроецировать в одно представление первые 10 Кб файла, а затем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первые 4 Кб того же файла в другое представление. Пока Вы проецируете один и тот же объект, система гарантирует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согласованность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coherence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отображаемых данных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Скажем, если программа изменяет содержимое файла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одном представлении, это приводит к обновлению данных и в другом. Так происходит потому, что система, несмотря на многократную проекцию страницы на виртуальное адресное пространство процесса, хранит данные на единственной странице оперативной памяти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5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Поэтому, если представления одного и того же файла данных создаются сразу несколькими процессами, данные по-прежнему сохраняют согласованность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ведь они сопоставлены только с одним экземпляром каждой страницы в оперативной памяти.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это равносильно тому, как если бы страницы оперативной памяти были спроецированы на адресные пространства нескольких процессов одновременно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!!!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 позволяет создавать несколько объектов «проекция файла», связанных с одним и тем же файлом данных. Но тогда у Вас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будет гарантий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что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содержимое представлений этих объектов согласованно. Такую гарантию Windows дает только для нескольких представлений одного объекта «проекция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файла»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5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представить всю мощь такого применения механизма проецирования файлов, рассмотрим четыре возможных метода реализации программы, меняющей порядок следования всех байтов в файле на обратный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один буфер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два файла, один буфер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два буфера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файл и никаких буферов</a:t>
            </a:r>
          </a:p>
        </p:txBody>
      </p:sp>
    </p:spTree>
    <p:extLst>
      <p:ext uri="{BB962C8B-B14F-4D97-AF65-F5344CB8AC3E}">
        <p14:creationId xmlns:p14="http://schemas.microsoft.com/office/powerpoint/2010/main" val="191128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(и теоретически простейший) метод – выделение блока памяти, достаточного для размещения всего файла. Открываем файл, считываем его содержимое в блок памяти, закрываем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Располагая в памяти содержимым файла, можно поменять первый байт с последним, второй – с предпоследним и т. д. Этот процесс будет продолжаться, пока мы не поменяем местами два смежных байта, находящихся в середине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эту операцию, вновь открываем файл и перезаписываем его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1586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довольно простой в реализации метод имеет два существенных недостатка: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придется выделить блок памяти такого же размера, что и файл. Это терпимо, если файл небольшой. А если он занимает 2 Гб? Система просто не позволит приложению передать такой объем физической памяти. Значит, к большим файлам нужен совершенно иной подход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если перезапись вдруг прервется, содержимое файла будет испорчено. Простейшая мера предосторожности – создать копию исходного файла (потом ее можно удалить), но это потребует дополнительного дискового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371869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Два файла,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Открываем существующий файл и создаем на диске новый – нулевой длины. Затем выделяем небольшой внутренний буфер размером, скажем, 8 Кб. Устанавливаем указатель файла в позицию 8 Кб от конца, считываем в буфер последние 8 Кб содержимого файла, меняем в нем порядок следования байтов на обратный и переписываем буфер в только что созданный файл. Повторяем эти операции, пока не дойдем до начала исходного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Конечно, если длина файла не будет кратна 8 Кб, операции придется немного усложнить, но это не страшно. Закончив обработку, закрываем оба файла и удаляем исходный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12044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Два файла,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метод посложнее первого, зато позволяет гораздо эффективнее использовать память, так как требует выделения лишь 8 Кб. Но и здесь не без проблем, и вот две главных: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обработка идет медленнее, чем при первом методе: на каждой итерации перед считыванием приходится находить нужный фрагмент исходного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может понадобиться огромное пространство на жестком диске. Если длина исходного файла 400 Мб, новый файл постепенно вырастет до этой величины, и перед самым удалением исходного файла будет занято 800 Мб, т. е. на 400 Мб больше, чем следовало бы. Так что все пути ведут… к третьему методу</a:t>
            </a:r>
          </a:p>
        </p:txBody>
      </p:sp>
    </p:spTree>
    <p:extLst>
      <p:ext uri="{BB962C8B-B14F-4D97-AF65-F5344CB8AC3E}">
        <p14:creationId xmlns:p14="http://schemas.microsoft.com/office/powerpoint/2010/main" val="193687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два буфера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 инициализирует два раздельных буфера, допустим, по 8 Кб и считывает первые 8 Кб файла в один буфер, а последние 8 Кб – в другой. Далее содержимое обоих буферов обменивается в обратном порядке и первый буфер записывается в конец, а второй – в начало того же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каждой итерации программа перемещает восьмикилобайтовые блоки из одной половины файла в другую. Разумеется, нужно предусмотреть какую-то обработку на случай, если длина файла не кратна 16 Кб, и эта обработка будет куда сложнее, чем в предыдущем методе</a:t>
            </a:r>
          </a:p>
        </p:txBody>
      </p:sp>
    </p:spTree>
    <p:extLst>
      <p:ext uri="{BB962C8B-B14F-4D97-AF65-F5344CB8AC3E}">
        <p14:creationId xmlns:p14="http://schemas.microsoft.com/office/powerpoint/2010/main" val="40087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Что такое отображение файлов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Устройство таких файлов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для отображения файлов в память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Устройство таких файлов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для отображения файлов в память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Linux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два буфера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сравнению с первыми двумя этот метод позволяет экономить пространство на жестком диске, так как все операции чтения и записи протекают в рамках одного файла. Что же касается памяти, то и здесь данный метод довольно эффективен, используя всего 16 Кб. Однако он, по-видимому, самый сложный в реализации. И, кроме того, как и первый метод, он может испортить файл данных, если процесс вдруг прервется</a:t>
            </a:r>
          </a:p>
        </p:txBody>
      </p:sp>
    </p:spTree>
    <p:extLst>
      <p:ext uri="{BB962C8B-B14F-4D97-AF65-F5344CB8AC3E}">
        <p14:creationId xmlns:p14="http://schemas.microsoft.com/office/powerpoint/2010/main" val="357902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 и никаких буферов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 открываете файл, указывая системе зарезервировать регион виртуального адресного пространства. Затем сообщаете, что первый байт файла следует спроецировать на первый байт этого региона, и обращаетесь к региону так, будто он на самом деле содержит файл. Если в конце файла есть отдельный нулевой байт, можно вызвать библиотечную функцию _strrev и поменять порядок следования байтов на обратный</a:t>
            </a:r>
          </a:p>
        </p:txBody>
      </p:sp>
    </p:spTree>
    <p:extLst>
      <p:ext uri="{BB962C8B-B14F-4D97-AF65-F5344CB8AC3E}">
        <p14:creationId xmlns:p14="http://schemas.microsoft.com/office/powerpoint/2010/main" val="147767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 и никаких буферов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Огромный плюс этого метода в том, что всю работу по кэшированию файла выполняет сама система: не надо выделять память, загружать данные из файла в память, переписывать их обратно в файл и т. д. и т. п.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Но, увы, вероятность прерывания процесса, например из-за сбоя в электросети, по-прежнему сохраняется, и от порчи данных Вы не застрахованы</a:t>
            </a:r>
          </a:p>
        </p:txBody>
      </p:sp>
    </p:spTree>
    <p:extLst>
      <p:ext uri="{BB962C8B-B14F-4D97-AF65-F5344CB8AC3E}">
        <p14:creationId xmlns:p14="http://schemas.microsoft.com/office/powerpoint/2010/main" val="29536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нужно выполнить три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или открыть объект ядра «файл», идентифицирующий дисковый файл, который Вы хотите использовать как проецируемый в память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объект ядра «проекция файла», чтобы сообщить системе размер файла и способ доступа к нему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Указать системе, как отобразить в адресное пространство Вашего процесса объект «проекция файла» – целиком или частично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!!!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Стоит отметить что для использования секций на базе страничных файлов первый пункт опускается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работу с файлом отображенным в память, следует выполнить тоже три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Сообщить системе об отмене отображения на адресное пространство процесса объекта ядра «проекция файла»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этот объект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«файл»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!!!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Стоит отметить что для использования секций на базе страничных файлов третий пункт опускается</a:t>
            </a:r>
          </a:p>
          <a:p>
            <a:pPr marL="514350" indent="-514350">
              <a:buFont typeface="+mj-lt"/>
              <a:buAutoNum type="arabicParenR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2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Рассмотрим функции необходимые для каждого из упомянутых действий: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1: создание или открытие объекта ядра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Вы должны применять только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CreateFile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вы уже знакомы с этой функцией из курса ОС, уточним только самое важное, а именно первые три параметра: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pszFileName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dwDesiredAccess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dwShareMode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0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Вы, наверное, знаете, первый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pszFileName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идентифицирует имя создаваемого или открываемого файла (при необходимости вместе с путем)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Второй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dwDesiredAccess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указывает способ доступа к содержимому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Создавая или открывая файл данных с намерением использовать его в качестве проецируемого в память, можно установить либо флаг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GENERIC_READ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(только для чтения), либо комбинированный флаг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GENERIC_READ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GENERIC_WRITE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(чтение/запись)</a:t>
            </a:r>
          </a:p>
        </p:txBody>
      </p:sp>
    </p:spTree>
    <p:extLst>
      <p:ext uri="{BB962C8B-B14F-4D97-AF65-F5344CB8AC3E}">
        <p14:creationId xmlns:p14="http://schemas.microsoft.com/office/powerpoint/2010/main" val="7847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Третий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dwShareMode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указывает тип совместного доступа к данному файлу: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43D8-352F-AAE8-EBF1-90C0C123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8" y="2946460"/>
            <a:ext cx="11649075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30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2: создание объекта ядра «проекция файла»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Вызвав CreateFile, Вы указали операционной системе, где находится физическая память для проекции файла: на жестком диске, в сети, на CD-ROM или в другом месте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сообщите системе, какой объем физической памяти нужен проекции файла. Для этого вызовите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CreateFileMapping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24A7F-F74C-275D-4B12-5E114561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79" y="4306199"/>
            <a:ext cx="382905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91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hFile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идентифицирует описатель файла, проецируемого на адресное пространство процесса. Этот описатель Вы получили после вызова CreateFile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использовании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секций на базе страничных файлов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параметр должен быть установлен в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INVALID_HANDLE_VALUE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psa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указатель на структуру SECURITY_ATTRIBUTES, которая относится к объекту ядра «проекция файла»; для установки защиты по умолчанию ему присваивается NULL</a:t>
            </a:r>
          </a:p>
        </p:txBody>
      </p:sp>
    </p:spTree>
    <p:extLst>
      <p:ext uri="{BB962C8B-B14F-4D97-AF65-F5344CB8AC3E}">
        <p14:creationId xmlns:p14="http://schemas.microsoft.com/office/powerpoint/2010/main" val="25003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41120"/>
              </p:ext>
            </p:extLst>
          </p:nvPr>
        </p:nvGraphicFramePr>
        <p:xfrm>
          <a:off x="923026" y="365126"/>
          <a:ext cx="10430774" cy="1018309"/>
        </p:xfrm>
        <a:graphic>
          <a:graphicData uri="http://schemas.openxmlformats.org/drawingml/2006/table">
            <a:tbl>
              <a:tblPr/>
              <a:tblGrid>
                <a:gridCol w="1043077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Операции с файлами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это то, что рано или поздно приходится делать практически во всех программах, и всегда это вызывает массу проблем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Должно ли приложение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просто открыть файл, считать и закрыть его, или открыть, считать фрагмент в буфер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перезаписать его в другую часть файла?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современных ОС многие из этих проблем решаются очень изящно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помощью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проецируемых (отображаемых) в память файлов (memory-mapped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files)</a:t>
            </a:r>
          </a:p>
        </p:txBody>
      </p:sp>
    </p:spTree>
    <p:extLst>
      <p:ext uri="{BB962C8B-B14F-4D97-AF65-F5344CB8AC3E}">
        <p14:creationId xmlns:p14="http://schemas.microsoft.com/office/powerpoint/2010/main" val="36984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создании объекта «проекция файла» система не резервирует регион адресного пространства и не увязывает его с физической памятью из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Но, как только дело дойдет до отображения физической памяти на адресное пространство процесса, системе понадобится точно знать атрибут защиты, присваиваемый страницам физической памяти. Поэтому в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fdwProtect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надо указать желательные атрибуты защиты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Самое главное правило в данном случае, что режимы доступа к объекту «проекция файла» должны соответствовать режимам доступа к файлу, для которого создается этот объект отображения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754111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3D449-68A0-652F-BC47-87D0E0E6C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597"/>
            <a:ext cx="10515600" cy="389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6">
            <a:extLst>
              <a:ext uri="{FF2B5EF4-FFF2-40B4-BE49-F238E27FC236}">
                <a16:creationId xmlns:a16="http://schemas.microsoft.com/office/drawing/2014/main" id="{CC95D209-2C77-A0B8-76C7-ED3B8F88CE91}"/>
              </a:ext>
            </a:extLst>
          </p:cNvPr>
          <p:cNvSpPr txBox="1">
            <a:spLocks/>
          </p:cNvSpPr>
          <p:nvPr/>
        </p:nvSpPr>
        <p:spPr>
          <a:xfrm>
            <a:off x="838200" y="5693434"/>
            <a:ext cx="10515600" cy="831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существуют аналогичные три флага формата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PAGE_EXECUTE_*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для работы с памятью с атрибутом на исполнение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398537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того, в параметре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fdwProtect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может быть установлена любая комбинация флагов, которые определяют атрибуты секций исполняемых файлов, заданных в переносимом формате (portable executable files). Эти флаги рассматриваться не будут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Следующие два параметра этой функции (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dwMaximumSizeHigh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dwMaximumSizeLow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самые важные. Основное назначение CreateFileMapping – гарантировать, что объекту «проекция файла» доступен нужный объем физической памяти. Через эти параметры мы сообщаем системе максимальный размер файла в байтах</a:t>
            </a:r>
          </a:p>
        </p:txBody>
      </p:sp>
    </p:spTree>
    <p:extLst>
      <p:ext uri="{BB962C8B-B14F-4D97-AF65-F5344CB8AC3E}">
        <p14:creationId xmlns:p14="http://schemas.microsoft.com/office/powerpoint/2010/main" val="100327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создания объекта «проекция файла» таким, чтобы он отражал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текущий размер файла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передайте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 обоих параметрах нули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Так же следует поступить, если Вы собираетесь ограничиться считыванием или как-то обработать файл, не меняя его размер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дозаписи данных в файл выбирайте его размер максимальным, чтобы оставить пространство «для маневра»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 флагом PAGE_READWRITE заставляет систему проверять, чтобы размер соответствующего файла данных на диске был не меньше, чем указано в параметрах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dwMaximumSizeHigh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dwMaximumSizeLow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файл окажется меньше заданного,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увеличит его размер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 указанной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527941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Совет: Поскольку создание объекта «проекции файла» большего размера не требует затрат системных ресурсов, создайте объект размером с файл, даже если вы не планируете просматривать файл целиком. Затраты системных ресурсов связаны с созданием представлений и доступом к ним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Последний параметр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pszName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строка с нулевым байтом в конце; в ней указывается имя объекта «проекция файла», которое используется для доступа к данному объекту из другого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обычно совместное использование проецируемого в память файла не требуется, и поэтому в данном параметре передают NULL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9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3: проецирование файловых данных на адресное пространство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объект «проекция файла» создан, нужно, чтобы система, зарезервировав регион адресного пространства под данные файла, передала их как физическую память, отображенную на регион. Это делает функция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10C4-17BB-3E15-EB95-63F26020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80" y="4217623"/>
            <a:ext cx="4429125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50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hFileMappingObject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идентифицирует описатель объекта «проекция файла», возвращаемый предшествующим вызовом либо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либо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OpenFileMapping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(ее мы рассмотрим чуть позже)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dwDesiredAccess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идентифицирует вид доступа к данным. Все правильно: придется опять указывать, как именно мы хотим обращаться к файловым данным. Можно задать одно из четырех значений, описанных в следующей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384910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D112-DCDA-0895-F1DD-952AF067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58608-9E21-AAF0-242B-F9D84B97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1" y="1691481"/>
            <a:ext cx="11487150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21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Остальные три параметра относятся к резервированию региона адресного пространства и к отображению на него физической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Проецируя на адресное пространство процесса представление файла, нужно сделать две вещи. Во-первых, сообщить системе, какой байт файла данных считать в представлении первым. Для этого предназначены параметры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dwFileOffsetHigh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dwFileOffsetLow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от Вас потребуется указать размер представления, т. е. сколько байтов файла данных должно быть спроецировано на адресное пространство в параметре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dwNumberOfBytesToMap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Заметьте, что смещение в файле должно быть кратно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гранулярности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выделения памяти в данной системе 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64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КБ)</a:t>
            </a:r>
          </a:p>
        </p:txBody>
      </p:sp>
    </p:spTree>
    <p:extLst>
      <p:ext uri="{BB962C8B-B14F-4D97-AF65-F5344CB8AC3E}">
        <p14:creationId xmlns:p14="http://schemas.microsoft.com/office/powerpoint/2010/main" val="167982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4: отключение файла данных от адресного пространства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необходимость в данных файла (спроецированного на регион адресного пространства процесса) отпадет, освободите регион вызовом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UnmapViewOfFile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единственный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pvBaseAddress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указывает базовый адрес возвращаемого системе региона. Он должен совпадать со значением, полученным после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Вы обязаны вызывать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UnmapViewOfFile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Вы не сделаете этого, регион не освободится до завершения Вашего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еще: повторный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приводит к резервированию нового региона в пределах адресного пространства процесса,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 ранее выделенные регионы не освобождаются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EE9CC-74D1-3199-9E8F-D44DB931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3224212"/>
            <a:ext cx="588645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7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83286"/>
              </p:ext>
            </p:extLst>
          </p:nvPr>
        </p:nvGraphicFramePr>
        <p:xfrm>
          <a:off x="923026" y="365126"/>
          <a:ext cx="10430774" cy="1018309"/>
        </p:xfrm>
        <a:graphic>
          <a:graphicData uri="http://schemas.openxmlformats.org/drawingml/2006/table">
            <a:tbl>
              <a:tblPr/>
              <a:tblGrid>
                <a:gridCol w="1043077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 виртуальная память, проецируемые файлы позволяют резервировать регион адресного пространства и передавать ему физическую память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Различие между этими механизмами состоит в том, что в последнем случае физическая память не выделяется из страничного файла, а берется из файла, уже находящегося на диске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только файл спроецирован в память, к нему можно обращаться так, будто он целиком в нее загружен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29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повышения производительности при работе с представлением файла система буферизует страницы данных в файле и не обновляет немедленно дисковый образ файла. При необходимости можно заставить систему записать измененные данные (все или частично) в дисковый образ файла, вызвав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FlushViewOfFile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B2231-7043-3672-30C0-DD955534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4310448"/>
            <a:ext cx="453390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575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первый параметр принимает адрес байта, который содержится в границах представления файла, проецируемого в память. Переданный адрес округляется до значения, кратного размеру страниц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Второй параметр определяет количество байтов, которые надо записать в дисковый образ файла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Но! Данные в файле так или иначе будут обновлены и без вызова данной функции. Это происходит во время свопинга страниц между памятью и файлом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29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Этапы 5 и 6: закрытие объектов «проекция файла» и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работу с любым открытым Вами объектом ядра, Вы должны его закрыть, иначе в процессе начнется утечка ресурсов. Конечно, по завершении процесса система автоматически закроет объекты, оставленные открытыми. Но, если процесс поработает еще какое-то время, может накопиться слишком много незакрытых описателей.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 старайтесь придерживаться правил хорошего тона и пишите код так, чтобы открытые объекты всегда закрывались, как только они станут не нужны. Для закрытия объектов «проекция файла» и «файл» дважды вызовите функцию CloseHandle</a:t>
            </a:r>
          </a:p>
        </p:txBody>
      </p:sp>
    </p:spTree>
    <p:extLst>
      <p:ext uri="{BB962C8B-B14F-4D97-AF65-F5344CB8AC3E}">
        <p14:creationId xmlns:p14="http://schemas.microsoft.com/office/powerpoint/2010/main" val="2870068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451AB-6186-A31B-5D4F-E7D0C07E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2" y="1616015"/>
            <a:ext cx="691515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66DBCC-09E2-BF74-F910-5316141B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87" y="3619681"/>
            <a:ext cx="6728611" cy="2590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70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фрагмент иллюстрирует стандартный метод управления проецируемыми файлами. Но он не отражает того факта, что при вызове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система увеличивает счетчики числа пользователей объектов «файл» и «проекция файла»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побочный эффект весьма важен, так как позволяет переписать первый фрагмент кода к виду показанному на втором фрагменте кода</a:t>
            </a:r>
          </a:p>
        </p:txBody>
      </p:sp>
    </p:spTree>
    <p:extLst>
      <p:ext uri="{BB962C8B-B14F-4D97-AF65-F5344CB8AC3E}">
        <p14:creationId xmlns:p14="http://schemas.microsoft.com/office/powerpoint/2010/main" val="98154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операциях с проецируемыми файлами обычно открывают файл, создают объект «проекция файла» и с его помощью проецируют представление файловых данных на адресное пространство процесса. Поскольку система увеличивает внутренние счетчики объектов «файл» и «проекция файла», их можно закрыть в начале кода, тем самым исключив возможную утечку ресурсов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Вы будете создавать из одного файла несколько объектов «проекция файла» или проецировать несколько представлений этого объекта, применить функцию CloseHandle в начале кода не удастся – описатели еще понадобятся Вам для дополнительных вызовов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</a:p>
        </p:txBody>
      </p:sp>
    </p:spTree>
    <p:extLst>
      <p:ext uri="{BB962C8B-B14F-4D97-AF65-F5344CB8AC3E}">
        <p14:creationId xmlns:p14="http://schemas.microsoft.com/office/powerpoint/2010/main" val="3628612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76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выполнении лабораторных работ вам понадобится просмотреть информацию о файлах отображенных в память с помощью утилиты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 Explorer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сначала настроим программу: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откройте меню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View -&gt;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нажмите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Columns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-&gt;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 вкладке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выберите пункты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Mapped Size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Mapping Type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нажмите «ОК»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ещё: откройте меню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View -&gt;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нажмите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Show Unnamed Handles and Mappings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этого выберите в основном списке нужный вам процесс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нажмите «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Ctrl+H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этого в нижней части программы во вкладках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Handles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и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можно будет увидеть нечто подобное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90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8BAC6-4BC3-004D-5850-90FFBB7E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881"/>
          <a:stretch/>
        </p:blipFill>
        <p:spPr>
          <a:xfrm>
            <a:off x="2031315" y="1775447"/>
            <a:ext cx="8129370" cy="2473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82723-5E1B-1BB0-FA8A-198C64F6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64"/>
          <a:stretch/>
        </p:blipFill>
        <p:spPr>
          <a:xfrm>
            <a:off x="539084" y="4746122"/>
            <a:ext cx="11207284" cy="10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39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поговорим о том, как данный механизм устроен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 точнее о некоторых его особенностях, ведь основная концепция остаётся неизменной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Речь будет о концепциях именно с точки зрения стандартов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ядра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поэтому некоторые моменты могут отличаться в рамках отдельных дистрибутивов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Первое что хотелось бы заметить, что для ОС семейства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не присуща дополнительная сложность в виде объектов секций и прочего, объект с диска отображается в память ядром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98041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3"/>
            <a:ext cx="10515600" cy="50285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Следующий момент (схожий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заключается в том, что отображения могут производиться для двух типов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Обычный файл в файловой системе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Секция файла разделена на фрагменты размером со страницу, каждый из которых содержит исходное содержимое виртуальной страницы. Из-за подкачки по требованию ни одна из этих виртуальных страниц фактически не загружается в физическую память до тех пор, пока центральный процессор сначала не затронет страницу (т.е. не обратиться по виртуальному адресу, который попадает в область адресного пространства этой страницы)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Если область памяти больше, чем секция файла, то часть которая выходит за рамки размеров файла заполняется нулями (файл при этом системой не расширяется)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8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5994"/>
              </p:ext>
            </p:extLst>
          </p:nvPr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60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Проецируемые файлы применяются для: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загрузки и выполнения исполняемых файлов и библиотек. Это позволяет существенно экономить как на размере страничного файла, так и на времени, необходимом для подготовки приложения к выполнению (про библиотеки подробнее в следующей лекции)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доступа к файлу данных, размещенному на диске. Это позволяет обойтись без операций файлового ввода-вывода и буферизации его содержимого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разделения данных между несколькими процессами, выполняемыми на одной машине. (Например, в Windows есть и другие методы для совместного доступа разных процессов к одним данным – но все они так или иначе реализованы на основе проецируемых в память файлов.)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83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Следующий момент (схожий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заключается в том, что отображения могут производиться для двух типов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Анонимный файл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Область памяти также может быть сопоставлена с анонимным файлом, созданным ядром, который заполнен нулями (файл бинарный). Когда процессор впервые обращается к виртуальной странице в такой области, ядро находит соответствующую страницу-жертву в физической памяти, выгружает страницу-жертву, если она помечена как </a:t>
            </a:r>
            <a:r>
              <a:rPr lang="en-US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dirty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перезаписывает страницу-жертву нулями и обновляет таблицу страниц, чтобы пометить страницу как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резидентную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Обратите внимание, что на самом деле данные не передаются между диском и памятью (такие страницы памяти принято называть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demand-zero pages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59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Участок памяти в отображении одного процесса можно разделять с отображением другого процесса (то есть записи таблицы со страницами каждого из процессов будут указывать на одни и те же страницы физической памяти).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этого можно достичь двумя способами: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два процесса отображают один и тот же участок файла, страницы памяти, к которым они получают доступ, становятся для них общими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Дочерний процесс, созданный с помощью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наследует копии родительских отображений, указывающих на те же страницы физической памяти, что и отображения родителя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54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два или более процесса разделяют одни и те же страницы, каждый из них может видеть изменения, вносимые в эти страницы другими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данное положение зависит от того, является отображение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разделяемым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Приватное отображение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(MAP_PRIVATE). Изменения, вносимые в содержимое отображения, остаются невидимыми для других процессов; в случае с файловым отображением они не передаются в исходный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1483561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ранее описанной ситуации (с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fork)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страницы приватного отображения изначально являются разделяемыми, однако изменения каждого отображения распространяются только на процесс, которому они принадлежат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достичь этого, ядро использует методику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копирования при записи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То есть когда процесс пытается изменить содержимое страницы, ядро создает для него ее копию (и корректирует таблицу страниц процесса)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связи с этим отображение MAP_PRIVATE иногда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приватным, копируемым при записи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10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83B56F-24D4-05BF-6032-B3FC864594FF}"/>
              </a:ext>
            </a:extLst>
          </p:cNvPr>
          <p:cNvGrpSpPr/>
          <p:nvPr/>
        </p:nvGrpSpPr>
        <p:grpSpPr>
          <a:xfrm>
            <a:off x="305602" y="1615393"/>
            <a:ext cx="11446173" cy="4877481"/>
            <a:chOff x="305602" y="1615393"/>
            <a:chExt cx="11446173" cy="48774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F1457A-B4BB-CD15-42F8-449AC2D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602" y="1615393"/>
              <a:ext cx="5249008" cy="48774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3268CE-8036-35A4-B1BE-778FFD487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292" y="1844025"/>
              <a:ext cx="6325483" cy="4648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50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Разделяемое отображение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(MAP_SHARED). Изменения, вносимые в содержимое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отображения, доступны другим процессам, которые разделяют то же отображение;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файловым отображением изменения передаются в исходный файл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Два атрибута отображений, описанных выше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(файловые/анонимные, приватные/разделяемые), можно комбинировать четырьмя разными способами, как показано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следующей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09114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41C2C-62FA-47B5-A4A8-28B555E05E97}"/>
              </a:ext>
            </a:extLst>
          </p:cNvPr>
          <p:cNvSpPr txBox="1"/>
          <p:nvPr/>
        </p:nvSpPr>
        <p:spPr>
          <a:xfrm>
            <a:off x="3250299" y="1858841"/>
            <a:ext cx="578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Назначение разных видов отображений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FC336-BB16-426D-A9D7-E5EDCC08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94" y="2594843"/>
            <a:ext cx="10666261" cy="283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875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Приватное файловое отображение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Содержимое отображения инициализируется с помощью участка файла. Несколько процессов, отображающих один файл, изначально разделяют одни и те же страницы памяти; но, поскольку задействовано копирование при записи, изменения, вносимые процессом в отображение, не видны остальным процессам.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Основное применение этого вида отображения заключается в инициализации участка памяти, используя содержимое файла. Например, можно инициализировать сегменты процесса, хранящие его код и данные, заполнив их соответствующими участками двоичного исполняемого файла или разделяемой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97978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E8B55-A4B4-E19F-10FA-2A07D6ED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78" y="1748560"/>
            <a:ext cx="8181444" cy="478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28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Приватное анонимное отображение.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Каждое такое отображение, создаваемое с помощью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(подробнее чуть дальше), отличается от других отображений данного вида, созданных тем же (или другим) процессом (это значит, что они не применяют одни и те же страницы физической памяти). И хотя дочерний процесс наследует отображения родителя, процедура копирования при записи гарантирует, что после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родитель и потомок не будут видеть изменения друг друга, вносимые в это отображение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Основное применение приватного анонимного отображения заключается в выделении (и заполнении нулями) памяти для процесса (например, при выделении больших блоков памяти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malloc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63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устроен данный механизм?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Примитивы, на основе которых диспетчер памяти реализует общую память,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объектами секций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; в Windows API они представлены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объектами отображенных файлов (объект «проекция файла»)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важнейший примитив диспетчера памяти используется для отображения виртуальных адресов в основную память, в страничный файл или в любой другой файл, к содержимому которого приложение захочет обращаться так, как если бы оно находилось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66842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76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Разделяемое файловое отображение.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процессы, отображающие один участок того же файла, разделяют одни и те же страницы физической памяти, которые изначально инициализированы с помощью этого участка. Изменения, вносимые в отображение, передаются обратно в файл. Отображение данного типа служит двум целям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оно позволяет отобразить в память ввод/вывод. Это значит, что файл загружается на какой-то участок виртуальной памяти процесса и все изменения, вносимые в данную память, автоматически записываются в сам файл. Таким образом, ввод/вывод, отображенный в память, является альтернативой вызовам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write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которые используются для чтения и записи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этот вид отображения позволяет неродственным процессам разделять один и тот же участок памяти для обеспечения (быстрого) межпроцессного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908098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044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42BD4-0417-4038-762E-8C964633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08" y="1553033"/>
            <a:ext cx="6436583" cy="4939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420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6145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Разделяемое анонимное отображение.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 в случае с приватным анонимным отображением, каждый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создает новое отображение со своими отдельными страницами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 такова: к страницам отображения не применяется процедура копирования при записи. Это значит, что, когда потомок после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наследует отображение родителя, родительский и дочерний процессы разделяют одни и те же страницы физической памяти, и изменения, вносимые одним процессом, видны другому.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Разделяемые анонимные отображения позволяют организовать межпроцессное взаимодействие по тому же принципу, что и в случае с сегментами разделяемой памяти,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 только между родственными 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915858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нужно выполнить две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Получить дескриптор файла (обычно с помощью вызова open)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Передать этот файловый дескриптор вызову mmap в виде аргумента fd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работу с файлом отображенным в память, следует выполнить тоже две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Отменить отображение файла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«файл»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37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Рассмотрим функции необходимые для каждого из упомянутых действий: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1: создание или открытие объекта ядра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Вы должны применять только функцию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open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вы уже знакомы с этой функцией из курса ОС, уточним только самое важное, а именно два параметра: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pathname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69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файл открылся, он должен пройти идентификацию по аргументу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pathname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в этом аргументе находится символьная ссылка, она разыменовывается. В случае успеха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возвращает дескриптор файла, который используется для ссылки на файл в последующих системных вызовах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является битовой маской, указывающей режим доступа к файлу с использованием одной из констант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087F-182F-BC47-7349-9C6E8CD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08" y="4701924"/>
            <a:ext cx="1028843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7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2: создание отображения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создает новое отображение в виртуальном адресном пространстве вызывающего процесса: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F74C5-9DBB-C3B3-9217-BF467920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97"/>
          <a:stretch/>
        </p:blipFill>
        <p:spPr>
          <a:xfrm>
            <a:off x="1038225" y="3640348"/>
            <a:ext cx="10115550" cy="2022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5153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обозначает виртуальный адрес, по которому будет находиться отображение. Если присвоить ему значение NULL, то ядро само выберет подходящий адрес. Это предпочтительный способ создания отображения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также можно указать ненулевой адрес, который будет учитываться ядром при размещении отображения в памяти.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практике данный адрес будет как минимум округлен, чтобы совпасть с началом ближайшей страницы. В любом случае ядро выберет адрес, не конфликтующий ни с одним другим отображением</a:t>
            </a:r>
          </a:p>
        </p:txBody>
      </p:sp>
    </p:spTree>
    <p:extLst>
      <p:ext uri="{BB962C8B-B14F-4D97-AF65-F5344CB8AC3E}">
        <p14:creationId xmlns:p14="http://schemas.microsoft.com/office/powerpoint/2010/main" val="2103585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обозначает размер отображения в байтах. И хотя он не должен быть кратным размеру страниц памяти в системе, при создании отображения ядро использует единицы измерения, благодаря которым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автоматически округляется до ближайшего следующего числа, кратного размеру страницы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prot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представляет собой битовую маску, позволяющую задать защиту отображения. Он может быть равен либо значению PROT_NONE, либо сочетанию любых других трех флагов (к которым применяется побитовое ИЛИ)</a:t>
            </a:r>
          </a:p>
        </p:txBody>
      </p:sp>
    </p:spTree>
    <p:extLst>
      <p:ext uri="{BB962C8B-B14F-4D97-AF65-F5344CB8AC3E}">
        <p14:creationId xmlns:p14="http://schemas.microsoft.com/office/powerpoint/2010/main" val="345973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132C4-BB22-EC9A-324B-403F45A5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8" y="2426562"/>
            <a:ext cx="11098423" cy="23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Соответственно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выделяют два вида объектов секций: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Секции на базе файлов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объект секции в этом случае связан с открытым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файлом на диске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а этот файл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спроецированным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(отображенным)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Секции на базе страничных файлов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 секции в этом случае связан с подтвержденной памятью (для реализации общей памяти)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Секции, отображаемые на подтвержденную память, называются секциями на базе страничных файлов, потому что страницы записываются в страничный файл (вместо отображенного файла), если возникнет необходимость в физической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Общие подтвержденные страницы всегда заполняются нулями при первом обращении; таким образом предотвращается возможная утечка конфиденциальных данных!</a:t>
            </a:r>
          </a:p>
        </p:txBody>
      </p:sp>
    </p:spTree>
    <p:extLst>
      <p:ext uri="{BB962C8B-B14F-4D97-AF65-F5344CB8AC3E}">
        <p14:creationId xmlns:p14="http://schemas.microsoft.com/office/powerpoint/2010/main" val="1184660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Битовая маска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состоит из параметров, управляющих различными аспектами работы отображения. В их число обязательно должно входить одно из следующих значений: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MAP_PRIVATE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MAP_SHARED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Помимо MAP_PRIVATE и MAP_SHARED, аргумент flags может принимать и другие флаги,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разделенные побитовым ИЛИ.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для нас они пока не представляют интереса, за исключением разве что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MAP_ANONYMOUS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395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Оставшиеся аргументы,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используются в сочетании с файловыми отображениями (и игнорируются анонимными)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файловый дескриптор файла, который нужно отобразить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задает начальную позицию отображения в файле и должен быть кратным размеру страницы памяти в системе. Чтобы отобразить весь файл целиком, в качестве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можно указать 0, а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передать размер файла</a:t>
            </a:r>
          </a:p>
        </p:txBody>
      </p:sp>
    </p:spTree>
    <p:extLst>
      <p:ext uri="{BB962C8B-B14F-4D97-AF65-F5344CB8AC3E}">
        <p14:creationId xmlns:p14="http://schemas.microsoft.com/office/powerpoint/2010/main" val="33343908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3: удаление отображения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munmap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выполняет действие, обратное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– удаляет отображение из виртуального адресного пространства вызывающего процесса: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86DE8-C9E8-D1D3-1736-88A2834E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695969"/>
            <a:ext cx="995362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812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обозначает начальный адрес участка памяти, с которого нужно удалить отображение. Он должен совпадать с началом страницы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представляет собой неотрицательное целое число, обозначающее размер участка, с которого будет удаляться отображение (в байтах). Диапазон адресов будет округлен до следующего значения, кратного размеру страницы в системе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 отображение удаляется целиком. Следовательно, нужно указать адрес, возвращенный предыдущим вызовом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 использовать то же значение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что и при создании отображения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597623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можно также выполнить частичное удаление. В этом случае отображение либо урезается, либо делится на две части – в зависимости от места выполнения удаления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того, существует возможность указать диапазон адресов, охватывающий несколько отображений, в результате чего все они будут удалены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85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Ядро автоматически возвращает изменения содержимого отображения типа MAP_SHARED обратно в исходный файл, но по умолчанию нет никаких гарантий относительно того, когда именно произойдет такая синхронизация (стандарт SUSv3 этого не требует)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msync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предоставляет приложению возможность самостоятельно синхронизировать разделяемое отображение с отображенным файлом. Это может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пригодиться в разнообразных ситуациях. Например, чтобы гарантировать целостность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Выполняя данный вызов, мы делаем обновления изменяемого отображения видимыми для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других процессов, которые считывают исходный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20529781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1535E-3657-1382-8B9E-C34008CB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48560"/>
            <a:ext cx="99060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B44D4-A76E-5DCF-E23D-424CDB7DE464}"/>
              </a:ext>
            </a:extLst>
          </p:cNvPr>
          <p:cNvSpPr txBox="1"/>
          <p:nvPr/>
        </p:nvSpPr>
        <p:spPr>
          <a:xfrm>
            <a:off x="798766" y="3494810"/>
            <a:ext cx="10687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вызова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msync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обозначают начальный адрес и размер участка памяти, который нужно синхронизировать. Адрес должен быть выровнен по странице,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длина округлена до следующего кратного размеру страницы в системе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может принимать одно из следующих значений: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MS_SYNC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выполняет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синхронную запись в файл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MS_ASYNC — выполняет асинхронную запись в файл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019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4: закрытие объекта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закрытия объекта «файл» вызовите функцию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close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в лабораторной работе будет необходимо изучить информацию об отображениях процесса, которую можно найти в специальном файле вида: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/proc/PID/maps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Дополнительно можно убедиться, что это файл отображенный в память, в каталоге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/proc/PID/map_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files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там будут файлы с названиями промежутков адресов используемых в отображениях)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B725B-E301-3DCE-6052-105B5A81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255"/>
          <a:stretch/>
        </p:blipFill>
        <p:spPr>
          <a:xfrm>
            <a:off x="808007" y="3751052"/>
            <a:ext cx="1057598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7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E26F-74D7-20FA-ACE5-695F2878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F52895D-7EF7-BD9A-E97D-42B97AE8E77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6D06282-95E3-0894-E48B-A52D36D4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35A038-7665-2009-D2E3-2A0D0AED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большими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произвольный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производительность критична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память ограничена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маленькими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последовательный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Частые изменения файла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3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Файлы отображенные в память</a:t>
            </a:r>
          </a:p>
          <a:p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 секции может ссылаться на файлы гораздо большего размера, чем может поместиться в адресном пространстве процесса. (Если объект секции существует на базе страничного файла, то в страничном файле и/или ОЗУ должно существовать достаточно пространства для его создания.)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обратиться к очень большому объекту секции, процесс может отобразить только нужную часть объекта секции (называемую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представлением секции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Каждая секция памяти имеет одно или несколько соответствующих представлений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0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Представление секции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section view)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часть секции, которая фактически видна процессу. Процесс создания представления для секции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отображением (проецированием) представления секции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процесс, который манипулирует содержимым секции, имеет свое собственное представление; процесс также может иметь несколько представлений (для одного и того же или разных разделов)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Отображение представлений позволяет процессам экономить адресное пространство, потому что в память отображаются только представления объекта секции, необходимого в данный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864020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32246</TotalTime>
  <Words>5382</Words>
  <Application>Microsoft Office PowerPoint</Application>
  <PresentationFormat>Widescreen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561</cp:revision>
  <dcterms:created xsi:type="dcterms:W3CDTF">2024-09-04T11:03:42Z</dcterms:created>
  <dcterms:modified xsi:type="dcterms:W3CDTF">2025-02-21T12:32:50Z</dcterms:modified>
</cp:coreProperties>
</file>