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418" r:id="rId4"/>
    <p:sldId id="486" r:id="rId5"/>
    <p:sldId id="485" r:id="rId6"/>
    <p:sldId id="481" r:id="rId7"/>
    <p:sldId id="482" r:id="rId8"/>
    <p:sldId id="513" r:id="rId9"/>
    <p:sldId id="512" r:id="rId10"/>
    <p:sldId id="483" r:id="rId11"/>
    <p:sldId id="514" r:id="rId12"/>
    <p:sldId id="487" r:id="rId13"/>
    <p:sldId id="516" r:id="rId14"/>
    <p:sldId id="484" r:id="rId15"/>
    <p:sldId id="521" r:id="rId16"/>
    <p:sldId id="520" r:id="rId17"/>
    <p:sldId id="489" r:id="rId18"/>
    <p:sldId id="522" r:id="rId19"/>
    <p:sldId id="524" r:id="rId20"/>
    <p:sldId id="523" r:id="rId21"/>
    <p:sldId id="518" r:id="rId22"/>
    <p:sldId id="503" r:id="rId23"/>
    <p:sldId id="519" r:id="rId24"/>
    <p:sldId id="502" r:id="rId25"/>
    <p:sldId id="535" r:id="rId26"/>
    <p:sldId id="536" r:id="rId27"/>
    <p:sldId id="504" r:id="rId28"/>
    <p:sldId id="505" r:id="rId29"/>
    <p:sldId id="525" r:id="rId30"/>
    <p:sldId id="506" r:id="rId31"/>
    <p:sldId id="511" r:id="rId32"/>
    <p:sldId id="507" r:id="rId33"/>
    <p:sldId id="508" r:id="rId34"/>
    <p:sldId id="526" r:id="rId35"/>
    <p:sldId id="499" r:id="rId36"/>
    <p:sldId id="509" r:id="rId37"/>
    <p:sldId id="528" r:id="rId38"/>
    <p:sldId id="530" r:id="rId39"/>
    <p:sldId id="531" r:id="rId40"/>
    <p:sldId id="532" r:id="rId41"/>
    <p:sldId id="529" r:id="rId42"/>
    <p:sldId id="493" r:id="rId43"/>
    <p:sldId id="533" r:id="rId44"/>
    <p:sldId id="534" r:id="rId45"/>
    <p:sldId id="490" r:id="rId46"/>
    <p:sldId id="491" r:id="rId47"/>
    <p:sldId id="492" r:id="rId48"/>
    <p:sldId id="494" r:id="rId49"/>
    <p:sldId id="495" r:id="rId50"/>
    <p:sldId id="496" r:id="rId51"/>
    <p:sldId id="497" r:id="rId52"/>
    <p:sldId id="527" r:id="rId53"/>
    <p:sldId id="500" r:id="rId54"/>
    <p:sldId id="501" r:id="rId55"/>
    <p:sldId id="480" r:id="rId5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465B88BE-7067-4E01-A3DC-10AFCF848BC8}">
          <p14:sldIdLst>
            <p14:sldId id="256"/>
            <p14:sldId id="257"/>
            <p14:sldId id="418"/>
            <p14:sldId id="486"/>
            <p14:sldId id="485"/>
            <p14:sldId id="481"/>
            <p14:sldId id="482"/>
            <p14:sldId id="513"/>
            <p14:sldId id="512"/>
            <p14:sldId id="483"/>
            <p14:sldId id="514"/>
            <p14:sldId id="487"/>
            <p14:sldId id="516"/>
            <p14:sldId id="484"/>
            <p14:sldId id="521"/>
            <p14:sldId id="520"/>
            <p14:sldId id="489"/>
            <p14:sldId id="522"/>
            <p14:sldId id="524"/>
            <p14:sldId id="523"/>
            <p14:sldId id="518"/>
            <p14:sldId id="503"/>
            <p14:sldId id="519"/>
            <p14:sldId id="502"/>
            <p14:sldId id="535"/>
            <p14:sldId id="536"/>
            <p14:sldId id="504"/>
            <p14:sldId id="505"/>
            <p14:sldId id="525"/>
            <p14:sldId id="506"/>
            <p14:sldId id="511"/>
            <p14:sldId id="507"/>
            <p14:sldId id="508"/>
            <p14:sldId id="526"/>
            <p14:sldId id="499"/>
            <p14:sldId id="509"/>
            <p14:sldId id="528"/>
            <p14:sldId id="530"/>
            <p14:sldId id="531"/>
            <p14:sldId id="532"/>
            <p14:sldId id="529"/>
            <p14:sldId id="493"/>
            <p14:sldId id="533"/>
            <p14:sldId id="534"/>
            <p14:sldId id="490"/>
            <p14:sldId id="491"/>
            <p14:sldId id="492"/>
            <p14:sldId id="494"/>
            <p14:sldId id="495"/>
            <p14:sldId id="496"/>
            <p14:sldId id="497"/>
            <p14:sldId id="527"/>
            <p14:sldId id="500"/>
            <p14:sldId id="501"/>
            <p14:sldId id="4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el Bernatsky" initials="PB" lastIdx="3" clrIdx="0">
    <p:extLst>
      <p:ext uri="{19B8F6BF-5375-455C-9EA6-DF929625EA0E}">
        <p15:presenceInfo xmlns:p15="http://schemas.microsoft.com/office/powerpoint/2012/main" userId="ccc84f90653f6d9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2" autoAdjust="0"/>
    <p:restoredTop sz="95529" autoAdjust="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6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1C54A-6947-426C-B525-F25AAC6D8000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E16E5-A75C-4DD5-8B93-6FB68F18C13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9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616F-E2AF-5AFF-C83A-FE3735AD8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FF40183-988B-BA61-B91E-493895FD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3C7B4-DBE6-06CE-CFC7-F4ED4D997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5BB8FF-A395-C430-3789-0945A531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F6F5BE-4CB2-9257-FD2E-739215D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546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432ABC-7F92-53F8-6B38-14EBA795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74F8DD-3073-73DB-0FEC-83EE799CF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52118E-3EA2-A9A4-2BC2-E44B3237E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9690F8-6FA6-1F50-D67E-E66228911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72A8B7-B8F9-CA99-A4E2-0D1A6411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2678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4C6878-D0A6-5DB7-DDA4-5524F63A1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290E6A-E317-C5F4-3234-CA514674E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7F236-BB3C-2C98-8A01-D5793677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B6E046-C620-4F58-405E-9C010359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06496C-B074-7D9D-1BB6-63F00672A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F2D562-7427-3307-029D-4B44232F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8B9DD3-38AD-093A-348B-69D8AF958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409026-C297-8D81-0690-BCF909A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B93BB5-71D6-265C-76BF-7BA5525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B812ED-7C3E-2E99-174E-7CBA5506E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836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7F112-08AD-1D83-FA9D-D723E27C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D4462B-7C02-3784-D700-720E99BA1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B8AEC1-27F7-FAA3-29A1-66B8783B8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F6EE4-5AF4-CE7C-B7F4-C587BFEC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262F68-CBA3-0915-2295-961EC87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701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EAAB05-2830-EFAE-DE4B-ACD17427A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D6307-654D-D982-4407-B8F3D7946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E186F62-1DB1-3C6F-EA13-795572FAE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40FA2-011F-64EB-05FB-8559EF7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7AD932-F2FD-1AF1-F4D9-F5E82D0C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145922-4144-9D1A-7394-C3749738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9375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C79E9-E032-A699-2CFB-44AC9283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2F1728-CD76-7149-9437-8308AF8E6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31FA6F-EC02-4DE3-6650-B80F00E86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F9C784-C313-EF39-B97C-F19B68E62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EC93D1-A12D-D057-6BE7-78586123A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9B00CC-01F6-7087-C302-940F9C98E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6EBCC5B-A9F4-C18A-35F5-2949CEAAC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B8B959-499F-742D-E1FF-78941C4BC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290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B2447-25C4-6DCF-DAD4-FEDF21F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46070A-CABC-8A01-79F7-51A84F4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6485DBC-EE1F-353D-3249-9E99780A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D416B2-2B57-8CF9-D053-EF6A7AB1F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6694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A9FDE4F-142C-5FCB-A615-EDAA1353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6EB5D2-B75C-FB77-8F63-19FA5384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B97733-0993-8A78-D35D-65EA8B9F8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05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8FC8E-4425-CC0C-710F-98C6425E3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73CCAC-EA76-40D6-17B2-7C2AFD435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FDA7B0-EDAC-58A1-8AED-C4E8D631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C5F31B-981C-419A-6E49-3095113F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8C04E2-0ACD-F790-199B-7863EDE02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0F2067-A078-C57A-9204-3A8B2F26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211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129DED-D98F-B6A2-AD7C-772F99A3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00C5605-1482-0713-0D51-A3FAC7815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A60C0B-E2FB-D11A-ADBF-D996E01C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DE09DD-B690-CF21-DFC4-F02331B63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16318B-2EDE-3598-7847-C4B4239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F3B72-6E6E-8853-E9C1-9458DC7C6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1409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8D0170-EF02-F5B2-75D2-863D12552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7FE9A8-6239-E8DA-5893-CC54DCF5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7A97B-8B60-4C6E-4780-AF77C5AA1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00BE-7692-4207-B54B-A48E0B87749C}" type="datetimeFigureOut">
              <a:rPr lang="LID4096" smtClean="0"/>
              <a:t>03/10/2025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9804F4-87F9-55E6-92A8-EB0A9D1E61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4F28E9-786F-C124-9986-B7AAB37E4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14CC9-68D5-47AD-8438-7B4A21BFF56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0367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combaseapi/nf-combaseapi-coinitializeex" TargetMode="External"/><Relationship Id="rId2" Type="http://schemas.openxmlformats.org/officeDocument/2006/relationships/hyperlink" Target="https://learn.microsoft.com/en-us/windows/win32/api/objbase/nf-objbase-coinitial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combaseapi/nf-combaseapi-cogetclassobject" TargetMode="External"/><Relationship Id="rId2" Type="http://schemas.openxmlformats.org/officeDocument/2006/relationships/hyperlink" Target="https://learn.microsoft.com/en-us/windows/win32/api/combaseapi/nf-combaseapi-cocreateinsta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combaseapi/nf-combaseapi-cogetclassobject" TargetMode="External"/><Relationship Id="rId2" Type="http://schemas.openxmlformats.org/officeDocument/2006/relationships/hyperlink" Target="https://learn.microsoft.com/en-us/windows/win32/api/combaseapi/nf-combaseapi-cocreateinsta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api/objbase/nf-objbase-coinitialize" TargetMode="External"/><Relationship Id="rId2" Type="http://schemas.openxmlformats.org/officeDocument/2006/relationships/hyperlink" Target="https://learn.microsoft.com/en-us/windows/win32/api/combaseapi/nf-combaseapi-couninitializ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desktop/api/combaseapi/nf-combaseapi-cotaskmemfree" TargetMode="External"/><Relationship Id="rId2" Type="http://schemas.openxmlformats.org/officeDocument/2006/relationships/hyperlink" Target="https://learn.microsoft.com/en-us/windows/desktop/api/combaseapi/nf-combaseapi-cotaskmemalloc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learnwin32/com-coding-practices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Component Object Model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86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363201" cy="51231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Независимость от местоположения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Другое важное свойство СОМ известно под названием 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независимости от местоположения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Location Transparency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Независимость от местоположения означает, что пользователь компонента, клиент, не обязательно должен знать, где находится определенный компонент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Клиентское приложение использует одинаковые сервисы СОМ для создания экземпляра и использования компонента независимо от его фактического расположения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6933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363201" cy="51231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Независимость от местоположения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 может находиться непосредственно в адресном пространстве задачи клиента (DLL-файл), в пространстве другой задачи на том же компьютере (ЕХЕ-файл) или на компьютере, расположенном за сотни миль (распределенный объект)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Поскольку клиентское приложение взаимодействует с СОМ-компонентами, вне зависимости от их положения, одинаковым образом, интерфейс клиента тоже не меняется. Независимость от местоположения позволяет разработчику создавать масштабируемые приложения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94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Согласно самой компании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Microsoft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COM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dirty="0"/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это независимая от платформы, распределенная, объектно-ориентированная система для создания бинарных программных компонентов, которые могут взаимодействовать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между собой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Чтобы понять COM (и, следовательно, все технологии, основанные на COM), важно понимать, что это не объектно-ориентированный язык, а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стандарт</a:t>
            </a:r>
            <a:endParaRPr lang="ru-RU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COM также не указано, как должно быть структурировано приложение: язык, структура и детали реализации остаются на усмотрение разработчика приложения. Скорее, COM определяет объектную модель и требования к программированию, которые позволяют COM-объектам взаимодействовать с другими объектами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453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уже говорилось компоненты могут быть написаны на разных языках и могут быть совершенно разными по структуре, поэтому COM называют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двоичным стандартом – 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стандартом, который применяется после того, как программа переведена в двоичный машинный код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Единственным языковым требованием COM является то, что код генерируется на языке, который может создавать структуры указателей и, явно или неявно, вызывать функции с помощью указателей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COM-программирование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–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разработка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программного обеспечения, имеющего модель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согласно спецификации COM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5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Соответственно, первым основным понятием, которым оперирует стандарт СОМ, является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COM-компонент 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объект)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представляющий собой программный модуль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COM-объект можно сравнить с объектом в понимании С++ или Java. Объект СОМ – это некоторая сущность, имеющая состояние и методы доступа, позволяющие изменять это состояние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СОМ-объекты можно создавать прямым вызовом специальных функций, но напрямую уничтожить его невозможно. Вместо прямого уничтожения используется механизм самоуничтожения, основанный на подсчете ссылок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6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Так, в COM присутствует понятие класса. Класс в COM носит название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CoClass</a:t>
            </a: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CoClass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– это класс, поддерживающий набор методов и свойств (один или более), с помощью которых можно взаимодействовать с объектами этого класса. Такой набор методов и свойств называется 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интерфейсом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(Interface)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Каждый CoClass имеет два идентификатора – один из них, текстовый, называется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ProgID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предназначен для человека, а второй, бинарный, называется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CLSID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4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2724"/>
            <a:ext cx="10617679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CLSID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является глобально уникальным идентификатором (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GUID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). GUID имеет размер 128 бит и уникален в пространстве и времени. Его уникальность достигается путем внедрения в него информации об уникальных частях компьютера, на котором он был создан, таких, как номер сетевой карты, и времени создания с точностью до миллисекунд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помощью CLSID можно точно указать, какой именно объект требуется. Тип данных GUID применяется и для идентификации COM-интерфейсов. В этом случае он называется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  <a:endParaRPr lang="ru-RU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A526A8-1BF0-5D14-3002-0DCB6EF6E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73" y="5527745"/>
            <a:ext cx="7906853" cy="1133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057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понимании СОМ интерфейс – это контракт, состоящий из списка связанных прототипов функций, чье назначение определено, а реализация – нет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!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Эти прототипы функций эквивалентны абстрактным базовым классам С++, то есть классам, имеющим только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виртуальные методы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описания без реализации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Определение интерфейса описывает функции-члены интерфейса, называемые методами, типы их возвращаемого значения, число и типы их параметров, а также описывает, что они, собственно, должны делать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Напрямую с интерфейсом не ассоциировано никакой реализации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93643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471"/>
            <a:ext cx="10565921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Реализация интерфейса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(interface implementation) – это код, который программист создает для выполнения действий, оговоренных в определении интерфейса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Реализации интерфейсов, помещенные в COM-библиотеки или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EXE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-модули, могут использоваться при создании объектно-ориентированных приложений. Разумеется, программист может игнорировать эти реализации и создать собственные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Интерфейсы ассоциируются с CoClass’ами. Чтобы воспользоваться реализацией функциональности интерфейса, нужно создать экземпляр объекта соответствующего класса, и запросить у этого объекта ссылку на соответствующий интерфейс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5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05471"/>
            <a:ext cx="10565921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Экземпляр «реализации интерфейса» на самом деле является указателем на массив указателей на методы (таблицу функций, ссылающуюся на реализации всех методов, определенных в интерфейсе, также называемую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виртуальной таблицей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Объекты с несколькими интерфейсами могут предоставлять указатели на несколько таблиц функций. Любой код, содержащий указатель,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через который он имеет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доступ к массиву, может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вызывать методы этого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интерфейса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2864BB-FEEB-6055-2DBE-E98642AF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6156" y="4106652"/>
            <a:ext cx="58197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C872B9-D9C1-72E3-7ECA-E6F5C6AF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691"/>
            <a:ext cx="10515600" cy="49981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Что такое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Component Object Model?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Структура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COM-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приложений</a:t>
            </a:r>
            <a:endParaRPr lang="en-US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Интерфейсы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IUnknown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и </a:t>
            </a:r>
            <a:r>
              <a:rPr lang="en-US" altLang="ru-RU" sz="3200" dirty="0" err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IClassFactory</a:t>
            </a:r>
            <a:endParaRPr lang="en-US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Порядок разработки </a:t>
            </a:r>
            <a:r>
              <a:rPr lang="en-US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COM-</a:t>
            </a:r>
            <a:r>
              <a:rPr lang="ru-RU" altLang="ru-RU" sz="32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приложения</a:t>
            </a:r>
          </a:p>
          <a:p>
            <a:pPr marL="0" indent="0">
              <a:buNone/>
            </a:pPr>
            <a:endParaRPr lang="ru-RU" altLang="ru-RU" sz="32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altLang="ru-RU" sz="28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2C5C0B44-74BD-DFBA-0F4C-70ECA251D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80719"/>
              </p:ext>
            </p:extLst>
          </p:nvPr>
        </p:nvGraphicFramePr>
        <p:xfrm>
          <a:off x="921328" y="365126"/>
          <a:ext cx="10432472" cy="1018309"/>
        </p:xfrm>
        <a:graphic>
          <a:graphicData uri="http://schemas.openxmlformats.org/drawingml/2006/table">
            <a:tbl>
              <a:tblPr/>
              <a:tblGrid>
                <a:gridCol w="10432472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kumimoji="0" lang="ru-RU" altLang="ru-RU" sz="4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" panose="02040503050406030204" pitchFamily="18" charset="0"/>
                          <a:ea typeface="Cambria" panose="02040503050406030204" pitchFamily="18" charset="0"/>
                          <a:cs typeface="+mj-cs"/>
                        </a:rPr>
                        <a:t>План лекции</a:t>
                      </a:r>
                      <a:endParaRPr lang="LID4096" dirty="0"/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100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Слово «интерфейс» используется в COM не в том смысле, что в С++. Интерфейс в С++ ссылается на все функции, поддерживаемые классом. COM-интерфейс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же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ссылается на предварительно оговоренную группу связанных функций, реализуемых COM-классом, но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 обязательно на ВСЕ функции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поддерживаемые классом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Интерфейсы бывают двух типов: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стандартные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произвольные</a:t>
            </a:r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 стандартными интерфейсами закреплены предопределенные GUID-идентификаторы.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Важнейшим среди стандартных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интерфейсов является интерфейс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nknown</a:t>
            </a:r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Все остальные интерфейсы являются производными (наследуют все методы) от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 Каждый компонент должен поддерживать (часто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говорят «реализовывать») как минимум стандартный интерфейс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377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Как можно заметить по названию стандартного интерфейса – в COM стало доброй традицией начинать названия интерфейсов с «I»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Среди стандартных интерфейсов также стоит выделить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IClassFactory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Данный интерфейс отвечает за управление жизненным циклом компонентов путём реализации паттерна «фабрика классов»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Данный интерфейс не является обязательным к реализации разрабатываемыми компонентами, но с ним становится проще следить за тем какие объекты были создзданы и когда можно их выгружать из памяти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39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Рассмотрим создание однокомпонентного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сервера:</a:t>
            </a:r>
          </a:p>
          <a:p>
            <a:pPr marL="514350" indent="-514350">
              <a:buAutoNum type="arabicPeriod"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Описать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интерфейс который обязан наследоваться хотя бы от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Тут есть два пути -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 помощью языка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IDL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 скомпилировать его используя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MIDL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или на языке С/С++ напрямую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итоге использования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MIDL </a:t>
            </a:r>
            <a:b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один из получившихся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файлов будет являться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заголовочным и содержать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описание вашего интерфейса </a:t>
            </a:r>
            <a:b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примерно следующего вида: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0AC99E-6FDA-25BB-77D9-E02F517D4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779" y="3429000"/>
            <a:ext cx="4363749" cy="33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14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Но что такое этот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MIDL?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MIDL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Interface Definition Language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–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язык описания интерфейсов созданный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Microsoft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который позволяет программе или объекту, написанному на одном языке, взаимодействовать с другой программой, написанной на неизвестном ему языке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При создании COM-объектов на C++ использование MIDL является стандартной практикой, но не обязательной!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F10F-1209-F66B-43F8-465C0765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045" y="5252529"/>
            <a:ext cx="5425910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038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466DF3-394E-ED82-3A4A-A88B34DE9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162" y="1458314"/>
            <a:ext cx="5688238" cy="512286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897E6-CEE2-161A-A319-0CF29A6A2144}"/>
              </a:ext>
            </a:extLst>
          </p:cNvPr>
          <p:cNvSpPr txBox="1"/>
          <p:nvPr/>
        </p:nvSpPr>
        <p:spPr>
          <a:xfrm>
            <a:off x="990600" y="1748560"/>
            <a:ext cx="43664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IDL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файлы содержат описание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компонентов 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интерфейсов не зависящим от языка способом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F5F094-B847-20FF-EDCF-22405EE66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922" y="3856008"/>
            <a:ext cx="4026234" cy="25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24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97E6-CEE2-161A-A319-0CF29A6A2144}"/>
              </a:ext>
            </a:extLst>
          </p:cNvPr>
          <p:cNvSpPr txBox="1"/>
          <p:nvPr/>
        </p:nvSpPr>
        <p:spPr>
          <a:xfrm>
            <a:off x="990598" y="1550151"/>
            <a:ext cx="10210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Инструкция IDL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import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используется для ввода заголовочного файла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 сути аналогична директиве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#include)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Атрибут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object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идентифицирует интерфейс как объектный и указывает компилятору MIDL генерировать код прокси/заглушки вместо клиентских и серверных заглушек RPC. Методы объектного интерфейса должны возвращать значение типа HRESULT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Атрибут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uuid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определяет идентификатор интерфейса (IID). Каждый интерфейс, класс и библиотека типов должны быть идентифицированы с помощью собственного уникального идентификатора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для получения такого значения можно воспользоваться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Uuidgen.exe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1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897E6-CEE2-161A-A319-0CF29A6A2144}"/>
              </a:ext>
            </a:extLst>
          </p:cNvPr>
          <p:cNvSpPr txBox="1"/>
          <p:nvPr/>
        </p:nvSpPr>
        <p:spPr>
          <a:xfrm>
            <a:off x="990598" y="1550151"/>
            <a:ext cx="1021079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Атрибут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version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определяет конкретную версию среди нескольких версий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интерфейса. С помощью атрибута version вы гарантируете, что для привязки разрешены только совместимые версии клиентского и серверного программного обеспечения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Атрибут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helpstring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определяет символьную строку, которая используется для описания элемента, к которому он применяется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Ключевое слово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interface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определяет имя интерфейса. Все интерфейсы объектов должны быть производными, прямо или косвенно, от Unknown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1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Стоит наконец рассмотреть интерфейс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который содержит следующие методы жизненного цикла: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AddRef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увеличивает счётчик ссылок на интерфейс на 1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QueryInterface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получение указателя на интерфейс по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Release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- уменьшает счётчик ссылок на интерфейс на 1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Данный «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счётчик ссылок на интерфейс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необходим для отслеживания момента, когда 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компонента больше не требуется и может быть удалён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Все методы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интерфейса должны поддерживать соглашение о вызовах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stdcall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а также возвращать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 исключением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AddRef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и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Release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они возвращают текущее значение счётчика ссылок на интерфейс</a:t>
            </a:r>
            <a:endParaRPr lang="en-US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962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Создать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 путём написания класса который реализует ранее полученный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</a:t>
            </a: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7EAD49-3D6A-D0F7-278C-C8F39AB5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98" y="2560443"/>
            <a:ext cx="5082502" cy="40296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7A2546-9C16-F039-E205-EEF6C1CE4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938" y="2616929"/>
            <a:ext cx="5026764" cy="39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15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 Реализовать фабрику классов путём реализации стандартного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интерфейса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IClassFactory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для удобного управления жизненным циклом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компонентов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 требует, чтобы каждый класс имел собственную фабрику классов для создания экземпляров, но многие классы фактически могут использовать одну и ту же реализацию фабрики классов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61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37754"/>
              </p:ext>
            </p:extLst>
          </p:nvPr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разработке повторно используемого программного обеспечения, системный программист берет уже существующую или предлагает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новую систему соглашений, которой оно должно соответствовать. Соглашения могут быть оформлены в виде спецификаций или корпоративных стандартов. В этих документах, как правило, оговариваются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принципы именования объектов (имена функций, параметров, переменных), структуры и типы используемых данных, система интерфейсов (группы функций, классифицированных по каким-то признакам) и т. д.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Примером такой спецификации может служить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 Object Model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объектная модель компоненты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компании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Microsoft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1035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интерфейс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IClassFactory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предоставляет следующие методы: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CreateInstance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метод предназначенный для создания экземпляра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компонента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LockServer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–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увеличение счётчика блокировки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Блокировка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предназначена для гарантии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того, что он не будет закрыт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раньше времени (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</a:t>
            </a:r>
            <a:b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будет выгружена)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3DB2E7-D4A5-FF0F-2D88-F00CD40C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645" y="3951838"/>
            <a:ext cx="5134155" cy="277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9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Фабрика классов также помогает удобно следить за жизненным циклом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компонент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Это является важной частью работы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сервера, так как при попытке освободить его ресурсы, вывод о том можно это сделать или нет, основывается на том факте используются ли хоть какие-то его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или нет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этого на сервере существует такое понятие как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счётчик экземпляров компонент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Увеличение этого счётчика происходит в конструкторе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-компонента (он вызывается методом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CreateInstance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а уменьшается в деструкторе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369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 Реализовать набор из 5 обязательных функций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которые обеспечивают работу одного или нескольких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компонентов и которые обязательно экспортируются из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91BFB4-7D63-1E76-A450-08DDD0CF2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492" y="3237211"/>
            <a:ext cx="4067743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17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BC7AA2-F737-5DE8-74D5-A0FD2E63C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450322"/>
              </p:ext>
            </p:extLst>
          </p:nvPr>
        </p:nvGraphicFramePr>
        <p:xfrm>
          <a:off x="990600" y="1545088"/>
          <a:ext cx="10144971" cy="523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9030">
                  <a:extLst>
                    <a:ext uri="{9D8B030D-6E8A-4147-A177-3AD203B41FA5}">
                      <a16:colId xmlns:a16="http://schemas.microsoft.com/office/drawing/2014/main" val="2310830794"/>
                    </a:ext>
                  </a:extLst>
                </a:gridCol>
                <a:gridCol w="8055941">
                  <a:extLst>
                    <a:ext uri="{9D8B030D-6E8A-4147-A177-3AD203B41FA5}">
                      <a16:colId xmlns:a16="http://schemas.microsoft.com/office/drawing/2014/main" val="868171568"/>
                    </a:ext>
                  </a:extLst>
                </a:gridCol>
              </a:tblGrid>
              <a:tr h="387232">
                <a:tc>
                  <a:txBody>
                    <a:bodyPr/>
                    <a:lstStyle/>
                    <a:p>
                      <a:r>
                        <a:rPr lang="ru-RU" sz="1600" dirty="0"/>
                        <a:t>Название функции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 функции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264239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DllCanUnloadNow</a:t>
                      </a:r>
                      <a:endPara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автоматически вызывается OLE32.DLL перед попыткой клиентом выгрузить СОМ-сервер. В зависимости от результата работы функции OLE32.DLL выгружает или не выгружает СОМ-сервер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301470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DllGetClassObject</a:t>
                      </a:r>
                      <a:endPara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Первая функция компонента, вызываемая OLE32.DLL при работе с клиентом. Функция проверяет идентификатор компонента, создает фабрику классов компонента и через параметры возвращает OLE32.DLL указатель на стандартный интерфейс </a:t>
                      </a:r>
                      <a:r>
                        <a:rPr lang="ru-RU" sz="1800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IClassFactory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629828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DllInstal</a:t>
                      </a:r>
                      <a:endPara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соответствующего параметра, применяется для выполнения дополнительных действий при регистрации и удаления регистрации компонентов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860024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DllRegisterServer</a:t>
                      </a:r>
                      <a:endPara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 ответствующего параметра, применяется для регистрации компонентов сервера в реестре операционной системы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782996"/>
                  </a:ext>
                </a:extLst>
              </a:tr>
              <a:tr h="81456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DllUnregisterServer</a:t>
                      </a:r>
                      <a:endParaRPr lang="en-US" sz="1600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Функция вызывается утилитой regsvr32 при наличии соответствующего параметра, применяется для удаления информации о компонентах сервера из реестра операционной системы</a:t>
                      </a:r>
                      <a:endParaRPr lang="en-US" sz="18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981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547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 Скомпилировать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 Зарегистрировать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 с использованием утилиты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regsvr32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по сути данная утилита просто вызывает некоторые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экспортируемые функции из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DLL)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это и зачем?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реализации свойства «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Независимости от местоположения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в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Windows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каждый СОМ-компонент должен быть зарегистрирован в Windows-реестре. Для регистрации компонента и применяется специальная утилита 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regsvr32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47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276D1D-9111-B6F9-D4EC-D8AA43EBA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2011436"/>
            <a:ext cx="4050848" cy="2187118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BC71C-6281-124E-4EFD-532728328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49420"/>
            <a:ext cx="4183743" cy="38179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ED526D-B469-2096-973E-7FDB46A9B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811" y="4826555"/>
            <a:ext cx="8184589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4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 Разработать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клиент: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клиента должна начинаться с инициализации библиотеки OLE32 (вызов функции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CoInitializeEx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создания экземпляра компонента необходимо вызвать функцию </a:t>
            </a:r>
            <a:r>
              <a:rPr lang="ru-RU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CoCreanteInsta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получения указателя на другие интерфейсы можно применить метод </a:t>
            </a:r>
            <a:r>
              <a:rPr lang="ru-RU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QueryInterface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стандартного интерфейса </a:t>
            </a:r>
            <a:r>
              <a:rPr lang="ru-RU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IUnknown</a:t>
            </a:r>
            <a:endParaRPr lang="ru-RU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Работа клиента должна завершаться освобождением библиотеки OLE32 (вызов функции 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CoUninitialize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612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Функции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CoInitialize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CoInitializeEx</a:t>
            </a:r>
            <a:r>
              <a:rPr lang="ru-RU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инициализируют статические и загружаемые библиотеки СОМ, после чего могут использоваться остальные функции СОМ API (стоит отметить, что все этии функции имеют приставку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Co.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например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CoCreateInstance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CoGetClassObject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 т.д.)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Первый параметр обеих функций зарезервирован и должен устанавливаться в </a:t>
            </a:r>
            <a:r>
              <a:rPr lang="en-US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NULL\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nullptr</a:t>
            </a:r>
            <a:endParaRPr lang="ru-RU" b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Разница функций лишь в том, что</a:t>
            </a:r>
            <a:b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вторая функция позволяет </a:t>
            </a:r>
            <a:b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выбирать различные потоковые </a:t>
            </a:r>
            <a:b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модели СОМ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B49C45-A2B9-387C-5250-3A8454E2A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833" y="4514492"/>
            <a:ext cx="5376017" cy="14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351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CoCreateInstance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используется приложением клиента для создания экземпляра заданного класса компонента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Существует вспомогательная функция, называемая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CoGetClassObject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предназначенная для получения фабрики классов компонента и последующего использования метода IClassFactory::CreateInstance() с целью создания экземпляра компонента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Однако вместо выполнения приведенного ниже трех шагового процесса для получения необходимого вам интерфейса лучше использовать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CoCreateInstance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01725-4877-DA00-45BB-A9EB00BC2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626" y="5321959"/>
            <a:ext cx="5309476" cy="1311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959072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Параметры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CoCreateInstance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аналогичны параметрам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CoGetClassObject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Единственное отличие состоит в том, что использование клиентом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CoCreateInstance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приведет к запросу заданного вами интерфейса для компонента (например, 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Unknown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вместо указателя на IClassFactory</a:t>
            </a: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2BEB19-05B4-BDAE-F6EE-576A5BEF7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4141" y="3978751"/>
            <a:ext cx="4084999" cy="222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8680C0-AE83-B75B-E503-E3403F8E5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081" y="3978750"/>
            <a:ext cx="5061543" cy="222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192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 Object Model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–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объектная модель компоненты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фирмы Microsoft является, как следует из её названия</a:t>
            </a:r>
            <a:r>
              <a:rPr lang="ru-RU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моделью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 для проектирования и создания компонентных объектов. Модель определяет множество технических приемов, которые могут быть использованы разработчиком при создании независимых от языка программных модулей, в которых соблюдается определенный двоичный стандарт. Корпорация Microsoft обеспечивает реализацию модели СОМ во всех своих Windows-средах. В других операционных средах, таких как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Macintosh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UNIX, технология СОМ также поддерживается, но не обязательно средствами фирмы Microsoft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Данная модель была разработана как развитие техник разработки модульных приложений на языке 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C++</a:t>
            </a:r>
          </a:p>
        </p:txBody>
      </p:sp>
    </p:spTree>
    <p:extLst>
      <p:ext uri="{BB962C8B-B14F-4D97-AF65-F5344CB8AC3E}">
        <p14:creationId xmlns:p14="http://schemas.microsoft.com/office/powerpoint/2010/main" val="24710653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rclsid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ссылка на CLSID для заданного компонента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pUnkOuter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используется при агрегации, в остальном должен быть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NULL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dwClsContext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запрашиваемый контекст для хранилища сервера. Может принимать одно, два или все из следующих значений: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CLSCTX_INPROC_SERVER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CLSCTX_INPROC_HANDLER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CLSCTX_LOCAL_SERVER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CLSCTX_REMOTE_SERVER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riid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ссылка на IID для заданного интерфейса, который необходимо возвратить из созданного компонентного объекта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Параметр </a:t>
            </a:r>
            <a:r>
              <a:rPr lang="en-US" b="1" i="1" dirty="0" err="1">
                <a:latin typeface="Cambria" panose="02040503050406030204" pitchFamily="18" charset="0"/>
                <a:ea typeface="Cambria" panose="02040503050406030204" pitchFamily="18" charset="0"/>
              </a:rPr>
              <a:t>ppvObj</a:t>
            </a:r>
            <a:r>
              <a:rPr lang="ru-RU" b="1" i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– указатель типа void* на возвращаемый интерфейс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239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764328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CoUninitialize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вызывается, если требуется освободить ресурсы статических и загружаемых библиотек СОМ. Вызов возможен только в том случае, если перед этим произошел успешный вызов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CoInitialize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 другой стороны, после каждого вызова функции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CoInitialize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необходимо вызывать функцию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CoUninitialize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14350" indent="-514350">
              <a:buAutoNum type="arabicPeriod"/>
            </a:pPr>
            <a:endParaRPr lang="en-US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BE5495-DF92-B774-CC35-B9EDF94266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61" y="4565067"/>
            <a:ext cx="3377278" cy="87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8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540042" cy="512313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этом при работе с COM-компонентом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клиент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должен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знать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 только GUID-идентификатор этого компонента 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CLSID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GUID идентификаторы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IID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),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тип сервра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структуры (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сигнатуры соответствующих методов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 произвольных интерфейсов компонента, которые он предполагает применять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Жизненный цикл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сервера: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может быть выгружен пока счётчик экземпляров компонент не равен нулю (экземпляр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обычно уникален в рамках одного процесса, т.е. по сути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Singleton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на уровне процесса)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Экземпляр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компоненты не может быть выгружен пока счётчик ссылок на интерфейсы не равен нулю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может быть выгружен пока счётчик блокировок (</a:t>
            </a:r>
            <a:r>
              <a:rPr lang="en-US" b="1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LockServer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не равен нулю</a:t>
            </a: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727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540042" cy="512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Кроме этого, стоит обратить внимание на работу с памятью в </a:t>
            </a:r>
            <a:r>
              <a:rPr lang="en-US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</a:t>
            </a:r>
            <a:r>
              <a:rPr lang="ru-RU" i="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приложениях</a:t>
            </a: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COM определяет пару функций для выделения и освобождения памяти в куче: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CoTaskMemAlloc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выделяет блок памяти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Функция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CoTaskMemFree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освобождает блок памяти, который был выделен с помощью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CoTaskMemAlloc</a:t>
            </a: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Почему COM определяет свои собственные функции выделения памяти? Одна из причин заключается в том, чтобы обеспечить уровень абстракции над распределителем кучи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797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540042" cy="5123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противном случае некоторые методы могли бы вызывать malloc, а другие - new. Тогда вашей программе пришлось бы вызывать free в одних случаях и delete в других, и отслеживать все это быстро стало бы невозможно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Функции выделения памяти COM создают единый подход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Еще одним соображением является тот факт, что COM – это двоичный стандарт, поэтому он не привязан к определенному языку программирования. Следовательно, COM не может полагаться на какую-либо специфичную для языка форму распределения памяти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Также существуют некоторые «лучшие практики» при работе с 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COM: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effectLst/>
                <a:latin typeface="Cambria" panose="02040503050406030204" pitchFamily="18" charset="0"/>
                <a:ea typeface="Cambria" panose="020405030504060302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тут</a:t>
            </a:r>
            <a:endParaRPr lang="ru-RU" b="1" i="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107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Для размещения компонентов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в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могут быть применены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два вида контейнеров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DLL-файл и EXE-файл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Приложения, использующие COM-компоненты (вызывающие функции интерфейсов, реализованных COM-компонентами), называют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COM-клиентами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а  контейнеры с расположенными в них компонентами –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COM-серверами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зависимости от типа контейнера и места его расположения (локальное или удаленное) различают несколько типов серверов: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INPROC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(DLL, локальный),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LOCAL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(EXE, локальный),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REMOTE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(EXE, удаленный)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247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COM-серверы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зависимости от количества реализуемых ими компонентов подразделяются на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однокомпонентные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 и «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многокомпонентные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»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Соответственно, если в контейнере расположен только один компонент, то сервер –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«однокомпонентный», если два и более – «многокомпонентный»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 этом COM-сервер сам может выступать в виде клиента, если он вызывает методы интерфейсов, реализованные другими компонентами</a:t>
            </a:r>
          </a:p>
        </p:txBody>
      </p:sp>
    </p:spTree>
    <p:extLst>
      <p:ext uri="{BB962C8B-B14F-4D97-AF65-F5344CB8AC3E}">
        <p14:creationId xmlns:p14="http://schemas.microsoft.com/office/powerpoint/2010/main" val="828688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Поддержка программ соответствующих COM-модели в операционной системе Windows обеспечивается с помощью динамически подключаемой библиотеки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OLE32.DLL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соответствующей ей библиотеки экспорта функций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OLE32.LIB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6EA0-1C76-D895-9F2C-CD14F908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60" y="3689986"/>
            <a:ext cx="8255480" cy="3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4219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Именно OLE32.DLL по идентификатору CLSID через реестр операционной системы определяет место расположения</a:t>
            </a:r>
            <a:r>
              <a:rPr lang="en-US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контейнера компонента, загружает и инициализирует его</a:t>
            </a:r>
            <a:endParaRPr lang="ru-RU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686EA0-1C76-D895-9F2C-CD14F908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60" y="3689986"/>
            <a:ext cx="8255480" cy="312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660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За небольшим исключением все функции компонента должны возвращать результат в виде значения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которое имеет следующую структуру: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5900FF-AFC7-46E3-BD5A-702FFE208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638386"/>
            <a:ext cx="10031225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7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7443158" cy="525253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Component Object Model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в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Windows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повсюду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46455-205A-CAC4-592B-0E7CFCED8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147977"/>
            <a:ext cx="4884843" cy="1828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C161AE-53E2-3BA6-0652-46B0F5499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310" y="2147977"/>
            <a:ext cx="4940654" cy="4069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865009-55D4-EB6B-FCAE-65CC01C50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81" y="4089079"/>
            <a:ext cx="5569918" cy="2645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46051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2959B-188B-3BF8-11AF-4AC3C9B8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994" y="2146439"/>
            <a:ext cx="6373114" cy="4582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70D4A7-955C-4F2B-5611-3D6C1EB21483}"/>
              </a:ext>
            </a:extLst>
          </p:cNvPr>
          <p:cNvSpPr txBox="1"/>
          <p:nvPr/>
        </p:nvSpPr>
        <p:spPr>
          <a:xfrm>
            <a:off x="990600" y="2146438"/>
            <a:ext cx="43664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30-31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успешность выполнения функции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COM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-компонента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29 бит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отображает кем был определен данный статус код: пользователем или системой</a:t>
            </a:r>
          </a:p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28 бит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является зарезервированным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637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D4A7-955C-4F2B-5611-3D6C1EB21483}"/>
              </a:ext>
            </a:extLst>
          </p:cNvPr>
          <p:cNvSpPr txBox="1"/>
          <p:nvPr/>
        </p:nvSpPr>
        <p:spPr>
          <a:xfrm>
            <a:off x="990600" y="2146438"/>
            <a:ext cx="43664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16-27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к какой технологии относится статус код</a:t>
            </a:r>
          </a:p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0-15 биты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HRESULT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отображают точный результат в рамках заданной технологии и серьезности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0E1740-A826-DEDD-9860-F20AAB1B4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65" y="2086053"/>
            <a:ext cx="5996796" cy="456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43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462404" cy="5409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Принципы взаимодействия клиента и сервера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70D4A7-955C-4F2B-5611-3D6C1EB21483}"/>
              </a:ext>
            </a:extLst>
          </p:cNvPr>
          <p:cNvSpPr txBox="1"/>
          <p:nvPr/>
        </p:nvSpPr>
        <p:spPr>
          <a:xfrm>
            <a:off x="990600" y="2146437"/>
            <a:ext cx="1021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Чтобы определить, был ли вызов успешен или произошла ошибка, можно воспользоваться макросами: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SUCCEEDED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– успех и </a:t>
            </a:r>
            <a:r>
              <a:rPr lang="ru-RU" sz="2400" b="1" dirty="0">
                <a:latin typeface="Cambria" panose="02040503050406030204" pitchFamily="18" charset="0"/>
                <a:ea typeface="Cambria" panose="02040503050406030204" pitchFamily="18" charset="0"/>
              </a:rPr>
              <a:t>FAILED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() – неудача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6FD06-B615-5CEF-3DA2-6F09F02F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329" y="3429000"/>
            <a:ext cx="6632146" cy="80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0861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Существует два основных типа серверов: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(в процессе) и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(вне процесса)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Серверы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реализуются в динамической библиотеке (DLL), а серверы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реализуются в исполняем файле (EXE)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Серверы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out-of-process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могут размещаться либо на локальном компьютере, либо на удаленном компьютере</a:t>
            </a:r>
          </a:p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Кроме того, COM предоставляет механизм, который позволяет серверу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(DLL) запускаться в суррогатном процессе EXE, чтобы получить преимущество выполнения процесса на удаленном компьютере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7464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5471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Построение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in-process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серверов ничем не отличается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с точки зрения структуры, однако при работе с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out-of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</a:t>
            </a:r>
            <a:r>
              <a:rPr lang="ru-RU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серверами возникает некоторая сложность, а именно: как получить указатель на функцию или объект которые располагается в друго</a:t>
            </a: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м процессе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 таком случае между клиентом и сервером появляется прослойка в виде прокси-объекта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Для создания таких объектов необходимо будет применять </a:t>
            </a:r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MIDL</a:t>
            </a:r>
            <a:endParaRPr lang="en-US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229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75775-7036-98AF-A483-822007F372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523" y="1186961"/>
            <a:ext cx="11558954" cy="960194"/>
          </a:xfrm>
          <a:ln>
            <a:noFill/>
          </a:ln>
          <a:effectLst/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Системное программирование</a:t>
            </a:r>
            <a:endParaRPr lang="LID4096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49BFEE-497D-21FD-61AE-CA3D26753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0810" y="3697763"/>
            <a:ext cx="9170377" cy="4618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r>
              <a:rPr lang="en-US" sz="2800" b="1" dirty="0">
                <a:latin typeface="Verdana" panose="020B0604030504040204" pitchFamily="34" charset="0"/>
                <a:ea typeface="Verdana" panose="020B0604030504040204" pitchFamily="34" charset="0"/>
              </a:rPr>
              <a:t>Component Object Model</a:t>
            </a:r>
            <a:endParaRPr lang="ru-RU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LID4096" sz="2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3AED9-28E1-DDF9-E07D-185D5DD54F4C}"/>
              </a:ext>
            </a:extLst>
          </p:cNvPr>
          <p:cNvSpPr txBox="1"/>
          <p:nvPr/>
        </p:nvSpPr>
        <p:spPr>
          <a:xfrm>
            <a:off x="3200400" y="650631"/>
            <a:ext cx="5627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77C454-9338-E7F4-034B-E11CD51ED0FB}"/>
              </a:ext>
            </a:extLst>
          </p:cNvPr>
          <p:cNvSpPr txBox="1"/>
          <p:nvPr/>
        </p:nvSpPr>
        <p:spPr>
          <a:xfrm>
            <a:off x="5190337" y="3051019"/>
            <a:ext cx="1808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Cambria" panose="02040503050406030204" pitchFamily="18" charset="0"/>
                <a:ea typeface="Cambria" panose="02040503050406030204" pitchFamily="18" charset="0"/>
              </a:rPr>
              <a:t>Лекция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</a:t>
            </a:r>
            <a:endParaRPr lang="ru-RU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19E2ADD-505C-77F2-DF62-A29BD8ED577A}"/>
              </a:ext>
            </a:extLst>
          </p:cNvPr>
          <p:cNvCxnSpPr/>
          <p:nvPr/>
        </p:nvCxnSpPr>
        <p:spPr>
          <a:xfrm>
            <a:off x="4339704" y="3574239"/>
            <a:ext cx="35095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7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ЯП)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Одной из наиболее важных черт СОМ является ее способность предоставлять двоичный стандарт для программных компонентов. Этот двоичный стандарт обеспечивает средства, с помощью которых объекты и компоненты, разработанные на разных языках программирования разными поставщиками и работающие в различных операционных системах, могут взаимодействовать без каких-либо изменений в двоичном (исполняемом) коде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Это является основным достижением создателей СОМ и отвечает насущным потребностям сообщества разработчиков программ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 algn="just">
              <a:buNone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915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ЯП)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Многоразовое использование программного обеспечения является одной из первоочередных задач при его разработке и обеспечивается составляющими его модулями, которые должны работать в разнообразных средах. Обычно программное обеспечение разрабатывается с использованием определенного языка программирования, например C++, и может эффективно применяться только в том случае, если другие разработчики компонентов также применяют C++</a:t>
            </a:r>
          </a:p>
        </p:txBody>
      </p:sp>
    </p:spTree>
    <p:extLst>
      <p:ext uri="{BB962C8B-B14F-4D97-AF65-F5344CB8AC3E}">
        <p14:creationId xmlns:p14="http://schemas.microsoft.com/office/powerpoint/2010/main" val="3493963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ЯП)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Например, если мы разрабатываем С++-класс, предназначенный для манипулирования с данными, то необходимым условием его использования в других приложениях является их разработка на языке C++. Только С++-компиляторы могут распознать С++-классы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Фактически, поскольку средства C++ не поддерживают никакого стандартного способа адаптации вызовов С++ - функций к новой программной среде, использование программного обеспечения в этой новой среде требует применения такого же (или аналогичного) инструментального средства для его обработки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Другими словами, использование класса в другой операционной среде требует обязательного переноса в эту среду исходного текста программы данного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1103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FB2C3-4A00-7568-7D2A-B54F6DCA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D77FC16-4ADF-C730-4AC6-AB4809FAFDB2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365126"/>
          <a:ext cx="10210800" cy="1018309"/>
        </p:xfrm>
        <a:graphic>
          <a:graphicData uri="http://schemas.openxmlformats.org/drawingml/2006/table">
            <a:tbl>
              <a:tblPr/>
              <a:tblGrid>
                <a:gridCol w="10210800">
                  <a:extLst>
                    <a:ext uri="{9D8B030D-6E8A-4147-A177-3AD203B41FA5}">
                      <a16:colId xmlns:a16="http://schemas.microsoft.com/office/drawing/2014/main" val="2263043944"/>
                    </a:ext>
                  </a:extLst>
                </a:gridCol>
              </a:tblGrid>
              <a:tr h="1018309">
                <a:tc>
                  <a:txBody>
                    <a:bodyPr/>
                    <a:lstStyle/>
                    <a:p>
                      <a:r>
                        <a:rPr lang="en-US" sz="42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Component Object Model</a:t>
                      </a:r>
                      <a:endParaRPr lang="ru-RU" sz="4200" dirty="0">
                        <a:latin typeface="Cambria" panose="02040503050406030204" pitchFamily="18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0384404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C6F8A5A-F2DE-30FB-3920-4F116486C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389FF4F3-573A-E56B-D456-6E4EB3FEF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724"/>
            <a:ext cx="10363200" cy="5123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Двоичный стандарт (или независимость от</a:t>
            </a:r>
            <a:r>
              <a:rPr lang="en-US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ЯП)</a:t>
            </a:r>
            <a:endParaRPr lang="en-US" b="1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Применение двоичного кода позволяет разработчику создавать программные компоненты, которые могут применяться без использования языков, средств и систем программирования, а только с помощью </a:t>
            </a:r>
            <a:r>
              <a:rPr lang="ru-RU" b="1" i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двоичных компонентов </a:t>
            </a: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(например, DLL- или ЕХЕ- файлов)</a:t>
            </a: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Эта возможность является для разработчиков очень привлекательной. Ведь теперь они могут выбирать наиболее удобный для себя язык и средство разработки компонентов, не заботясь о языке и средствах, которые будет использовать другой разработчик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283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34832</TotalTime>
  <Words>3461</Words>
  <Application>Microsoft Office PowerPoint</Application>
  <PresentationFormat>Widescreen</PresentationFormat>
  <Paragraphs>258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Verdana</vt:lpstr>
      <vt:lpstr>Wingdings</vt:lpstr>
      <vt:lpstr>Тема Office</vt:lpstr>
      <vt:lpstr>Системное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Системное программирование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Bernatsky</dc:creator>
  <cp:lastModifiedBy>Pavel Bernatsky</cp:lastModifiedBy>
  <cp:revision>715</cp:revision>
  <dcterms:created xsi:type="dcterms:W3CDTF">2024-09-04T11:03:42Z</dcterms:created>
  <dcterms:modified xsi:type="dcterms:W3CDTF">2025-03-12T09:29:53Z</dcterms:modified>
</cp:coreProperties>
</file>