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3"/>
    <p:sldId id="535" r:id="rId4"/>
    <p:sldId id="540" r:id="rId5"/>
    <p:sldId id="539" r:id="rId6"/>
    <p:sldId id="532" r:id="rId7"/>
    <p:sldId id="537" r:id="rId8"/>
    <p:sldId id="538" r:id="rId9"/>
    <p:sldId id="541" r:id="rId10"/>
    <p:sldId id="542" r:id="rId11"/>
    <p:sldId id="543" r:id="rId12"/>
    <p:sldId id="546" r:id="rId13"/>
    <p:sldId id="545" r:id="rId14"/>
    <p:sldId id="547" r:id="rId15"/>
    <p:sldId id="548" r:id="rId16"/>
    <p:sldId id="550" r:id="rId17"/>
    <p:sldId id="549" r:id="rId18"/>
    <p:sldId id="552" r:id="rId19"/>
    <p:sldId id="554" r:id="rId20"/>
    <p:sldId id="551" r:id="rId21"/>
    <p:sldId id="555" r:id="rId22"/>
    <p:sldId id="556" r:id="rId23"/>
    <p:sldId id="557" r:id="rId24"/>
    <p:sldId id="558" r:id="rId25"/>
    <p:sldId id="559" r:id="rId26"/>
    <p:sldId id="560" r:id="rId27"/>
    <p:sldId id="561" r:id="rId28"/>
    <p:sldId id="562" r:id="rId29"/>
    <p:sldId id="563" r:id="rId30"/>
    <p:sldId id="565" r:id="rId31"/>
    <p:sldId id="566" r:id="rId32"/>
    <p:sldId id="567" r:id="rId33"/>
    <p:sldId id="568" r:id="rId34"/>
    <p:sldId id="569" r:id="rId35"/>
    <p:sldId id="570" r:id="rId36"/>
    <p:sldId id="572" r:id="rId37"/>
    <p:sldId id="571" r:id="rId38"/>
    <p:sldId id="573" r:id="rId39"/>
    <p:sldId id="575" r:id="rId40"/>
    <p:sldId id="576" r:id="rId41"/>
    <p:sldId id="577" r:id="rId42"/>
    <p:sldId id="579" r:id="rId43"/>
    <p:sldId id="580" r:id="rId44"/>
    <p:sldId id="574" r:id="rId45"/>
    <p:sldId id="581" r:id="rId46"/>
    <p:sldId id="582" r:id="rId47"/>
    <p:sldId id="583" r:id="rId48"/>
    <p:sldId id="584" r:id="rId49"/>
    <p:sldId id="585" r:id="rId50"/>
    <p:sldId id="586" r:id="rId51"/>
    <p:sldId id="587" r:id="rId52"/>
    <p:sldId id="588" r:id="rId53"/>
    <p:sldId id="589" r:id="rId54"/>
    <p:sldId id="591" r:id="rId55"/>
    <p:sldId id="592" r:id="rId56"/>
    <p:sldId id="593" r:id="rId57"/>
    <p:sldId id="594" r:id="rId58"/>
    <p:sldId id="595" r:id="rId59"/>
    <p:sldId id="597" r:id="rId60"/>
    <p:sldId id="598" r:id="rId61"/>
    <p:sldId id="59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40"/>
            <p14:sldId id="539"/>
            <p14:sldId id="532"/>
            <p14:sldId id="537"/>
            <p14:sldId id="538"/>
            <p14:sldId id="541"/>
            <p14:sldId id="542"/>
            <p14:sldId id="543"/>
            <p14:sldId id="546"/>
            <p14:sldId id="545"/>
            <p14:sldId id="547"/>
            <p14:sldId id="548"/>
            <p14:sldId id="550"/>
            <p14:sldId id="549"/>
            <p14:sldId id="552"/>
            <p14:sldId id="554"/>
            <p14:sldId id="551"/>
            <p14:sldId id="555"/>
            <p14:sldId id="556"/>
            <p14:sldId id="557"/>
            <p14:sldId id="558"/>
            <p14:sldId id="559"/>
            <p14:sldId id="560"/>
            <p14:sldId id="561"/>
            <p14:sldId id="562"/>
            <p14:sldId id="563"/>
            <p14:sldId id="565"/>
            <p14:sldId id="566"/>
            <p14:sldId id="567"/>
            <p14:sldId id="568"/>
            <p14:sldId id="569"/>
            <p14:sldId id="570"/>
            <p14:sldId id="572"/>
            <p14:sldId id="571"/>
            <p14:sldId id="573"/>
            <p14:sldId id="575"/>
            <p14:sldId id="576"/>
            <p14:sldId id="577"/>
            <p14:sldId id="579"/>
            <p14:sldId id="580"/>
            <p14:sldId id="574"/>
            <p14:sldId id="581"/>
            <p14:sldId id="582"/>
            <p14:sldId id="583"/>
            <p14:sldId id="584"/>
            <p14:sldId id="585"/>
            <p14:sldId id="586"/>
            <p14:sldId id="587"/>
            <p14:sldId id="588"/>
            <p14:sldId id="589"/>
            <p14:sldId id="591"/>
            <p14:sldId id="592"/>
            <p14:sldId id="593"/>
            <p14:sldId id="594"/>
            <p14:sldId id="595"/>
            <p14:sldId id="597"/>
            <p14:sldId id="598"/>
            <p14:sldId id="5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5" d="100"/>
          <a:sy n="85" d="100"/>
        </p:scale>
        <p:origin x="576" y="53"/>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en-US"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D94700BE-7692-4207-B54B-A48E0B87749C}"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Дата 3"/>
          <p:cNvSpPr>
            <a:spLocks noGrp="1"/>
          </p:cNvSpPr>
          <p:nvPr>
            <p:ph type="dt" sz="half" idx="10"/>
          </p:nvPr>
        </p:nvSpPr>
        <p:spPr/>
        <p:txBody>
          <a:bodyPr/>
          <a:lstStyle/>
          <a:p>
            <a:fld id="{D94700BE-7692-4207-B54B-A48E0B87749C}"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Дата 3"/>
          <p:cNvSpPr>
            <a:spLocks noGrp="1"/>
          </p:cNvSpPr>
          <p:nvPr>
            <p:ph type="dt" sz="half" idx="10"/>
          </p:nvPr>
        </p:nvSpPr>
        <p:spPr/>
        <p:txBody>
          <a:bodyPr/>
          <a:lstStyle/>
          <a:p>
            <a:fld id="{D94700BE-7692-4207-B54B-A48E0B87749C}"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Дата 3"/>
          <p:cNvSpPr>
            <a:spLocks noGrp="1"/>
          </p:cNvSpPr>
          <p:nvPr>
            <p:ph type="dt" sz="half" idx="10"/>
          </p:nvPr>
        </p:nvSpPr>
        <p:spPr/>
        <p:txBody>
          <a:bodyPr/>
          <a:lstStyle/>
          <a:p>
            <a:fld id="{D94700BE-7692-4207-B54B-A48E0B87749C}"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D94700BE-7692-4207-B54B-A48E0B87749C}"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5" name="Дата 4"/>
          <p:cNvSpPr>
            <a:spLocks noGrp="1"/>
          </p:cNvSpPr>
          <p:nvPr>
            <p:ph type="dt" sz="half" idx="10"/>
          </p:nvPr>
        </p:nvSpPr>
        <p:spPr/>
        <p:txBody>
          <a:bodyPr/>
          <a:lstStyle/>
          <a:p>
            <a:fld id="{D94700BE-7692-4207-B54B-A48E0B87749C}"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7" name="Дата 6"/>
          <p:cNvSpPr>
            <a:spLocks noGrp="1"/>
          </p:cNvSpPr>
          <p:nvPr>
            <p:ph type="dt" sz="half" idx="10"/>
          </p:nvPr>
        </p:nvSpPr>
        <p:spPr/>
        <p:txBody>
          <a:bodyPr/>
          <a:lstStyle/>
          <a:p>
            <a:fld id="{D94700BE-7692-4207-B54B-A48E0B87749C}" type="datetimeFigureOut">
              <a:rPr lang="en-US" smtClean="0"/>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D94700BE-7692-4207-B54B-A48E0B87749C}" type="datetimeFigureOut">
              <a:rPr lang="en-US" smtClean="0"/>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94700BE-7692-4207-B54B-A48E0B87749C}" type="datetimeFigureOut">
              <a:rPr lang="en-US" smtClean="0"/>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D94700BE-7692-4207-B54B-A48E0B87749C}"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D94700BE-7692-4207-B54B-A48E0B87749C}"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75414CC9-68D5-47AD-8438-7B4A21BFF5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en-US" smtClean="0"/>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arn.microsoft.com/en-us/windows/win32/debug/getexceptioncode#return-value" TargetMode="Externa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en-US" dirty="0">
              <a:latin typeface="Cambria" panose="02040503050406030204" pitchFamily="18" charset="0"/>
              <a:ea typeface="Cambria" panose="02040503050406030204" pitchFamily="18" charset="0"/>
            </a:endParaRPr>
          </a:p>
        </p:txBody>
      </p:sp>
      <p:sp>
        <p:nvSpPr>
          <p:cNvPr id="3" name="Подзаголовок 2"/>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en-US" sz="2800" b="1" dirty="0">
              <a:latin typeface="Verdana" panose="020B0604030504040204" pitchFamily="34" charset="0"/>
              <a:ea typeface="Verdana" panose="020B0604030504040204" pitchFamily="34" charset="0"/>
            </a:endParaRPr>
          </a:p>
        </p:txBody>
      </p:sp>
      <p:sp>
        <p:nvSpPr>
          <p:cNvPr id="4" name="TextBox 3"/>
          <p:cNvSpPr txBox="1"/>
          <p:nvPr/>
        </p:nvSpPr>
        <p:spPr>
          <a:xfrm>
            <a:off x="3200400" y="650631"/>
            <a:ext cx="5627077" cy="369332"/>
          </a:xfrm>
          <a:prstGeom prst="rect">
            <a:avLst/>
          </a:prstGeom>
          <a:noFill/>
        </p:spPr>
        <p:txBody>
          <a:bodyPr wrap="square" rtlCol="0">
            <a:spAutoFit/>
          </a:bodyPr>
          <a:lstStyle/>
          <a:p>
            <a:endParaRPr lang="en-US" dirty="0"/>
          </a:p>
        </p:txBody>
      </p:sp>
      <p:sp>
        <p:nvSpPr>
          <p:cNvPr id="6" name="TextBox 5"/>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В предыдущем фрагменте кода совместные действия операционной системы и компилятора гарантируют, что код блока </a:t>
            </a:r>
            <a:r>
              <a:rPr lang="en-US"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обработчика завершения будет выполнен</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независимо от того, как произойдет выход из </a:t>
            </a:r>
            <a:r>
              <a:rPr lang="ru-RU" b="1" dirty="0">
                <a:latin typeface="Cambria" panose="02040503050406030204" pitchFamily="18" charset="0"/>
                <a:ea typeface="Cambria" panose="02040503050406030204" pitchFamily="18" charset="0"/>
              </a:rPr>
              <a:t>защищенного блока</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неважно, разместите Вы в защищенном блоке операторы </a:t>
            </a:r>
            <a:r>
              <a:rPr lang="ru-RU" b="1" dirty="0" err="1">
                <a:latin typeface="Cambria" panose="02040503050406030204" pitchFamily="18" charset="0"/>
                <a:ea typeface="Cambria" panose="02040503050406030204" pitchFamily="18" charset="0"/>
              </a:rPr>
              <a:t>return</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ru-RU" b="1"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обработчик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завершения все равно будет вызван</a:t>
            </a:r>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Кстати, а что такое </a:t>
            </a:r>
            <a:r>
              <a:rPr lang="ru-RU" b="1" dirty="0">
                <a:latin typeface="Cambria" panose="02040503050406030204" pitchFamily="18" charset="0"/>
                <a:ea typeface="Cambria" panose="02040503050406030204" pitchFamily="18" charset="0"/>
              </a:rPr>
              <a:t>защищенный блок? </a:t>
            </a:r>
            <a:endParaRPr lang="ru-RU" b="1"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Защищенный или охраняемый блок кода – </a:t>
            </a:r>
            <a:r>
              <a:rPr lang="ru-RU" dirty="0">
                <a:latin typeface="Cambria" panose="02040503050406030204" pitchFamily="18" charset="0"/>
                <a:ea typeface="Cambria" panose="02040503050406030204" pitchFamily="18" charset="0"/>
              </a:rPr>
              <a:t>это</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блок кода, ограниченный фигурными скобками оператора</a:t>
            </a:r>
            <a:r>
              <a:rPr lang="ru-RU" b="1" dirty="0">
                <a:latin typeface="Cambria" panose="02040503050406030204" pitchFamily="18" charset="0"/>
                <a:ea typeface="Cambria" panose="02040503050406030204" pitchFamily="18" charset="0"/>
              </a:rPr>
              <a:t> 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Предполагается, что в этом блоке может возникнуть исключение, которое следует обработать</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537584"/>
            <a:ext cx="6207913" cy="5122863"/>
          </a:xfrm>
        </p:spPr>
      </p:pic>
      <p:sp>
        <p:nvSpPr>
          <p:cNvPr id="5" name="TextBox 4"/>
          <p:cNvSpPr txBox="1"/>
          <p:nvPr/>
        </p:nvSpPr>
        <p:spPr>
          <a:xfrm>
            <a:off x="395926" y="1537584"/>
            <a:ext cx="5379984" cy="4893647"/>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Пронумерованные комментарии подсказывают, в каком порядке будет выполняться этот код. </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Использование в Funcenstein1 блоков </a:t>
            </a:r>
            <a:r>
              <a:rPr lang="ru-RU" sz="2400" b="1" dirty="0" err="1">
                <a:latin typeface="Cambria" panose="02040503050406030204" pitchFamily="18" charset="0"/>
                <a:ea typeface="Cambria" panose="02040503050406030204" pitchFamily="18" charset="0"/>
              </a:rPr>
              <a:t>try-finally</a:t>
            </a:r>
            <a:r>
              <a:rPr lang="ru-RU" sz="2400" dirty="0">
                <a:latin typeface="Cambria" panose="02040503050406030204" pitchFamily="18" charset="0"/>
                <a:ea typeface="Cambria" panose="02040503050406030204" pitchFamily="18" charset="0"/>
              </a:rPr>
              <a:t> на самом деле мало что дает</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Код ждет освобождения семафора, изменяет содержимое защищенных данных, сохраняет новое значение в локальной переменной </a:t>
            </a:r>
            <a:r>
              <a:rPr lang="ru-RU" sz="2400" b="1" i="1" dirty="0" err="1">
                <a:latin typeface="Cambria" panose="02040503050406030204" pitchFamily="18" charset="0"/>
                <a:ea typeface="Cambria" panose="02040503050406030204" pitchFamily="18" charset="0"/>
              </a:rPr>
              <a:t>dwTemp</a:t>
            </a:r>
            <a:r>
              <a:rPr lang="ru-RU" sz="2400" dirty="0">
                <a:latin typeface="Cambria" panose="02040503050406030204" pitchFamily="18" charset="0"/>
                <a:ea typeface="Cambria" panose="02040503050406030204" pitchFamily="18" charset="0"/>
              </a:rPr>
              <a:t>, освобождает семафор и возвращает новое значение тому, кто вызвал эту функцию</a:t>
            </a: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537584"/>
            <a:ext cx="6207913" cy="5122863"/>
          </a:xfrm>
        </p:spPr>
      </p:pic>
      <p:sp>
        <p:nvSpPr>
          <p:cNvPr id="5" name="TextBox 4"/>
          <p:cNvSpPr txBox="1"/>
          <p:nvPr/>
        </p:nvSpPr>
        <p:spPr>
          <a:xfrm>
            <a:off x="386499" y="1537584"/>
            <a:ext cx="5389411" cy="5170646"/>
          </a:xfrm>
          <a:prstGeom prst="rect">
            <a:avLst/>
          </a:prstGeom>
          <a:noFill/>
        </p:spPr>
        <p:txBody>
          <a:bodyPr wrap="square" rtlCol="0">
            <a:spAutoFit/>
          </a:bodyPr>
          <a:lstStyle/>
          <a:p>
            <a:r>
              <a:rPr lang="ru-RU" sz="2200" dirty="0">
                <a:latin typeface="Cambria" panose="02040503050406030204" pitchFamily="18" charset="0"/>
                <a:ea typeface="Cambria" panose="02040503050406030204" pitchFamily="18" charset="0"/>
              </a:rPr>
              <a:t>В конец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функции Funcenstein2 добавлен 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Он сообщает компилятору, что Вы хотите выйти из функции и вернуть значение переменной</a:t>
            </a:r>
            <a:endParaRPr lang="ru-RU" sz="2200" dirty="0">
              <a:latin typeface="Cambria" panose="02040503050406030204" pitchFamily="18" charset="0"/>
              <a:ea typeface="Cambria" panose="02040503050406030204" pitchFamily="18" charset="0"/>
            </a:endParaRPr>
          </a:p>
          <a:p>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(в данный момент равное 5)</a:t>
            </a:r>
            <a:endParaRPr lang="ru-RU" sz="2200" dirty="0">
              <a:latin typeface="Cambria" panose="02040503050406030204" pitchFamily="18" charset="0"/>
              <a:ea typeface="Cambria" panose="02040503050406030204" pitchFamily="18" charset="0"/>
            </a:endParaRPr>
          </a:p>
          <a:p>
            <a:r>
              <a:rPr lang="ru-RU" sz="2200" dirty="0">
                <a:latin typeface="Cambria" panose="02040503050406030204" pitchFamily="18" charset="0"/>
                <a:ea typeface="Cambria" panose="02040503050406030204" pitchFamily="18" charset="0"/>
              </a:rPr>
              <a:t>Но, если будет выполнен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текущий поток никогда не освободит семафор, и другие потоки не получат шанса занять этот семафор. Такой порядок выполнения грозит вылиться в действительно серьезную проблему: ведь потоки, ожидающие семафора, могут оказаться не в состоянии возобновить свое выполнение</a:t>
            </a:r>
            <a:endParaRPr lang="en-US" sz="2200"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TextBox 4"/>
          <p:cNvSpPr txBox="1"/>
          <p:nvPr/>
        </p:nvSpPr>
        <p:spPr>
          <a:xfrm>
            <a:off x="990599" y="1537584"/>
            <a:ext cx="10133029" cy="4893647"/>
          </a:xfrm>
          <a:prstGeom prst="rect">
            <a:avLst/>
          </a:prstGeom>
          <a:noFill/>
        </p:spPr>
        <p:txBody>
          <a:bodyPr wrap="square" rtlCol="0">
            <a:spAutoFit/>
          </a:bodyPr>
          <a:lstStyle/>
          <a:p>
            <a:r>
              <a:rPr lang="ru-RU" sz="2600" dirty="0">
                <a:latin typeface="Cambria" panose="02040503050406030204" pitchFamily="18" charset="0"/>
                <a:ea typeface="Cambria" panose="02040503050406030204" pitchFamily="18" charset="0"/>
              </a:rPr>
              <a:t>Применив обработчик завершения, мы не допустили преждевременного выполнения оператора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Когда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пытается реализовать выход из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компилятор проверяет, чтобы сначала был выполнен код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dirty="0">
                <a:latin typeface="Cambria" panose="02040503050406030204" pitchFamily="18" charset="0"/>
                <a:ea typeface="Cambria" panose="02040503050406030204" pitchFamily="18" charset="0"/>
              </a:rPr>
              <a:t>, – причем до того, как оператору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будет позволено реализовать выход из функции</a:t>
            </a:r>
            <a:endParaRPr lang="ru-RU" sz="2600" dirty="0">
              <a:latin typeface="Cambria" panose="02040503050406030204" pitchFamily="18" charset="0"/>
              <a:ea typeface="Cambria" panose="02040503050406030204" pitchFamily="18" charset="0"/>
            </a:endParaRPr>
          </a:p>
          <a:p>
            <a:endParaRPr lang="ru-RU" sz="2600" dirty="0">
              <a:latin typeface="Cambria" panose="02040503050406030204" pitchFamily="18" charset="0"/>
              <a:ea typeface="Cambria" panose="02040503050406030204" pitchFamily="18" charset="0"/>
            </a:endParaRPr>
          </a:p>
          <a:p>
            <a:r>
              <a:rPr lang="ru-RU" sz="2600" dirty="0">
                <a:latin typeface="Cambria" panose="02040503050406030204" pitchFamily="18" charset="0"/>
                <a:ea typeface="Cambria" panose="02040503050406030204" pitchFamily="18" charset="0"/>
              </a:rPr>
              <a:t>Вызов </a:t>
            </a:r>
            <a:r>
              <a:rPr lang="ru-RU" sz="2600" dirty="0" err="1">
                <a:latin typeface="Cambria" panose="02040503050406030204" pitchFamily="18" charset="0"/>
                <a:ea typeface="Cambria" panose="02040503050406030204" pitchFamily="18" charset="0"/>
              </a:rPr>
              <a:t>ReleaseSemaphore</a:t>
            </a:r>
            <a:r>
              <a:rPr lang="ru-RU" sz="2600" dirty="0">
                <a:latin typeface="Cambria" panose="02040503050406030204" pitchFamily="18" charset="0"/>
                <a:ea typeface="Cambria" panose="02040503050406030204" pitchFamily="18" charset="0"/>
              </a:rPr>
              <a:t> в обработчике завершения (в функции Funcenstein2) гарантирует освобождение семафора – поток не сможет случайно сохранить права на семафор и тем самым лишить процессорного времени все ожидающие этот семафор потоки</a:t>
            </a:r>
            <a:endParaRPr lang="en-US" sz="2600"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TextBox 4"/>
          <p:cNvSpPr txBox="1"/>
          <p:nvPr/>
        </p:nvSpPr>
        <p:spPr>
          <a:xfrm>
            <a:off x="990600" y="1499877"/>
            <a:ext cx="10210800" cy="5262979"/>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После выполнения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функция фактически завершает работу. Любой код за блоком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не выполняется, поскольку возврат из функции происходит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endParaRPr lang="ru-RU" sz="2400" b="1"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Каким же образом компилятор гарантирует выполнение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до выхода из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Дело вот в чем:</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Просматривая исходный текст, компилятор видит, что Мы вставили </a:t>
            </a:r>
            <a:r>
              <a:rPr lang="ru-RU" sz="2400" b="1" dirty="0" err="1">
                <a:latin typeface="Cambria" panose="02040503050406030204" pitchFamily="18" charset="0"/>
                <a:ea typeface="Cambria" panose="02040503050406030204" pitchFamily="18" charset="0"/>
              </a:rPr>
              <a:t>return</a:t>
            </a:r>
            <a:r>
              <a:rPr lang="ru-RU" sz="2400" dirty="0">
                <a:latin typeface="Cambria" panose="02040503050406030204" pitchFamily="18" charset="0"/>
                <a:ea typeface="Cambria" panose="02040503050406030204" pitchFamily="18" charset="0"/>
              </a:rPr>
              <a:t> внутрь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Тогда он генерирует код, который сохраняет возвращаемое значение (в нашем примере 5) в созданной им же временной переменной. Затем создает код для выполнения инструкций, содержащихся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dirty="0">
                <a:latin typeface="Cambria" panose="02040503050406030204" pitchFamily="18" charset="0"/>
                <a:ea typeface="Cambria" panose="02040503050406030204" pitchFamily="18" charset="0"/>
              </a:rPr>
              <a:t>, – это называется </a:t>
            </a:r>
            <a:r>
              <a:rPr lang="ru-RU" sz="2400" b="1" dirty="0">
                <a:latin typeface="Cambria" panose="02040503050406030204" pitchFamily="18" charset="0"/>
                <a:ea typeface="Cambria" panose="02040503050406030204" pitchFamily="18" charset="0"/>
              </a:rPr>
              <a:t>локальной раскруткой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local</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unwind</a:t>
            </a:r>
            <a:r>
              <a:rPr lang="ru-RU" sz="2400" dirty="0">
                <a:latin typeface="Cambria" panose="02040503050406030204" pitchFamily="18" charset="0"/>
                <a:ea typeface="Cambria" panose="02040503050406030204" pitchFamily="18" charset="0"/>
              </a:rPr>
              <a:t>)</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По сути раскрутка это процесс освобождения локальных объектов каждого из блоков из стека процесса (в частности вложенных блоков)</a:t>
            </a: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Точнее, </a:t>
            </a: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происходит, когда система выполняет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из-за </a:t>
            </a:r>
            <a:r>
              <a:rPr lang="ru-RU" sz="2800" b="1" dirty="0">
                <a:latin typeface="Cambria" panose="02040503050406030204" pitchFamily="18" charset="0"/>
                <a:ea typeface="Cambria" panose="02040503050406030204" pitchFamily="18" charset="0"/>
              </a:rPr>
              <a:t>преждевременного</a:t>
            </a:r>
            <a:r>
              <a:rPr lang="ru-RU" sz="2800" dirty="0">
                <a:latin typeface="Cambria" panose="02040503050406030204" pitchFamily="18" charset="0"/>
                <a:ea typeface="Cambria" panose="02040503050406030204" pitchFamily="18" charset="0"/>
              </a:rPr>
              <a:t> выхода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Значение временной переменной, сгенерированной компилятором, возвращается из функции после выполнения инструкций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Как видите, чтобы все это вытянуть, компилятору приходится генерировать дополнительный код, а системе – выполнять дополнительную работу. На разных типах процессоров поддержка обработчиков завершения реализуется по-разному, вплоть до </a:t>
            </a:r>
            <a:r>
              <a:rPr lang="ru-RU" sz="2800" b="1" dirty="0">
                <a:latin typeface="Cambria" panose="02040503050406030204" pitchFamily="18" charset="0"/>
                <a:ea typeface="Cambria" panose="02040503050406030204" pitchFamily="18" charset="0"/>
              </a:rPr>
              <a:t>сотен тысяч дополнительных </a:t>
            </a:r>
            <a:r>
              <a:rPr lang="ru-RU" sz="2800" dirty="0">
                <a:latin typeface="Cambria" panose="02040503050406030204" pitchFamily="18" charset="0"/>
                <a:ea typeface="Cambria" panose="02040503050406030204" pitchFamily="18" charset="0"/>
              </a:rPr>
              <a:t>машинных команд, что может отрицательно сказаться на быстродействии программы</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Поэтому лучше не писать код, вызывающий преждевременный выход из блока 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обработчика завершения</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Обработка исключений предназначена для перехвата тех исключений, которые происходят не слишком часто (в нашем случае – преждевременного возврата)</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Если же какое-то исключение – чуть ли не норма, гораздо эффективнее проверять его явно, не полагаясь на SEH.</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Заметьте: когда поток управления выходит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естественным образом (как в Funcenstein1), издержки от вызова блока</a:t>
            </a:r>
            <a:r>
              <a:rPr lang="ru-RU" sz="2800" b="1" dirty="0">
                <a:latin typeface="Cambria" panose="02040503050406030204" pitchFamily="18" charset="0"/>
                <a:ea typeface="Cambria" panose="02040503050406030204" pitchFamily="18" charset="0"/>
              </a:rPr>
              <a:t> 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минимальны, так как для входа 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при </a:t>
            </a:r>
            <a:r>
              <a:rPr lang="ru-RU" sz="2800" b="1" dirty="0">
                <a:latin typeface="Cambria" panose="02040503050406030204" pitchFamily="18" charset="0"/>
                <a:ea typeface="Cambria" panose="02040503050406030204" pitchFamily="18" charset="0"/>
              </a:rPr>
              <a:t>нормальном</a:t>
            </a:r>
            <a:r>
              <a:rPr lang="ru-RU" sz="2800" dirty="0">
                <a:latin typeface="Cambria" panose="02040503050406030204" pitchFamily="18" charset="0"/>
                <a:ea typeface="Cambria" panose="02040503050406030204" pitchFamily="18" charset="0"/>
              </a:rPr>
              <a:t> выходе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исполняется </a:t>
            </a:r>
            <a:r>
              <a:rPr lang="ru-RU" sz="2800" b="1" i="1" dirty="0">
                <a:latin typeface="Cambria" panose="02040503050406030204" pitchFamily="18" charset="0"/>
                <a:ea typeface="Cambria" panose="02040503050406030204" pitchFamily="18" charset="0"/>
              </a:rPr>
              <a:t>всего одна</a:t>
            </a:r>
            <a:r>
              <a:rPr lang="ru-RU" sz="2800" dirty="0">
                <a:latin typeface="Cambria" panose="02040503050406030204" pitchFamily="18" charset="0"/>
                <a:ea typeface="Cambria" panose="02040503050406030204" pitchFamily="18" charset="0"/>
              </a:rPr>
              <a:t> машинная команда – вряд ли Вы заметите ее влияние на быстродействие своей программы</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484531"/>
            <a:ext cx="6207913" cy="5122863"/>
          </a:xfrm>
        </p:spPr>
      </p:pic>
      <p:sp>
        <p:nvSpPr>
          <p:cNvPr id="5" name="TextBox 4"/>
          <p:cNvSpPr txBox="1"/>
          <p:nvPr/>
        </p:nvSpPr>
        <p:spPr>
          <a:xfrm>
            <a:off x="377073" y="1537584"/>
            <a:ext cx="5398838"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Обнаружив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Funcenstein3 оператор </a:t>
            </a:r>
            <a:r>
              <a:rPr lang="ru-RU" sz="2000" b="1" dirty="0" err="1">
                <a:latin typeface="Cambria" panose="02040503050406030204" pitchFamily="18" charset="0"/>
                <a:ea typeface="Cambria" panose="02040503050406030204" pitchFamily="18" charset="0"/>
              </a:rPr>
              <a:t>goto</a:t>
            </a:r>
            <a:r>
              <a:rPr lang="ru-RU" sz="2000" dirty="0">
                <a:latin typeface="Cambria" panose="02040503050406030204" pitchFamily="18" charset="0"/>
                <a:ea typeface="Cambria" panose="02040503050406030204" pitchFamily="18" charset="0"/>
              </a:rPr>
              <a:t>, компилятор генерирует код для локальной раскрутки, чтобы сначала выполнялся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Но на этот</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раз после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исполняется код, расположенный за меткой </a:t>
            </a:r>
            <a:r>
              <a:rPr lang="ru-RU" sz="2000" dirty="0" err="1">
                <a:latin typeface="Cambria" panose="02040503050406030204" pitchFamily="18" charset="0"/>
                <a:ea typeface="Cambria" panose="02040503050406030204" pitchFamily="18" charset="0"/>
              </a:rPr>
              <a:t>ReturnValue</a:t>
            </a:r>
            <a:r>
              <a:rPr lang="ru-RU" sz="2000" dirty="0">
                <a:latin typeface="Cambria" panose="02040503050406030204" pitchFamily="18" charset="0"/>
                <a:ea typeface="Cambria" panose="02040503050406030204" pitchFamily="18" charset="0"/>
              </a:rPr>
              <a:t>, так как возврат из функции не происходит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В итоге функция возвращает 5. И опять, поскольку Вы прервали естественный ход потока управления</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из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быстродействие программы – в зависимости от типа процессора – может снизиться весьма значительно</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484531"/>
            <a:ext cx="6207913" cy="5122863"/>
          </a:xfrm>
        </p:spPr>
      </p:pic>
      <p:sp>
        <p:nvSpPr>
          <p:cNvPr id="5" name="TextBox 4"/>
          <p:cNvSpPr txBox="1"/>
          <p:nvPr/>
        </p:nvSpPr>
        <p:spPr>
          <a:xfrm>
            <a:off x="292231" y="1537584"/>
            <a:ext cx="5483679"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Допустим, в функции </a:t>
            </a:r>
            <a:r>
              <a:rPr lang="ru-RU" sz="2000" b="1" dirty="0" err="1">
                <a:latin typeface="Cambria" panose="02040503050406030204" pitchFamily="18" charset="0"/>
                <a:ea typeface="Cambria" panose="02040503050406030204" pitchFamily="18" charset="0"/>
              </a:rPr>
              <a:t>Funcinator</a:t>
            </a:r>
            <a:r>
              <a:rPr lang="ru-RU" sz="2000" dirty="0">
                <a:latin typeface="Cambria" panose="02040503050406030204" pitchFamily="18" charset="0"/>
                <a:ea typeface="Cambria" panose="02040503050406030204" pitchFamily="18" charset="0"/>
              </a:rPr>
              <a:t>, вызванной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 «жучок», из-за которого возникает нарушение доступа к памяти. Без SEH пользователь в очередной раз увидел бы самое известное диалоговое окно Application </a:t>
            </a:r>
            <a:r>
              <a:rPr lang="ru-RU" sz="2000" dirty="0" err="1">
                <a:latin typeface="Cambria" panose="02040503050406030204" pitchFamily="18" charset="0"/>
                <a:ea typeface="Cambria" panose="02040503050406030204" pitchFamily="18" charset="0"/>
              </a:rPr>
              <a:t>Error</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Стоит его закрыть – завершится и приложение. Если бы процесс завершился (из-за неправильного доступа к памяти), семафор остался бы занят – соответственно  и ожидающие его потоки не получили бы процессорное время. Но вызов </a:t>
            </a:r>
            <a:r>
              <a:rPr lang="ru-RU" sz="2000" dirty="0" err="1">
                <a:latin typeface="Cambria" panose="02040503050406030204" pitchFamily="18" charset="0"/>
                <a:ea typeface="Cambria" panose="02040503050406030204" pitchFamily="18" charset="0"/>
              </a:rPr>
              <a:t>ReleaseSemaphore</a:t>
            </a:r>
            <a:r>
              <a:rPr lang="ru-RU" sz="2000" dirty="0">
                <a:latin typeface="Cambria" panose="02040503050406030204" pitchFamily="18" charset="0"/>
                <a:ea typeface="Cambria" panose="02040503050406030204" pitchFamily="18" charset="0"/>
              </a:rPr>
              <a:t>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гарантирует освобождение семафора, даже если нарушение доступа к памяти происходит в какой-то другой функции</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Проверим себя!</a:t>
            </a: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Что вернёт следующая функция?</a:t>
            </a: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Правильный ответ:</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Почему?</a:t>
            </a:r>
            <a:endParaRPr lang="ru-RU" dirty="0">
              <a:latin typeface="Cambria" panose="02040503050406030204" pitchFamily="18" charset="0"/>
              <a:ea typeface="Cambria" panose="02040503050406030204" pitchFamily="18" charset="0"/>
            </a:endParaRPr>
          </a:p>
          <a:p>
            <a:pPr marL="0" indent="0">
              <a:buNone/>
            </a:pPr>
            <a:endParaRPr lang="en-US" sz="2800" b="1"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7336912" y="2107550"/>
            <a:ext cx="3362794" cy="4153480"/>
          </a:xfrm>
          <a:prstGeom prst="rect">
            <a:avLst/>
          </a:prstGeom>
        </p:spPr>
      </p:pic>
      <p:pic>
        <p:nvPicPr>
          <p:cNvPr id="10" name="Picture 9"/>
          <p:cNvPicPr>
            <a:picLocks noChangeAspect="1"/>
          </p:cNvPicPr>
          <p:nvPr/>
        </p:nvPicPr>
        <p:blipFill>
          <a:blip r:embed="rId2"/>
          <a:stretch>
            <a:fillRect/>
          </a:stretch>
        </p:blipFill>
        <p:spPr>
          <a:xfrm>
            <a:off x="990600" y="3803257"/>
            <a:ext cx="4757758" cy="11835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Обработчики завершения</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Фильтры и обработчики исключений</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Необработанные исключения и исключения C++</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graphicFrame>
        <p:nvGraphicFramePr>
          <p:cNvPr id="6" name="Таблица 5"/>
          <p:cNvGraphicFramePr>
            <a:graphicFrameLocks noGrp="1"/>
          </p:cNvGraphicFramePr>
          <p:nvPr/>
        </p:nvGraphicFramePr>
        <p:xfrm>
          <a:off x="921328" y="365126"/>
          <a:ext cx="10432472" cy="1018309"/>
        </p:xfrm>
        <a:graphic>
          <a:graphicData uri="http://schemas.openxmlformats.org/drawingml/2006/table">
            <a:tbl>
              <a:tblPr/>
              <a:tblGrid>
                <a:gridCol w="10432472"/>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en-US"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484531"/>
            <a:ext cx="6207913" cy="5122863"/>
          </a:xfrm>
        </p:spPr>
      </p:pic>
      <p:sp>
        <p:nvSpPr>
          <p:cNvPr id="5" name="TextBox 4"/>
          <p:cNvSpPr txBox="1"/>
          <p:nvPr/>
        </p:nvSpPr>
        <p:spPr>
          <a:xfrm>
            <a:off x="292231" y="1537584"/>
            <a:ext cx="5483679" cy="4401205"/>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Funcenstein4 пытается вернуть значение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(5) функции, вызвавшей Funcenstein4</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Как мы уже отметили при обсуждении Funcenstein2, попытка преждевременного возврата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приводит к генерации кода, который записывает возвращаемое значение во временную переменную, созданную компилятором. Затем выполняется код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Funcenstein4  является копией Funcenstein2, но с добавлением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оператора </a:t>
            </a:r>
            <a:r>
              <a:rPr lang="ru-RU" sz="2000" dirty="0" err="1">
                <a:latin typeface="Cambria" panose="02040503050406030204" pitchFamily="18" charset="0"/>
                <a:ea typeface="Cambria" panose="02040503050406030204" pitchFamily="18" charset="0"/>
              </a:rPr>
              <a:t>return</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Вопрос: что вернет Funcenstein4 – 5 или 103?</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Итак, </a:t>
            </a:r>
            <a:r>
              <a:rPr lang="ru-RU" sz="2800" b="1" dirty="0">
                <a:latin typeface="Cambria" panose="02040503050406030204" pitchFamily="18" charset="0"/>
                <a:ea typeface="Cambria" panose="02040503050406030204" pitchFamily="18" charset="0"/>
              </a:rPr>
              <a:t>обработчики завершения</a:t>
            </a:r>
            <a:r>
              <a:rPr lang="ru-RU" sz="2800" dirty="0">
                <a:latin typeface="Cambria" panose="02040503050406030204" pitchFamily="18" charset="0"/>
                <a:ea typeface="Cambria" panose="02040503050406030204" pitchFamily="18" charset="0"/>
              </a:rPr>
              <a:t>, хоть и весьма эффективные однако при преждевременном выходе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могут дать </a:t>
            </a:r>
            <a:r>
              <a:rPr lang="ru-RU" sz="2800" b="1" dirty="0">
                <a:latin typeface="Cambria" panose="02040503050406030204" pitchFamily="18" charset="0"/>
                <a:ea typeface="Cambria" panose="02040503050406030204" pitchFamily="18" charset="0"/>
              </a:rPr>
              <a:t>нежелательные</a:t>
            </a:r>
            <a:r>
              <a:rPr lang="ru-RU" sz="2800" dirty="0">
                <a:latin typeface="Cambria" panose="02040503050406030204" pitchFamily="18" charset="0"/>
                <a:ea typeface="Cambria" panose="02040503050406030204" pitchFamily="18" charset="0"/>
              </a:rPr>
              <a:t> результаты именно потому, что предотвращают досрочный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Лучше всего избегать любых операторов, способных вызвать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А в идеале – удалить все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(и им подобные) как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так и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компилятор сгенерирует код и более компактный (перехватывать преждевременные выходы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понадобится), и более быстрый (на локальную раскрутку потребуется меньше машинных команд)</a:t>
            </a:r>
            <a:r>
              <a:rPr lang="ru-RU"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Да и читать Ваш код будет гораздо легче</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4154984"/>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Теперь поговорим о том, как обработчики завершения упрощают более сложные задачи программирования. Взгляните на функцию, в которой не используются преимущества обработки завершения</a:t>
            </a:r>
            <a:endParaRPr lang="ru-RU"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Проверки ошибок в функции Funcarama1 затрудняют чтение ее текста, что усложняет ее понимание, сопровождение и модификацию</a:t>
            </a: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378565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Конечно, можно переписать Funcarama1 так, чтобы она стала яснее</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Funcarama2 легче для понимания, но по-прежнему трудна для модификации и сопровождения</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Кроме того, приходится делать слишком много отступов по мере добавления новых условных операторов; после такой переделки Вы того и гляди начнете писать код на правом краю экрана и переносить операторы на другую строку</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через каждые пять символов!</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4093428"/>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Перепишем-ка еще раз первый вариант (Funcarama1), задействовав преимущества</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обработки завершения</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Главное достоинство Funcarama3 в том, что весь код, отвечающий за очистку, собран в одном месте –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Если понадобится включить что-то в эту функцию, то для очистки мы просто добавим одну-единственную строку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 возвращаться к каждому месту возможного возникновения ошибки и вставлять в него строку для очистки не нужно</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286232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Настоящая проблема в Funcarama3 – расплата за изящество. Уже говорилось: избегайте по возможности операторов </a:t>
            </a:r>
            <a:r>
              <a:rPr lang="ru-RU" sz="2000" b="1"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внутри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endParaRPr lang="ru-RU" sz="2000" b="1"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Чтобы облегчить последнюю задачу, Microsoft ввела еще одно ключевое слово в</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свой компилятор C: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leave</a:t>
            </a:r>
            <a:r>
              <a:rPr lang="ru-RU" sz="2000" dirty="0">
                <a:latin typeface="Cambria" panose="02040503050406030204" pitchFamily="18" charset="0"/>
                <a:ea typeface="Cambria" panose="02040503050406030204" pitchFamily="18" charset="0"/>
              </a:rPr>
              <a:t>. Вот новая версия (Funcarama4), построенная на применении нового ключевого слова</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leave</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вызывает переход в конец этого блока. Можно рассматривать это как переход на закрывающую фигурную скобку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И никаких неприятностей это не влечёт, потому что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 вход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происходит </a:t>
            </a:r>
            <a:r>
              <a:rPr lang="ru-RU" sz="2800" b="1" dirty="0">
                <a:latin typeface="Cambria" panose="02040503050406030204" pitchFamily="18" charset="0"/>
                <a:ea typeface="Cambria" panose="02040503050406030204" pitchFamily="18" charset="0"/>
              </a:rPr>
              <a:t>естественным</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образом</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Правда, нужно ввести дополнительную булеву переменную </a:t>
            </a:r>
            <a:r>
              <a:rPr lang="ru-RU" sz="2800" dirty="0" err="1">
                <a:latin typeface="Cambria" panose="02040503050406030204" pitchFamily="18" charset="0"/>
                <a:ea typeface="Cambria" panose="02040503050406030204" pitchFamily="18" charset="0"/>
              </a:rPr>
              <a:t>fFunctionOk</a:t>
            </a:r>
            <a:r>
              <a:rPr lang="ru-RU" sz="2800" dirty="0">
                <a:latin typeface="Cambria" panose="02040503050406030204" pitchFamily="18" charset="0"/>
                <a:ea typeface="Cambria" panose="02040503050406030204" pitchFamily="18" charset="0"/>
              </a:rPr>
              <a:t>, сообщающую о завершении функции: удачно оно или нет. Но это дает минимальные издержки</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Разрабатывая функции, использующие обработчики завершения делайте именно так, инициализируйте все описатели ресурсов недопустимыми значениями перед входом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Тогда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 проверите, какие ресурсы выделены успешно, и узнаете тем самым, какие из них следует потом освободить</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Другой распространенный метод отслеживания ресурсов, подлежащих освобождению, – установка флага при успешном выделении ресурса. Код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проверяет состояние флага и таким образом определяет, надо ли освобождать ресурс</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Итак, </a:t>
            </a:r>
            <a:r>
              <a:rPr lang="ru-RU" dirty="0">
                <a:latin typeface="Cambria" panose="02040503050406030204" pitchFamily="18" charset="0"/>
                <a:ea typeface="Cambria" panose="02040503050406030204" pitchFamily="18" charset="0"/>
              </a:rPr>
              <a:t>п</a:t>
            </a:r>
            <a:r>
              <a:rPr lang="ru-RU" sz="2800" dirty="0">
                <a:latin typeface="Cambria" panose="02040503050406030204" pitchFamily="18" charset="0"/>
                <a:ea typeface="Cambria" panose="02040503050406030204" pitchFamily="18" charset="0"/>
              </a:rPr>
              <a:t>ока нам с Вами удалось четко выделить только два сценария, которые приводят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нормальная передача управления от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(из-за операторов </a:t>
            </a:r>
            <a:r>
              <a:rPr lang="ru-RU" sz="2800"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и т. д.), вызывающий принудительную передачу управления 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Третий сценарий – </a:t>
            </a:r>
            <a:r>
              <a:rPr lang="ru-RU" sz="2800" b="1" dirty="0">
                <a:latin typeface="Cambria" panose="02040503050406030204" pitchFamily="18" charset="0"/>
                <a:ea typeface="Cambria" panose="02040503050406030204" pitchFamily="18" charset="0"/>
              </a:rPr>
              <a:t>глобальная раскрутка </a:t>
            </a:r>
            <a:r>
              <a:rPr lang="ru-RU" sz="2800" dirty="0">
                <a:latin typeface="Cambria" panose="02040503050406030204" pitchFamily="18" charset="0"/>
                <a:ea typeface="Cambria" panose="02040503050406030204" pitchFamily="18" charset="0"/>
              </a:rPr>
              <a:t>(</a:t>
            </a:r>
            <a:r>
              <a:rPr lang="ru-RU" sz="2800" b="1" dirty="0" err="1">
                <a:latin typeface="Cambria" panose="02040503050406030204" pitchFamily="18" charset="0"/>
                <a:ea typeface="Cambria" panose="02040503050406030204" pitchFamily="18" charset="0"/>
              </a:rPr>
              <a:t>global</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unwind</a:t>
            </a:r>
            <a:r>
              <a:rPr lang="ru-RU" sz="2800" dirty="0">
                <a:latin typeface="Cambria" panose="02040503050406030204" pitchFamily="18" charset="0"/>
                <a:ea typeface="Cambria" panose="02040503050406030204" pitchFamily="18" charset="0"/>
              </a:rPr>
              <a:t>) – протекает не столь выраженно. Вспомним Funcfurter1. Ее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содержал вызов функции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При неверном доступе к памяти в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глобальная раскрутка приводила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Funcfurter1</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Выполнение кода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начинается в результате возникновения одной из этих трех ситуаций. Чтобы определить, какая из них вызвала выполнение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вызовите встраиваемую функцию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a:t>
            </a: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Её</a:t>
            </a:r>
            <a:r>
              <a:rPr lang="ru-RU" sz="2800" dirty="0">
                <a:latin typeface="Cambria" panose="02040503050406030204" pitchFamily="18" charset="0"/>
                <a:ea typeface="Cambria" panose="02040503050406030204" pitchFamily="18" charset="0"/>
              </a:rPr>
              <a:t> можно вызвать только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она возвращает булево значение, которое сообщает, был ли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связанного с данным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Иначе говоря, если управление естественным образом передано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возвращает FALSE. А если выход был преждевременным – то вызов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дает TRUE</a:t>
            </a:r>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3665063" y="3206783"/>
            <a:ext cx="4876800" cy="5905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Закроем глаза и помечтаем, какие бы программы мы писали, если бы сбои в них были невозможны!</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Представляете: памяти навалом, неверных указателей никто не передает, нужные файлы всегда на месте</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Не программирование, а праздник, да? А код программ? Насколько он стал бы проще и понятнее! Без всех этих </a:t>
            </a:r>
            <a:r>
              <a:rPr lang="ru-RU" i="0" dirty="0" err="1">
                <a:effectLst/>
                <a:latin typeface="Cambria" panose="02040503050406030204" pitchFamily="18" charset="0"/>
                <a:ea typeface="Cambria" panose="02040503050406030204" pitchFamily="18" charset="0"/>
              </a:rPr>
              <a:t>if</a:t>
            </a:r>
            <a:r>
              <a:rPr lang="ru-RU" i="0" dirty="0">
                <a:effectLst/>
                <a:latin typeface="Cambria" panose="02040503050406030204" pitchFamily="18" charset="0"/>
                <a:ea typeface="Cambria" panose="02040503050406030204" pitchFamily="18" charset="0"/>
              </a:rPr>
              <a:t> и </a:t>
            </a:r>
            <a:r>
              <a:rPr lang="ru-RU" i="0" dirty="0" err="1">
                <a:effectLst/>
                <a:latin typeface="Cambria" panose="02040503050406030204" pitchFamily="18" charset="0"/>
                <a:ea typeface="Cambria" panose="02040503050406030204" pitchFamily="18" charset="0"/>
              </a:rPr>
              <a:t>goto</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если Вы давно мечтали о такой среде программирования, Вы сразу же оцените </a:t>
            </a:r>
            <a:r>
              <a:rPr lang="ru-RU" b="1" dirty="0">
                <a:latin typeface="Cambria" panose="02040503050406030204" pitchFamily="18" charset="0"/>
                <a:ea typeface="Cambria" panose="02040503050406030204" pitchFamily="18" charset="0"/>
              </a:rPr>
              <a:t>структурную обработку исключений </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Преимущество SEH в том, что при написании кода можно сосредоточиться на решении своей задачи. Если при выполнении программы возникнут неприятности, система сама обнаружит их и сообщит пользователю</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1107996"/>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Следующий фрагмент демонстрирует использование встраиваемой функции </a:t>
            </a:r>
            <a:r>
              <a:rPr lang="ru-RU" sz="2200" b="1" dirty="0" err="1">
                <a:latin typeface="Cambria" panose="02040503050406030204" pitchFamily="18" charset="0"/>
                <a:ea typeface="Cambria" panose="02040503050406030204" pitchFamily="18" charset="0"/>
              </a:rPr>
              <a:t>AbnormalTermination</a:t>
            </a:r>
            <a:endParaRPr lang="en-US" sz="2200" b="1" dirty="0">
              <a:latin typeface="Cambria" panose="02040503050406030204" pitchFamily="18" charset="0"/>
              <a:ea typeface="Cambria" panose="0204050305040603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Теперь Вы знаете, как создавать обработчики завершения. Давайте суммируем причины, по которым следует применять обработчики завершения.</a:t>
            </a:r>
            <a:endParaRPr lang="ru-RU" sz="2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Упрощается обработка ошибок – очистка гарантируется и проводится в одном месте</a:t>
            </a:r>
            <a:endParaRPr lang="ru-RU" sz="2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Улучшается восприятие текста программ</a:t>
            </a:r>
            <a:endParaRPr lang="ru-RU" sz="2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Облегчается сопровождение кода</a:t>
            </a:r>
            <a:endParaRPr lang="ru-RU" sz="2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Удается добиться минимальных издержек по скорости и размеру кода — при условии правильного применения обработчиков</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Исключение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это событие, которого Вы не ожидали</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В хорошо написанной программе не предполагается попыток обращения по неверному адресу или деления на нуль. И все же такие ошибки случаются. За перехват попыток обращения по неверному адресу и деления на нуль отвечает центральный процессор, возбуждающий исключения в ответ на эти ошибки</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Исключение, возбужденное процессором, называется </a:t>
            </a:r>
            <a:r>
              <a:rPr lang="ru-RU" sz="2800" b="1" dirty="0">
                <a:latin typeface="Cambria" panose="02040503050406030204" pitchFamily="18" charset="0"/>
                <a:ea typeface="Cambria" panose="02040503050406030204" pitchFamily="18" charset="0"/>
              </a:rPr>
              <a:t>аппаратным</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hardware</a:t>
            </a:r>
            <a:r>
              <a:rPr lang="ru-RU" sz="2800" b="1" dirty="0">
                <a:latin typeface="Cambria" panose="02040503050406030204" pitchFamily="18" charset="0"/>
                <a:ea typeface="Cambria" panose="02040503050406030204" pitchFamily="18" charset="0"/>
              </a:rPr>
              <a:t> exception</a:t>
            </a:r>
            <a:r>
              <a:rPr lang="ru-RU" sz="2800" dirty="0">
                <a:latin typeface="Cambria" panose="02040503050406030204" pitchFamily="18" charset="0"/>
                <a:ea typeface="Cambria" panose="02040503050406030204" pitchFamily="18" charset="0"/>
              </a:rPr>
              <a:t>)</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Также операционная система и прикладные программы способны возбуждать собственные исключения – </a:t>
            </a:r>
            <a:r>
              <a:rPr lang="ru-RU" sz="2800" b="1" dirty="0">
                <a:latin typeface="Cambria" panose="02040503050406030204" pitchFamily="18" charset="0"/>
                <a:ea typeface="Cambria" panose="02040503050406030204" pitchFamily="18" charset="0"/>
              </a:rPr>
              <a:t>программные</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software</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exceptions</a:t>
            </a:r>
            <a:r>
              <a:rPr lang="ru-RU" sz="2800" dirty="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При возникновении аппаратного или программного исключения операционная система дает Вашему приложению шанс определить его тип и самостоятельно обработать Синтаксис </a:t>
            </a:r>
            <a:r>
              <a:rPr lang="ru-RU" sz="2800" b="1" dirty="0">
                <a:latin typeface="Cambria" panose="02040503050406030204" pitchFamily="18" charset="0"/>
                <a:ea typeface="Cambria" panose="02040503050406030204" pitchFamily="18" charset="0"/>
              </a:rPr>
              <a:t>обработчика исключений </a:t>
            </a:r>
            <a:r>
              <a:rPr lang="ru-RU" sz="2800" dirty="0">
                <a:latin typeface="Cambria" panose="02040503050406030204" pitchFamily="18" charset="0"/>
                <a:ea typeface="Cambria" panose="02040503050406030204" pitchFamily="18" charset="0"/>
              </a:rPr>
              <a:t>таков:</a:t>
            </a:r>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4400550" y="3429000"/>
            <a:ext cx="3390900" cy="22002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Обратите внимание на 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За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должен следовать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Для данного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нельзя указать одновременно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к тому же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может следовать несколько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или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try-finally</a:t>
            </a:r>
            <a:r>
              <a:rPr lang="ru-RU" sz="2800" dirty="0">
                <a:latin typeface="Cambria" panose="02040503050406030204" pitchFamily="18" charset="0"/>
                <a:ea typeface="Cambria" panose="02040503050406030204" pitchFamily="18" charset="0"/>
              </a:rPr>
              <a:t> можно вложить в</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try-except</a:t>
            </a:r>
            <a:r>
              <a:rPr lang="ru-RU" sz="2800" dirty="0">
                <a:latin typeface="Cambria" panose="02040503050406030204" pitchFamily="18" charset="0"/>
                <a:ea typeface="Cambria" panose="02040503050406030204" pitchFamily="18" charset="0"/>
              </a:rPr>
              <a:t>, и наоборот</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В отличие от </a:t>
            </a:r>
            <a:r>
              <a:rPr lang="ru-RU" sz="2800">
                <a:latin typeface="Cambria" panose="02040503050406030204" pitchFamily="18" charset="0"/>
                <a:ea typeface="Cambria" panose="02040503050406030204" pitchFamily="18" charset="0"/>
              </a:rPr>
              <a:t>обработчиков завершения, </a:t>
            </a:r>
            <a:r>
              <a:rPr lang="ru-RU" sz="2800" b="1" dirty="0">
                <a:latin typeface="Cambria" panose="02040503050406030204" pitchFamily="18" charset="0"/>
                <a:ea typeface="Cambria" panose="02040503050406030204" pitchFamily="18" charset="0"/>
              </a:rPr>
              <a:t>фильтры</a:t>
            </a:r>
            <a:r>
              <a:rPr lang="ru-RU" sz="2800" dirty="0">
                <a:latin typeface="Cambria" panose="02040503050406030204" pitchFamily="18" charset="0"/>
                <a:ea typeface="Cambria" panose="02040503050406030204" pitchFamily="18" charset="0"/>
              </a:rPr>
              <a:t> и </a:t>
            </a:r>
            <a:r>
              <a:rPr lang="ru-RU" sz="2800" b="1" dirty="0">
                <a:latin typeface="Cambria" panose="02040503050406030204" pitchFamily="18" charset="0"/>
                <a:ea typeface="Cambria" panose="02040503050406030204" pitchFamily="18" charset="0"/>
              </a:rPr>
              <a:t>обработчики исключений </a:t>
            </a:r>
            <a:r>
              <a:rPr lang="ru-RU" sz="2800" dirty="0">
                <a:latin typeface="Cambria" panose="02040503050406030204" pitchFamily="18" charset="0"/>
                <a:ea typeface="Cambria" panose="02040503050406030204" pitchFamily="18" charset="0"/>
              </a:rPr>
              <a:t>выполняются непосредственно операционной системой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нагрузка на компилятор при этом минимальна</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4154984"/>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Funcmeister1 мы просто присваиваем 0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a:t>
            </a:r>
            <a:endParaRPr lang="ru-RU" sz="2200" dirty="0">
              <a:latin typeface="Cambria" panose="02040503050406030204" pitchFamily="18" charset="0"/>
              <a:ea typeface="Cambria" panose="02040503050406030204" pitchFamily="18" charset="0"/>
            </a:endParaRPr>
          </a:p>
          <a:p>
            <a:r>
              <a:rPr lang="ru-RU" sz="2200" dirty="0">
                <a:latin typeface="Cambria" panose="02040503050406030204" pitchFamily="18" charset="0"/>
                <a:ea typeface="Cambria" panose="02040503050406030204" pitchFamily="18" charset="0"/>
              </a:rPr>
              <a:t>Такая операция не приведет к исключению, и поэтому код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никогда не выполняется</a:t>
            </a:r>
            <a:endParaRPr lang="ru-RU" sz="2200" dirty="0">
              <a:latin typeface="Cambria" panose="02040503050406030204" pitchFamily="18" charset="0"/>
              <a:ea typeface="Cambria" panose="02040503050406030204" pitchFamily="18" charset="0"/>
            </a:endParaRPr>
          </a:p>
          <a:p>
            <a:r>
              <a:rPr lang="ru-RU" sz="2200" dirty="0">
                <a:latin typeface="Cambria" panose="02040503050406030204" pitchFamily="18" charset="0"/>
                <a:ea typeface="Cambria" panose="02040503050406030204" pitchFamily="18" charset="0"/>
              </a:rPr>
              <a:t>Обратите внимание на такую особенность: конструкция </a:t>
            </a:r>
            <a:r>
              <a:rPr lang="ru-RU" sz="2200" b="1" dirty="0" err="1">
                <a:latin typeface="Cambria" panose="02040503050406030204" pitchFamily="18" charset="0"/>
                <a:ea typeface="Cambria" panose="02040503050406030204" pitchFamily="18" charset="0"/>
              </a:rPr>
              <a:t>try-finally</a:t>
            </a:r>
            <a:r>
              <a:rPr lang="ru-RU" sz="2200" dirty="0">
                <a:latin typeface="Cambria" panose="02040503050406030204" pitchFamily="18" charset="0"/>
                <a:ea typeface="Cambria" panose="02040503050406030204" pitchFamily="18" charset="0"/>
              </a:rPr>
              <a:t> ведет себя иначе. После того как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присваивается 0, следующим исполняемым оператором оказывается </a:t>
            </a:r>
            <a:r>
              <a:rPr lang="ru-RU" sz="2200" b="1" dirty="0" err="1">
                <a:latin typeface="Cambria" panose="02040503050406030204" pitchFamily="18" charset="0"/>
                <a:ea typeface="Cambria" panose="02040503050406030204" pitchFamily="18" charset="0"/>
              </a:rPr>
              <a:t>return</a:t>
            </a:r>
            <a:endParaRPr lang="en-US" sz="2200" b="1" dirty="0">
              <a:latin typeface="Cambria" panose="02040503050406030204" pitchFamily="18" charset="0"/>
              <a:ea typeface="Cambria" panose="020405030504060302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Хотя ставить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и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настоятельно не рекомендуется, их применение в этом блоке не приводит к снижению быстродействия кода или к увеличению его размера</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Использование этих операторов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связанном с блоком 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не вызовет таких неприятностей, как локальная раскрутка</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3816429"/>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Инструкция внутри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a:latin typeface="Cambria" panose="02040503050406030204" pitchFamily="18" charset="0"/>
                <a:ea typeface="Cambria" panose="02040503050406030204" pitchFamily="18" charset="0"/>
              </a:rPr>
              <a:t>Funcmeister2</a:t>
            </a:r>
            <a:r>
              <a:rPr lang="ru-RU" sz="2200" dirty="0">
                <a:latin typeface="Cambria" panose="02040503050406030204" pitchFamily="18" charset="0"/>
                <a:ea typeface="Cambria" panose="02040503050406030204" pitchFamily="18" charset="0"/>
              </a:rPr>
              <a:t> пытается поделить 5 на 0.</a:t>
            </a:r>
            <a:endParaRPr lang="ru-RU" sz="2200" dirty="0">
              <a:latin typeface="Cambria" panose="02040503050406030204" pitchFamily="18" charset="0"/>
              <a:ea typeface="Cambria" panose="02040503050406030204" pitchFamily="18" charset="0"/>
            </a:endParaRPr>
          </a:p>
          <a:p>
            <a:r>
              <a:rPr lang="ru-RU" sz="2200" dirty="0">
                <a:latin typeface="Cambria" panose="02040503050406030204" pitchFamily="18" charset="0"/>
                <a:ea typeface="Cambria" panose="02040503050406030204" pitchFamily="18" charset="0"/>
              </a:rPr>
              <a:t>Перехватив это событие, процессор возбуждает аппаратное исключение. Тогда операционная система ищет начало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и проверяет выражение, указанное в качестве фильтра исключений; оно должно дать один из </a:t>
            </a:r>
            <a:r>
              <a:rPr lang="ru-RU" sz="2200" b="1" dirty="0">
                <a:latin typeface="Cambria" panose="02040503050406030204" pitchFamily="18" charset="0"/>
                <a:ea typeface="Cambria" panose="02040503050406030204" pitchFamily="18" charset="0"/>
              </a:rPr>
              <a:t>трех идентификаторов</a:t>
            </a:r>
            <a:r>
              <a:rPr lang="ru-RU" sz="2200" dirty="0">
                <a:latin typeface="Cambria" panose="02040503050406030204" pitchFamily="18" charset="0"/>
                <a:ea typeface="Cambria" panose="02040503050406030204" pitchFamily="18" charset="0"/>
              </a:rPr>
              <a:t>, определенных в заголовочном Windows-файле </a:t>
            </a:r>
            <a:r>
              <a:rPr lang="ru-RU" sz="2200" dirty="0" err="1">
                <a:latin typeface="Cambria" panose="02040503050406030204" pitchFamily="18" charset="0"/>
                <a:ea typeface="Cambria" panose="02040503050406030204" pitchFamily="18" charset="0"/>
              </a:rPr>
              <a:t>Excpt.h</a:t>
            </a:r>
            <a:endParaRPr lang="en-US" sz="2200" dirty="0">
              <a:latin typeface="Cambria" panose="02040503050406030204" pitchFamily="18" charset="0"/>
              <a:ea typeface="Cambria" panose="020405030504060302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Фильтры исключений</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EXCEPTION_EXECUTE_HANDLER</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EXCEPTION_CONTINUE_SEARCH </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EXCEPTION_CONTINUE_EXECUTION </a:t>
            </a:r>
            <a:endParaRPr lang="en-US" dirty="0">
              <a:latin typeface="Cambria" panose="02040503050406030204" pitchFamily="18" charset="0"/>
              <a:ea typeface="Cambria" panose="02040503050406030204" pitchFamily="18" charset="0"/>
            </a:endParaRPr>
          </a:p>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EXCEPTION_EXECUTE_HANDLER</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это значение сообщает системе в основном вот что: «Я вижу это исключение; так и знал, что оно где-нибудь произойдет; у меня есть код для его обработки, и я хочу его сейчас выполнить.»</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marL="0" indent="0">
              <a:buNone/>
            </a:pPr>
            <a:r>
              <a:rPr lang="ru-RU" i="0" u="none" strike="noStrike" kern="1200" dirty="0">
                <a:solidFill>
                  <a:srgbClr val="000000"/>
                </a:solidFill>
                <a:effectLst/>
                <a:latin typeface="Cambria" panose="02040503050406030204" pitchFamily="18" charset="0"/>
                <a:ea typeface="Cambria" panose="02040503050406030204" pitchFamily="18" charset="0"/>
              </a:rPr>
              <a:t>В этот момент система проводит глобальную раскрутку, а затем управление передается коду внутри блока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(коду обработчика исключений). После его выполнения система считает исключение обработанным и разрешает программе продолжить работу</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Но вот откуда возобновится выполнение?</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Приложение возобновляет выполнение с инструкции, следующей за блоком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По окончании выполнения кода в блоке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управление передается на первую строку за этим блоком</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Когда фильтр исключений возвращает </a:t>
            </a:r>
            <a:r>
              <a:rPr lang="ru-RU" b="1" dirty="0">
                <a:latin typeface="Cambria" panose="02040503050406030204" pitchFamily="18" charset="0"/>
                <a:ea typeface="Cambria" panose="02040503050406030204" pitchFamily="18" charset="0"/>
              </a:rPr>
              <a:t>EXCEPTION_EXECUTE_HANDLER</a:t>
            </a:r>
            <a:r>
              <a:rPr lang="ru-RU" dirty="0">
                <a:latin typeface="Cambria" panose="02040503050406030204" pitchFamily="18" charset="0"/>
                <a:ea typeface="Cambria" panose="02040503050406030204" pitchFamily="18" charset="0"/>
              </a:rPr>
              <a:t>, системе приходится проводить </a:t>
            </a:r>
            <a:r>
              <a:rPr lang="ru-RU" b="1" dirty="0">
                <a:latin typeface="Cambria" panose="02040503050406030204" pitchFamily="18" charset="0"/>
                <a:ea typeface="Cambria" panose="02040503050406030204" pitchFamily="18" charset="0"/>
              </a:rPr>
              <a:t>глобальную раскрутку</a:t>
            </a:r>
            <a:r>
              <a:rPr lang="ru-RU" dirty="0">
                <a:latin typeface="Cambria" panose="02040503050406030204" pitchFamily="18" charset="0"/>
                <a:ea typeface="Cambria" panose="02040503050406030204" pitchFamily="18" charset="0"/>
              </a:rPr>
              <a:t>. Она приводит к продолжению обработки всех незавершенных блоков </a:t>
            </a:r>
            <a:r>
              <a:rPr lang="ru-RU" b="1" dirty="0" err="1">
                <a:latin typeface="Cambria" panose="02040503050406030204" pitchFamily="18" charset="0"/>
                <a:ea typeface="Cambria" panose="02040503050406030204" pitchFamily="18" charset="0"/>
              </a:rPr>
              <a:t>try-finally</a:t>
            </a:r>
            <a:r>
              <a:rPr lang="ru-RU" dirty="0">
                <a:latin typeface="Cambria" panose="02040503050406030204" pitchFamily="18" charset="0"/>
                <a:ea typeface="Cambria" panose="02040503050406030204" pitchFamily="18" charset="0"/>
              </a:rPr>
              <a:t>, выполнение которых началось вслед за блоком </a:t>
            </a:r>
            <a:r>
              <a:rPr lang="ru-RU" b="1" dirty="0" err="1">
                <a:latin typeface="Cambria" panose="02040503050406030204" pitchFamily="18" charset="0"/>
                <a:ea typeface="Cambria" panose="02040503050406030204" pitchFamily="18" charset="0"/>
              </a:rPr>
              <a:t>try-except</a:t>
            </a:r>
            <a:r>
              <a:rPr lang="ru-RU" dirty="0">
                <a:latin typeface="Cambria" panose="02040503050406030204" pitchFamily="18" charset="0"/>
                <a:ea typeface="Cambria" panose="02040503050406030204" pitchFamily="18" charset="0"/>
              </a:rPr>
              <a:t>, обрабатывающим данное исключение</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ru-RU" b="1" i="0" dirty="0">
                <a:effectLst/>
                <a:latin typeface="Cambria" panose="02040503050406030204" pitchFamily="18" charset="0"/>
                <a:ea typeface="Cambria" panose="02040503050406030204" pitchFamily="18" charset="0"/>
              </a:rPr>
              <a:t>Но что за неприятности такие? Это – исключения!</a:t>
            </a:r>
            <a:endParaRPr lang="ru-RU" b="1" i="0" dirty="0">
              <a:effectLst/>
              <a:latin typeface="Cambria" panose="02040503050406030204" pitchFamily="18" charset="0"/>
              <a:ea typeface="Cambria" panose="02040503050406030204" pitchFamily="18" charset="0"/>
            </a:endParaRPr>
          </a:p>
          <a:p>
            <a:pPr marL="0" indent="0">
              <a:buNone/>
            </a:pPr>
            <a:r>
              <a:rPr lang="ru-RU" b="1" i="0" dirty="0">
                <a:effectLst/>
                <a:latin typeface="Cambria" panose="02040503050406030204" pitchFamily="18" charset="0"/>
                <a:ea typeface="Cambria" panose="02040503050406030204" pitchFamily="18" charset="0"/>
              </a:rPr>
              <a:t>Исключение</a:t>
            </a:r>
            <a:r>
              <a:rPr lang="ru-RU" i="0" dirty="0">
                <a:effectLst/>
                <a:latin typeface="Cambria" panose="02040503050406030204" pitchFamily="18" charset="0"/>
                <a:ea typeface="Cambria" panose="02040503050406030204" pitchFamily="18" charset="0"/>
              </a:rPr>
              <a:t> – это событие, возникающее из-за выполнения определенной команды, которая вызвала ошибку процессора</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Скорее всего </a:t>
            </a:r>
            <a:r>
              <a:rPr lang="ru-RU" i="0" dirty="0">
                <a:effectLst/>
                <a:latin typeface="Cambria" panose="02040503050406030204" pitchFamily="18" charset="0"/>
                <a:ea typeface="Cambria" panose="02040503050406030204" pitchFamily="18" charset="0"/>
              </a:rPr>
              <a:t>в результате такого события нормальное выполнение программы становится </a:t>
            </a:r>
            <a:r>
              <a:rPr lang="ru-RU" b="1" i="0" dirty="0">
                <a:effectLst/>
                <a:latin typeface="Cambria" panose="02040503050406030204" pitchFamily="18" charset="0"/>
                <a:ea typeface="Cambria" panose="02040503050406030204" pitchFamily="18" charset="0"/>
              </a:rPr>
              <a:t>не возможным</a:t>
            </a:r>
            <a:r>
              <a:rPr lang="ru-RU" i="0" dirty="0">
                <a:effectLst/>
                <a:latin typeface="Cambria" panose="02040503050406030204" pitchFamily="18" charset="0"/>
                <a:ea typeface="Cambria" panose="02040503050406030204" pitchFamily="18" charset="0"/>
              </a:rPr>
              <a:t>!</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Исключения в некотором роде похожи на прерывания, основное отличие заключается в том, что исключение является </a:t>
            </a:r>
            <a:r>
              <a:rPr lang="ru-RU" b="1" i="0" dirty="0">
                <a:effectLst/>
                <a:latin typeface="Cambria" panose="02040503050406030204" pitchFamily="18" charset="0"/>
                <a:ea typeface="Cambria" panose="02040503050406030204" pitchFamily="18" charset="0"/>
              </a:rPr>
              <a:t>синхронным</a:t>
            </a:r>
            <a:r>
              <a:rPr lang="ru-RU" i="0" dirty="0">
                <a:effectLst/>
                <a:latin typeface="Cambria" panose="02040503050406030204" pitchFamily="18" charset="0"/>
                <a:ea typeface="Cambria" panose="02040503050406030204" pitchFamily="18" charset="0"/>
              </a:rPr>
              <a:t> и </a:t>
            </a:r>
            <a:r>
              <a:rPr lang="ru-RU" b="1" i="0" dirty="0">
                <a:effectLst/>
                <a:latin typeface="Cambria" panose="02040503050406030204" pitchFamily="18" charset="0"/>
                <a:ea typeface="Cambria" panose="02040503050406030204" pitchFamily="18" charset="0"/>
              </a:rPr>
              <a:t>технически воспроизводимым </a:t>
            </a:r>
            <a:r>
              <a:rPr lang="ru-RU" i="0" dirty="0">
                <a:effectLst/>
                <a:latin typeface="Cambria" panose="02040503050406030204" pitchFamily="18" charset="0"/>
                <a:ea typeface="Cambria" panose="02040503050406030204" pitchFamily="18" charset="0"/>
              </a:rPr>
              <a:t>при тех же условиях, в то время как прерывание является асинхронным и может произойти в любой момент</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Примеры исключений: деление на ноль, точка останова, ошибка страницы, переполнение стека и недопустимая инструкция</a:t>
            </a:r>
            <a:endParaRPr lang="ru-RU" i="0" dirty="0">
              <a:effectLst/>
              <a:latin typeface="Cambria" panose="02040503050406030204" pitchFamily="18" charset="0"/>
              <a:ea typeface="Cambria" panose="020405030504060302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10" name="Picture 9"/>
          <p:cNvPicPr>
            <a:picLocks noChangeAspect="1"/>
          </p:cNvPicPr>
          <p:nvPr/>
        </p:nvPicPr>
        <p:blipFill>
          <a:blip r:embed="rId1"/>
          <a:srcRect r="4451"/>
          <a:stretch>
            <a:fillRect/>
          </a:stretch>
        </p:blipFill>
        <p:spPr>
          <a:xfrm>
            <a:off x="1" y="1921237"/>
            <a:ext cx="6043816" cy="4410691"/>
          </a:xfrm>
          <a:prstGeom prst="rect">
            <a:avLst/>
          </a:prstGeom>
        </p:spPr>
      </p:pic>
      <p:pic>
        <p:nvPicPr>
          <p:cNvPr id="12" name="Picture 11"/>
          <p:cNvPicPr>
            <a:picLocks noChangeAspect="1"/>
          </p:cNvPicPr>
          <p:nvPr/>
        </p:nvPicPr>
        <p:blipFill>
          <a:blip r:embed="rId2"/>
          <a:stretch>
            <a:fillRect/>
          </a:stretch>
        </p:blipFill>
        <p:spPr>
          <a:xfrm>
            <a:off x="6096000" y="1623750"/>
            <a:ext cx="6043816" cy="500566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208177" y="252004"/>
          <a:ext cx="5485613" cy="1920240"/>
        </p:xfrm>
        <a:graphic>
          <a:graphicData uri="http://schemas.openxmlformats.org/drawingml/2006/table">
            <a:tbl>
              <a:tblPr/>
              <a:tblGrid>
                <a:gridCol w="5485613"/>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5775910" y="160259"/>
            <a:ext cx="6207913" cy="6447136"/>
          </a:xfrm>
        </p:spPr>
      </p:pic>
      <p:sp>
        <p:nvSpPr>
          <p:cNvPr id="7" name="TextBox 6"/>
          <p:cNvSpPr txBox="1"/>
          <p:nvPr/>
        </p:nvSpPr>
        <p:spPr>
          <a:xfrm>
            <a:off x="208177" y="2298876"/>
            <a:ext cx="5400771" cy="4154984"/>
          </a:xfrm>
          <a:prstGeom prst="rect">
            <a:avLst/>
          </a:prstGeom>
          <a:noFill/>
        </p:spPr>
        <p:txBody>
          <a:bodyPr wrap="square">
            <a:spAutoFit/>
          </a:bodyPr>
          <a:lstStyle/>
          <a:p>
            <a:pPr marL="0" indent="0">
              <a:buNone/>
            </a:pPr>
            <a:r>
              <a:rPr lang="ru-RU" sz="2200" dirty="0">
                <a:latin typeface="Cambria" panose="02040503050406030204" pitchFamily="18" charset="0"/>
                <a:ea typeface="Cambria" panose="02040503050406030204" pitchFamily="18" charset="0"/>
              </a:rPr>
              <a:t>Глобальную раскрутку, осуществляемую системой, можно остановить, если в блок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включить оператор </a:t>
            </a:r>
            <a:r>
              <a:rPr lang="ru-RU" sz="2200" b="1" dirty="0" err="1">
                <a:latin typeface="Cambria" panose="02040503050406030204" pitchFamily="18" charset="0"/>
                <a:ea typeface="Cambria" panose="02040503050406030204" pitchFamily="18" charset="0"/>
              </a:rPr>
              <a:t>return</a:t>
            </a:r>
            <a:endParaRPr lang="ru-RU" sz="2200" b="1" dirty="0">
              <a:latin typeface="Cambria" panose="02040503050406030204" pitchFamily="18" charset="0"/>
              <a:ea typeface="Cambria" panose="02040503050406030204" pitchFamily="18" charset="0"/>
            </a:endParaRPr>
          </a:p>
          <a:p>
            <a:pPr marL="0" indent="0">
              <a:buNone/>
            </a:pPr>
            <a:r>
              <a:rPr lang="ru-RU" sz="2200" dirty="0">
                <a:latin typeface="Cambria" panose="02040503050406030204" pitchFamily="18" charset="0"/>
                <a:ea typeface="Cambria" panose="02040503050406030204" pitchFamily="18" charset="0"/>
              </a:rPr>
              <a:t>Заметьте: код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a:t>
            </a:r>
            <a:r>
              <a:rPr lang="ru-RU" sz="2200" b="1" dirty="0" err="1">
                <a:latin typeface="Cambria" panose="02040503050406030204" pitchFamily="18" charset="0"/>
                <a:ea typeface="Cambria" panose="02040503050406030204" pitchFamily="18" charset="0"/>
              </a:rPr>
              <a:t>FuncMonkey</a:t>
            </a:r>
            <a:r>
              <a:rPr lang="ru-RU" sz="2200" dirty="0">
                <a:latin typeface="Cambria" panose="02040503050406030204" pitchFamily="18" charset="0"/>
                <a:ea typeface="Cambria" panose="02040503050406030204" pitchFamily="18" charset="0"/>
              </a:rPr>
              <a:t> никогда не вызовет </a:t>
            </a:r>
            <a:r>
              <a:rPr lang="ru-RU" sz="2200" b="1" dirty="0" err="1">
                <a:latin typeface="Cambria" panose="02040503050406030204" pitchFamily="18" charset="0"/>
                <a:ea typeface="Cambria" panose="02040503050406030204" pitchFamily="18" charset="0"/>
              </a:rPr>
              <a:t>MessageBeep</a:t>
            </a:r>
            <a:r>
              <a:rPr lang="ru-RU" sz="2200" dirty="0">
                <a:latin typeface="Cambria" panose="02040503050406030204" pitchFamily="18" charset="0"/>
                <a:ea typeface="Cambria" panose="02040503050406030204" pitchFamily="18" charset="0"/>
              </a:rPr>
              <a:t>. </a:t>
            </a:r>
            <a:endParaRPr lang="ru-RU" sz="2200" dirty="0">
              <a:latin typeface="Cambria" panose="02040503050406030204" pitchFamily="18" charset="0"/>
              <a:ea typeface="Cambria" panose="02040503050406030204" pitchFamily="18" charset="0"/>
            </a:endParaRPr>
          </a:p>
          <a:p>
            <a:pPr marL="0" indent="0">
              <a:buNone/>
            </a:pPr>
            <a:r>
              <a:rPr lang="ru-RU" sz="2200" dirty="0">
                <a:latin typeface="Cambria" panose="02040503050406030204" pitchFamily="18" charset="0"/>
                <a:ea typeface="Cambria" panose="02040503050406030204" pitchFamily="18" charset="0"/>
              </a:rPr>
              <a:t>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err="1">
                <a:latin typeface="Cambria" panose="02040503050406030204" pitchFamily="18" charset="0"/>
                <a:ea typeface="Cambria" panose="02040503050406030204" pitchFamily="18" charset="0"/>
              </a:rPr>
              <a:t>FuncPheasant</a:t>
            </a:r>
            <a:r>
              <a:rPr lang="ru-RU" sz="2200" dirty="0">
                <a:latin typeface="Cambria" panose="02040503050406030204" pitchFamily="18" charset="0"/>
                <a:ea typeface="Cambria" panose="02040503050406030204" pitchFamily="18" charset="0"/>
              </a:rPr>
              <a:t> заставит систему вообще прекратить раскрутку, и поэтому выполнение продолжится так, будто ничего не произошло</a:t>
            </a:r>
            <a:endParaRPr lang="ru-RU" sz="2200" dirty="0">
              <a:latin typeface="Cambria" panose="02040503050406030204" pitchFamily="18" charset="0"/>
              <a:ea typeface="Cambria" panose="02040503050406030204" pitchFamily="18" charset="0"/>
            </a:endParaRPr>
          </a:p>
          <a:p>
            <a:pPr marL="0" indent="0">
              <a:buNone/>
            </a:pPr>
            <a:endParaRPr lang="ru-RU" sz="2200" b="1" dirty="0">
              <a:latin typeface="Cambria" panose="02040503050406030204" pitchFamily="18" charset="0"/>
              <a:ea typeface="Cambria" panose="020405030504060302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lnSpcReduction="10000"/>
          </a:bodyPr>
          <a:lstStyle/>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EXCEPTION_CONTINUE_EXECUTION </a:t>
            </a:r>
            <a:r>
              <a:rPr lang="ru-RU" i="0" u="none" strike="noStrike" kern="1200" dirty="0">
                <a:solidFill>
                  <a:srgbClr val="000000"/>
                </a:solidFill>
                <a:effectLst/>
                <a:latin typeface="Cambria" panose="02040503050406030204" pitchFamily="18" charset="0"/>
                <a:ea typeface="Cambria" panose="02040503050406030204" pitchFamily="18" charset="0"/>
              </a:rPr>
              <a:t>– обнаружив такое значение выражения в фильтре, система возвращается к инструкции, вызвавшей исключение, и пытается выполнить ее снова</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EXCEPTION_CONTINUE_SEARCH</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данный идентификатор указывает системе перейти к предыдущему блоку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try</a:t>
            </a:r>
            <a:r>
              <a:rPr lang="ru-RU" i="0" u="none" strike="noStrike" kern="1200" dirty="0">
                <a:solidFill>
                  <a:srgbClr val="000000"/>
                </a:solidFill>
                <a:effectLst/>
                <a:latin typeface="Cambria" panose="02040503050406030204" pitchFamily="18" charset="0"/>
                <a:ea typeface="Cambria" panose="02040503050406030204" pitchFamily="18" charset="0"/>
              </a:rPr>
              <a:t>, которому соответствует блок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i="0" u="none" strike="noStrike" kern="1200" dirty="0">
                <a:solidFill>
                  <a:srgbClr val="000000"/>
                </a:solidFill>
                <a:effectLst/>
                <a:latin typeface="Cambria" panose="02040503050406030204" pitchFamily="18" charset="0"/>
                <a:ea typeface="Cambria" panose="02040503050406030204" pitchFamily="18" charset="0"/>
              </a:rPr>
              <a:t>, и обработать его фильтр</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значит, что система пропускает при просмотре цепочки блоков любые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которым соответствуют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(а не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Причина этого очевидна: в блоках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нет фильтров исключений, а потому и проверять в них нечего </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Часто фильтр исключений должен проанализировать ситуацию, прежде чем определить, какое значение ему вернуть. Например, Ваш обработчик может знать, что делать при делении на нуль, но не знать, как обработать нарушение доступа к памяти. Именно поэтому фильтр отвечает за анализ ситуации и возврат соответствующего значения</a:t>
            </a:r>
            <a:endParaRPr lang="en-US" sz="2800" dirty="0">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1"/>
          <a:stretch>
            <a:fillRect/>
          </a:stretch>
        </p:blipFill>
        <p:spPr>
          <a:xfrm>
            <a:off x="2414073" y="4192143"/>
            <a:ext cx="7363853" cy="208626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Встраиваемая функция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возвращает идентификатор типа исключения (некоторые из кодов описаны </a:t>
            </a:r>
            <a:r>
              <a:rPr lang="ru-RU" sz="2800" b="1" dirty="0">
                <a:latin typeface="Cambria" panose="02040503050406030204" pitchFamily="18" charset="0"/>
                <a:ea typeface="Cambria" panose="02040503050406030204" pitchFamily="18" charset="0"/>
                <a:hlinkClick r:id="rId1"/>
              </a:rPr>
              <a:t>здесь</a:t>
            </a:r>
            <a:r>
              <a:rPr lang="ru-RU" sz="2800" dirty="0">
                <a:latin typeface="Cambria" panose="02040503050406030204" pitchFamily="18" charset="0"/>
                <a:ea typeface="Cambria" panose="02040503050406030204" pitchFamily="18" charset="0"/>
              </a:rPr>
              <a:t>)</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Встраиваемую функцию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можно вызвать только из фильтра исключений (между скобками, которые следуют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или из обработчика исключений</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нельзя вызывать из функции фильтра исключений. Компилятор помогает вылавливать такие ошибки и обязательно сообщит о таковой</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Коды исключений формируются по тем же правилам, что и коды ошибок, определенные в файле </a:t>
            </a:r>
            <a:r>
              <a:rPr lang="ru-RU" sz="2800" dirty="0" err="1">
                <a:latin typeface="Cambria" panose="02040503050406030204" pitchFamily="18" charset="0"/>
                <a:ea typeface="Cambria" panose="02040503050406030204" pitchFamily="18" charset="0"/>
              </a:rPr>
              <a:t>WinError.h</a:t>
            </a:r>
            <a:r>
              <a:rPr lang="ru-RU" sz="2800" dirty="0">
                <a:latin typeface="Cambria" panose="02040503050406030204" pitchFamily="18" charset="0"/>
                <a:ea typeface="Cambria" panose="02040503050406030204" pitchFamily="18" charset="0"/>
              </a:rPr>
              <a:t>. Каждое значение типа DWORD разбивается на поля</a:t>
            </a: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 сути данная структура исключения соответствует структуре </a:t>
            </a:r>
            <a:r>
              <a:rPr lang="en-US" sz="2800" dirty="0">
                <a:latin typeface="Cambria" panose="02040503050406030204" pitchFamily="18" charset="0"/>
                <a:ea typeface="Cambria" panose="02040503050406030204" pitchFamily="18" charset="0"/>
              </a:rPr>
              <a:t>HRESULT </a:t>
            </a:r>
            <a:r>
              <a:rPr lang="ru-RU" sz="2800" dirty="0">
                <a:latin typeface="Cambria" panose="02040503050406030204" pitchFamily="18" charset="0"/>
                <a:ea typeface="Cambria" panose="02040503050406030204" pitchFamily="18" charset="0"/>
              </a:rPr>
              <a:t>из методологии </a:t>
            </a:r>
            <a:r>
              <a:rPr lang="en-US" sz="2800" dirty="0">
                <a:latin typeface="Cambria" panose="02040503050406030204" pitchFamily="18" charset="0"/>
                <a:ea typeface="Cambria" panose="02040503050406030204" pitchFamily="18" charset="0"/>
              </a:rPr>
              <a:t>COM</a:t>
            </a:r>
            <a:endParaRPr lang="en-US" sz="2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1469550" y="3155590"/>
            <a:ext cx="9267825" cy="2057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Когда возникает исключение, операционная система заталкивает в стек соответствующего потока структуры EXCEPTION_RECORD, CONTEXT и EXCEPTION_POINTERS</a:t>
            </a: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EXCEPTION_RECORD содержит информацию об исключении, независимую от типа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процессора, а CONTEXT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машинно-зависимую информацию об этом исключении.</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структуре EXCEPTION_POINTERS всего два элемента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указатели на помещенные 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стек структуры EXCEPTION_RECO</a:t>
            </a:r>
            <a:r>
              <a:rPr lang="en-US" dirty="0">
                <a:latin typeface="Cambria" panose="02040503050406030204" pitchFamily="18" charset="0"/>
                <a:ea typeface="Cambria" panose="02040503050406030204" pitchFamily="18" charset="0"/>
              </a:rPr>
              <a:t>R</a:t>
            </a:r>
            <a:r>
              <a:rPr lang="ru-RU" dirty="0">
                <a:latin typeface="Cambria" panose="02040503050406030204" pitchFamily="18" charset="0"/>
                <a:ea typeface="Cambria" panose="02040503050406030204" pitchFamily="18" charset="0"/>
              </a:rPr>
              <a:t>D и CONTEXT</a:t>
            </a: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1"/>
          <a:stretch>
            <a:fillRect/>
          </a:stretch>
        </p:blipFill>
        <p:spPr>
          <a:xfrm>
            <a:off x="6962775" y="5235276"/>
            <a:ext cx="4391025" cy="13144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Чтобы получить эту информацию и использовать ее в программе, вызовите </a:t>
            </a:r>
            <a:r>
              <a:rPr lang="ru-RU" sz="2800" b="1" dirty="0" err="1">
                <a:latin typeface="Cambria" panose="02040503050406030204" pitchFamily="18" charset="0"/>
                <a:ea typeface="Cambria" panose="02040503050406030204" pitchFamily="18" charset="0"/>
              </a:rPr>
              <a:t>GetExceptionInformation</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Эта встраиваемая функция возвращает указатель на структуру EXCEPTION_POINTERS</a:t>
            </a:r>
            <a:endParaRPr lang="en-US"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Самое важное в </a:t>
            </a:r>
            <a:r>
              <a:rPr lang="ru-RU" sz="2800" b="1" dirty="0" err="1">
                <a:latin typeface="Cambria" panose="02040503050406030204" pitchFamily="18" charset="0"/>
                <a:ea typeface="Cambria" panose="02040503050406030204" pitchFamily="18" charset="0"/>
              </a:rPr>
              <a:t>GetExceptionInformation</a:t>
            </a:r>
            <a:r>
              <a:rPr lang="ru-RU" sz="2800" dirty="0">
                <a:latin typeface="Cambria" panose="02040503050406030204" pitchFamily="18" charset="0"/>
                <a:ea typeface="Cambria" panose="02040503050406030204" pitchFamily="18" charset="0"/>
              </a:rPr>
              <a:t> то, что ее можно вызывать только в фильтре исключений и больше нигде, потому что структуры CONTEXT, EXCEPTION_RECORD и EXCEPTION_POINTERS существуют лишь во время обработки фильтра исключений. Когда управление переходит к обработчику исключений, эти данные в стеке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разрушаются</a:t>
            </a: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До сих пор мы рассматривали обработку аппаратных исключений, когда процессор</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перехватывает некое событие и возбуждает исключение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Но Вы можете и сами генерировать исключения. Это еще один способ для функции сообщить о неудаче вызвавшему ее коду </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Традиционно функции, которые могут закончиться неудачно, возвращают некое особое значение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признак ошибки</a:t>
            </a:r>
            <a:endParaRPr lang="en-US" sz="2800"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этом предполагается, что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код, вызвавший функцию, проверяет, не вернула ли она это особое значение, и, если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 выполняет какие-то альтернативные операции</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Альтернативный подход заключается в том, что при неудачном вызове функции</a:t>
            </a:r>
            <a:r>
              <a:rPr lang="en-US"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возбуждают исключения</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написание и сопровождение кода становится гораздо</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проще, а программы работают намного быстрее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Последнее связано с тем, что та часть</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кода, которая отвечает за контроль ошибок, вступает в действие лишь при сбоях, т. 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исключительных ситуациях</a:t>
            </a:r>
            <a:endParaRPr lang="en-US"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Возбудить программное исключение несложно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достаточно вызвать функцию</a:t>
            </a:r>
            <a:r>
              <a:rPr lang="en-US"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RaiseException</a:t>
            </a:r>
            <a:endParaRPr lang="ru-RU" b="1"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возникает исключение, ядро перехватывает его и позволяет коду обработать исключение, если это возможно</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Этот механизм и называется </a:t>
            </a:r>
            <a:r>
              <a:rPr lang="ru-RU" b="1" dirty="0" err="1">
                <a:latin typeface="Cambria" panose="02040503050406030204" pitchFamily="18" charset="0"/>
                <a:ea typeface="Cambria" panose="02040503050406030204" pitchFamily="18" charset="0"/>
              </a:rPr>
              <a:t>Structured</a:t>
            </a:r>
            <a:r>
              <a:rPr lang="ru-RU" b="1" dirty="0">
                <a:latin typeface="Cambria" panose="02040503050406030204" pitchFamily="18" charset="0"/>
                <a:ea typeface="Cambria" panose="02040503050406030204" pitchFamily="18" charset="0"/>
              </a:rPr>
              <a:t> Exception Handling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и доступен как для кода пользовательского режима, так и для кода режима ядра</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справки!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является частью </a:t>
            </a:r>
            <a:r>
              <a:rPr lang="ru-RU" b="1" dirty="0">
                <a:latin typeface="Cambria" panose="02040503050406030204" pitchFamily="18" charset="0"/>
                <a:ea typeface="Cambria" panose="02040503050406030204" pitchFamily="18" charset="0"/>
              </a:rPr>
              <a:t>исключительно</a:t>
            </a:r>
            <a:r>
              <a:rPr lang="ru-RU" dirty="0">
                <a:latin typeface="Cambria" panose="02040503050406030204" pitchFamily="18" charset="0"/>
                <a:ea typeface="Cambria" panose="02040503050406030204" pitchFamily="18" charset="0"/>
              </a:rPr>
              <a:t> операционной системы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Также стоит отметить, что полная поддержка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присутствует только в компиляторе </a:t>
            </a:r>
            <a:r>
              <a:rPr lang="en-US" b="1" dirty="0">
                <a:latin typeface="Cambria" panose="02040503050406030204" pitchFamily="18" charset="0"/>
                <a:ea typeface="Cambria" panose="02040503050406030204" pitchFamily="18" charset="0"/>
              </a:rPr>
              <a:t>MSVC</a:t>
            </a:r>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stretch>
            <a:fillRect/>
          </a:stretch>
        </p:blipFill>
        <p:spPr>
          <a:xfrm>
            <a:off x="3810814" y="1567740"/>
            <a:ext cx="4570372" cy="168590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990600" y="3397434"/>
            <a:ext cx="10511118" cy="3785652"/>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Ее первый параметр, </a:t>
            </a:r>
            <a:r>
              <a:rPr lang="ru-RU" sz="2400" b="1" i="1" dirty="0" err="1">
                <a:latin typeface="Cambria" panose="02040503050406030204" pitchFamily="18" charset="0"/>
                <a:ea typeface="Cambria" panose="02040503050406030204" pitchFamily="18" charset="0"/>
              </a:rPr>
              <a:t>dwExceptionCode</a:t>
            </a:r>
            <a:r>
              <a:rPr lang="ru-RU" sz="2400" dirty="0">
                <a:latin typeface="Cambria" panose="02040503050406030204" pitchFamily="18" charset="0"/>
                <a:ea typeface="Cambria" panose="02040503050406030204" pitchFamily="18" charset="0"/>
              </a:rPr>
              <a:t>, –  значение, которое идентифицирует генерируемое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Второй параметр функции</a:t>
            </a:r>
            <a:r>
              <a:rPr lang="en-US" sz="2400" dirty="0">
                <a:latin typeface="Cambria" panose="02040503050406030204" pitchFamily="18" charset="0"/>
                <a:ea typeface="Cambria" panose="02040503050406030204" pitchFamily="18" charset="0"/>
              </a:rPr>
              <a:t> – </a:t>
            </a:r>
            <a:r>
              <a:rPr lang="en-US" sz="2400" b="1" i="1" dirty="0" err="1">
                <a:latin typeface="Cambria" panose="02040503050406030204" pitchFamily="18" charset="0"/>
                <a:ea typeface="Cambria" panose="02040503050406030204" pitchFamily="18" charset="0"/>
              </a:rPr>
              <a:t>dwExceptionFlags</a:t>
            </a:r>
            <a:r>
              <a:rPr lang="en-US" sz="2400" dirty="0">
                <a:latin typeface="Cambria" panose="02040503050406030204" pitchFamily="18" charset="0"/>
                <a:ea typeface="Cambria" panose="02040503050406030204" pitchFamily="18" charset="0"/>
              </a:rPr>
              <a:t> – </a:t>
            </a:r>
            <a:r>
              <a:rPr lang="ru-RU" sz="2400" dirty="0">
                <a:latin typeface="Cambria" panose="02040503050406030204" pitchFamily="18" charset="0"/>
                <a:ea typeface="Cambria" panose="02040503050406030204" pitchFamily="18" charset="0"/>
              </a:rPr>
              <a:t>должен быть</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либо 0, либо </a:t>
            </a:r>
            <a:r>
              <a:rPr lang="en-US" sz="2400" dirty="0">
                <a:latin typeface="Cambria" panose="02040503050406030204" pitchFamily="18" charset="0"/>
                <a:ea typeface="Cambria" panose="02040503050406030204" pitchFamily="18" charset="0"/>
              </a:rPr>
              <a:t>EXCEPTION_NONCONTINUABLE. </a:t>
            </a:r>
            <a:r>
              <a:rPr lang="ru-RU" sz="2400" dirty="0">
                <a:latin typeface="Cambria" panose="02040503050406030204" pitchFamily="18" charset="0"/>
                <a:ea typeface="Cambria" panose="02040503050406030204" pitchFamily="18" charset="0"/>
              </a:rPr>
              <a:t>В принципе этот флаг указывает, может</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 фильтр исключений вернуть</a:t>
            </a:r>
            <a:r>
              <a:rPr lang="en-US" sz="2400" dirty="0">
                <a:latin typeface="Cambria" panose="02040503050406030204" pitchFamily="18" charset="0"/>
                <a:ea typeface="Cambria" panose="02040503050406030204" pitchFamily="18" charset="0"/>
              </a:rPr>
              <a:t>  EXCEPTION_CONTINUE_EXECUTION </a:t>
            </a:r>
            <a:r>
              <a:rPr lang="ru-RU" sz="2400" dirty="0">
                <a:latin typeface="Cambria" panose="02040503050406030204" pitchFamily="18" charset="0"/>
                <a:ea typeface="Cambria" panose="02040503050406030204" pitchFamily="18" charset="0"/>
              </a:rPr>
              <a:t>в ответ на данное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Третий и четвертый параметры (</a:t>
            </a:r>
            <a:r>
              <a:rPr lang="ru-RU" sz="2400" b="1" i="1" dirty="0" err="1">
                <a:latin typeface="Cambria" panose="02040503050406030204" pitchFamily="18" charset="0"/>
                <a:ea typeface="Cambria" panose="02040503050406030204" pitchFamily="18" charset="0"/>
              </a:rPr>
              <a:t>nNumberOfArguments</a:t>
            </a:r>
            <a:r>
              <a:rPr lang="ru-RU" sz="2400" dirty="0">
                <a:latin typeface="Cambria" panose="02040503050406030204" pitchFamily="18" charset="0"/>
                <a:ea typeface="Cambria" panose="02040503050406030204" pitchFamily="18" charset="0"/>
              </a:rPr>
              <a:t> и </a:t>
            </a:r>
            <a:r>
              <a:rPr lang="ru-RU" sz="2400" b="1" i="1" dirty="0" err="1">
                <a:latin typeface="Cambria" panose="02040503050406030204" pitchFamily="18" charset="0"/>
                <a:ea typeface="Cambria" panose="02040503050406030204" pitchFamily="18" charset="0"/>
              </a:rPr>
              <a:t>pArguments</a:t>
            </a:r>
            <a:r>
              <a:rPr lang="ru-RU" sz="2400" dirty="0">
                <a:latin typeface="Cambria" panose="02040503050406030204" pitchFamily="18" charset="0"/>
                <a:ea typeface="Cambria" panose="02040503050406030204" pitchFamily="18" charset="0"/>
              </a:rPr>
              <a:t>) функции </a:t>
            </a:r>
            <a:r>
              <a:rPr lang="ru-RU" sz="2400" b="1" dirty="0" err="1">
                <a:latin typeface="Cambria" panose="02040503050406030204" pitchFamily="18" charset="0"/>
                <a:ea typeface="Cambria" panose="02040503050406030204" pitchFamily="18" charset="0"/>
              </a:rPr>
              <a:t>RaiseException</a:t>
            </a:r>
            <a:r>
              <a:rPr lang="ru-RU" sz="2400" dirty="0">
                <a:latin typeface="Cambria" panose="02040503050406030204" pitchFamily="18" charset="0"/>
                <a:ea typeface="Cambria" panose="02040503050406030204" pitchFamily="18" charset="0"/>
              </a:rPr>
              <a:t> позволяют передать дополнительные данные о генерируемом исключении</a:t>
            </a:r>
            <a:endParaRPr lang="en-US" sz="2400" dirty="0">
              <a:latin typeface="Cambria" panose="02040503050406030204" pitchFamily="18" charset="0"/>
              <a:ea typeface="Cambria" panose="02040503050406030204" pitchFamily="18" charset="0"/>
            </a:endParaRPr>
          </a:p>
          <a:p>
            <a:endParaRPr lang="ru-RU" sz="2400" dirty="0">
              <a:latin typeface="Cambria" panose="02040503050406030204" pitchFamily="18" charset="0"/>
              <a:ea typeface="Cambria" panose="020405030504060302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Собственные программные исключения генерируют в приложениях по целому</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ряду причин</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Например, чтобы посылать информационные сообщения в системный</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журнал событий. Как только какая-нибудь функция в Вашей программе столкнется с</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той или иной проблемой, Вы можете вызвать </a:t>
            </a:r>
            <a:r>
              <a:rPr lang="ru-RU" sz="2600" b="1" dirty="0" err="1">
                <a:latin typeface="Cambria" panose="02040503050406030204" pitchFamily="18" charset="0"/>
                <a:ea typeface="Cambria" panose="02040503050406030204" pitchFamily="18" charset="0"/>
              </a:rPr>
              <a:t>RaiseException</a:t>
            </a:r>
            <a:r>
              <a:rPr lang="ru-RU" sz="2600" dirty="0">
                <a:latin typeface="Cambria" panose="02040503050406030204" pitchFamily="18" charset="0"/>
                <a:ea typeface="Cambria" panose="02040503050406030204" pitchFamily="18" charset="0"/>
              </a:rPr>
              <a:t>; при этом обработчик</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исключений следует разместить выше по дереву вызовов, тогда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в</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зависимости от</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типа исключения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он будет либо заносить его в журнал событий, либо сообщать о</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нем пользователю</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Вполне допустимо возбуждать программные исключения и для</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уведомления о внутренних фатальных ошибках в приложении</a:t>
            </a:r>
            <a:endParaRPr lang="ru-RU" sz="2600" b="1" dirty="0">
              <a:latin typeface="Cambria" panose="02040503050406030204" pitchFamily="18" charset="0"/>
              <a:ea typeface="Cambria" panose="020405030504060302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Мы обсудили, что происходит, когда фильтр возвращает значение EXCEPTION_CONTINUE_SEARCH. Оно заставляет систему искать дополнительные фильтры исключений, продвигаясь вверх по дереву вызовов. А что будет, если все фильтры вернут EXCEPTION_CONTINUE_SEARCH? Тогда мы получим </a:t>
            </a:r>
            <a:r>
              <a:rPr lang="ru-RU" b="1" dirty="0">
                <a:latin typeface="Cambria" panose="02040503050406030204" pitchFamily="18" charset="0"/>
                <a:ea typeface="Cambria" panose="02040503050406030204" pitchFamily="18" charset="0"/>
              </a:rPr>
              <a:t>необработанное исключение </a:t>
            </a:r>
            <a:r>
              <a:rPr lang="ru-RU"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unhandled</a:t>
            </a:r>
            <a:r>
              <a:rPr lang="ru-RU" b="1" dirty="0">
                <a:latin typeface="Cambria" panose="02040503050406030204" pitchFamily="18" charset="0"/>
                <a:ea typeface="Cambria" panose="02040503050406030204" pitchFamily="18" charset="0"/>
              </a:rPr>
              <a:t> exception</a:t>
            </a:r>
            <a:r>
              <a:rPr lang="ru-RU"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таких случаев может быть вызвана особая функция фильтра, предоставляемая операционной системой:</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 </a:t>
            </a:r>
            <a:endParaRPr lang="ru-RU"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1749557" y="5235276"/>
            <a:ext cx="8692885" cy="64583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9" name="Content Placeholder 8"/>
          <p:cNvPicPr>
            <a:picLocks noGrp="1" noChangeAspect="1"/>
          </p:cNvPicPr>
          <p:nvPr>
            <p:ph idx="1"/>
          </p:nvPr>
        </p:nvPicPr>
        <p:blipFill>
          <a:blip r:embed="rId1"/>
          <a:stretch>
            <a:fillRect/>
          </a:stretch>
        </p:blipFill>
        <p:spPr>
          <a:xfrm>
            <a:off x="1566026" y="3209699"/>
            <a:ext cx="9059948" cy="3030846"/>
          </a:xfrm>
        </p:spPr>
      </p:pic>
      <p:sp>
        <p:nvSpPr>
          <p:cNvPr id="11" name="TextBox 10"/>
          <p:cNvSpPr txBox="1"/>
          <p:nvPr/>
        </p:nvSpPr>
        <p:spPr>
          <a:xfrm>
            <a:off x="990600" y="1748560"/>
            <a:ext cx="10210800" cy="1200329"/>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Она выводит окно, указывающее на то, что поток в процессе вызвал необрабатываемое им исключение, и предлагает либо закрыть процесс, либо начать его отладку</a:t>
            </a:r>
            <a:endParaRPr lang="ru-RU" sz="2400" dirty="0">
              <a:latin typeface="Cambria" panose="02040503050406030204" pitchFamily="18" charset="0"/>
              <a:ea typeface="Cambria" panose="020405030504060302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86970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Для изменения стандартного поведения функции </a:t>
            </a:r>
            <a:r>
              <a:rPr lang="en-US" b="1" dirty="0" err="1">
                <a:latin typeface="Cambria" panose="02040503050406030204" pitchFamily="18" charset="0"/>
                <a:ea typeface="Cambria" panose="02040503050406030204" pitchFamily="18" charset="0"/>
              </a:rPr>
              <a:t>UnhandledExceptionFilter</a:t>
            </a:r>
            <a:r>
              <a:rPr lang="ru-RU" dirty="0">
                <a:latin typeface="Cambria" panose="02040503050406030204" pitchFamily="18" charset="0"/>
                <a:ea typeface="Cambria" panose="02040503050406030204" pitchFamily="18" charset="0"/>
              </a:rPr>
              <a:t> можно вызвать функцию:</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После ее вызова необработанное исключение, возникшее в любом из потоков процесса, приведет к вызову Вашего фильтра исключений. Адрес фильтра следует передать в единственном параметре функции </a:t>
            </a:r>
            <a:r>
              <a:rPr lang="ru-RU" b="1" dirty="0" err="1">
                <a:latin typeface="Cambria" panose="02040503050406030204" pitchFamily="18" charset="0"/>
                <a:ea typeface="Cambria" panose="02040503050406030204" pitchFamily="18" charset="0"/>
              </a:rPr>
              <a:t>SetUnhandledExceptionFilter</a:t>
            </a:r>
            <a:r>
              <a:rPr lang="ru-RU" dirty="0">
                <a:latin typeface="Cambria" panose="02040503050406030204" pitchFamily="18" charset="0"/>
                <a:ea typeface="Cambria" panose="02040503050406030204" pitchFamily="18" charset="0"/>
              </a:rPr>
              <a:t>. Прототип этой функции-фильтра должен выглядеть так:</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 </a:t>
            </a:r>
            <a:endParaRPr lang="ru-RU" dirty="0">
              <a:latin typeface="Cambria" panose="02040503050406030204" pitchFamily="18" charset="0"/>
              <a:ea typeface="Cambria" panose="02040503050406030204" pitchFamily="18" charset="0"/>
            </a:endParaRPr>
          </a:p>
        </p:txBody>
      </p:sp>
      <p:pic>
        <p:nvPicPr>
          <p:cNvPr id="9" name="Picture 8"/>
          <p:cNvPicPr>
            <a:picLocks noChangeAspect="1"/>
          </p:cNvPicPr>
          <p:nvPr/>
        </p:nvPicPr>
        <p:blipFill>
          <a:blip r:embed="rId1"/>
          <a:stretch>
            <a:fillRect/>
          </a:stretch>
        </p:blipFill>
        <p:spPr>
          <a:xfrm>
            <a:off x="2221531" y="2622370"/>
            <a:ext cx="7748937" cy="80663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2"/>
          <a:stretch>
            <a:fillRect/>
          </a:stretch>
        </p:blipFill>
        <p:spPr>
          <a:xfrm>
            <a:off x="2177683" y="5671610"/>
            <a:ext cx="7836631" cy="49482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начала позвольте напомнить, что SEH – механизм операционной системы, доступный в любом языке программирования, а исключения C++ поддерживаются только в C++</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Создавая приложение на C++, Вы должны использовать средства именно этого языка, а не SEH. Причина в том, что исключения C++ – часть самого языка и его компилятор автоматически создает код, который вызывает деструкторы объектов и тем самым обеспечивает корректную очистку ресурсов</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Однако Вы должны иметь в виду, что компилятор </a:t>
            </a:r>
            <a:r>
              <a:rPr lang="en-US" b="1" dirty="0">
                <a:latin typeface="Cambria" panose="02040503050406030204" pitchFamily="18" charset="0"/>
                <a:ea typeface="Cambria" panose="02040503050406030204" pitchFamily="18" charset="0"/>
              </a:rPr>
              <a:t>MSVC</a:t>
            </a:r>
            <a:r>
              <a:rPr lang="ru-RU" dirty="0">
                <a:latin typeface="Cambria" panose="02040503050406030204" pitchFamily="18" charset="0"/>
                <a:ea typeface="Cambria" panose="02040503050406030204" pitchFamily="18" charset="0"/>
              </a:rPr>
              <a:t> реализует обработку исключений C++ на основе SEH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Например, когда Вы создаете C++-блок </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компилятор генерирует SEH-блок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C++-блок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становится SEH-фильтром исключений, а код блока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 кодом SEH-блока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обрабатывая C++-оператор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компилятор генерирует вызов Windows-функции </a:t>
            </a:r>
            <a:r>
              <a:rPr lang="ru-RU" b="1" dirty="0" err="1">
                <a:latin typeface="Cambria" panose="02040503050406030204" pitchFamily="18" charset="0"/>
                <a:ea typeface="Cambria" panose="02040503050406030204" pitchFamily="18" charset="0"/>
              </a:rPr>
              <a:t>RaiseException</a:t>
            </a:r>
            <a:r>
              <a:rPr lang="ru-RU" dirty="0">
                <a:latin typeface="Cambria" panose="02040503050406030204" pitchFamily="18" charset="0"/>
                <a:ea typeface="Cambria" panose="02040503050406030204" pitchFamily="18" charset="0"/>
              </a:rPr>
              <a:t>, и значение переменной, указанной в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передается этой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функции как дополнительный аргумент</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Content Placeholder 3"/>
          <p:cNvPicPr>
            <a:picLocks noGrp="1" noChangeAspect="1"/>
          </p:cNvPicPr>
          <p:nvPr>
            <p:ph idx="1"/>
          </p:nvPr>
        </p:nvPicPr>
        <p:blipFill>
          <a:blip r:embed="rId1"/>
          <a:stretch>
            <a:fillRect/>
          </a:stretch>
        </p:blipFill>
        <p:spPr>
          <a:xfrm>
            <a:off x="1435075" y="2134361"/>
            <a:ext cx="9321849" cy="394592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Следует отметить, что иногда для обработки исключений механизм SEH встраивают в стандартный механизм </a:t>
            </a:r>
            <a:r>
              <a:rPr lang="ru-RU" b="1" dirty="0" err="1">
                <a:latin typeface="Cambria" panose="02040503050406030204" pitchFamily="18" charset="0"/>
                <a:ea typeface="Cambria" panose="02040503050406030204" pitchFamily="18" charset="0"/>
              </a:rPr>
              <a:t>try</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throw</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языка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возможно благодаря функции </a:t>
            </a:r>
            <a:r>
              <a:rPr lang="ru-RU" b="1" dirty="0">
                <a:latin typeface="Cambria" panose="02040503050406030204" pitchFamily="18" charset="0"/>
                <a:ea typeface="Cambria" panose="02040503050406030204" pitchFamily="18" charset="0"/>
              </a:rPr>
              <a:t>_</a:t>
            </a:r>
            <a:r>
              <a:rPr lang="en-US" b="1" dirty="0" err="1">
                <a:latin typeface="Cambria" panose="02040503050406030204" pitchFamily="18" charset="0"/>
                <a:ea typeface="Cambria" panose="02040503050406030204" pitchFamily="18" charset="0"/>
              </a:rPr>
              <a:t>set_se_translator</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Она позволяет установить функцию преобразования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исключений в </a:t>
            </a:r>
            <a:r>
              <a:rPr lang="en-US" dirty="0">
                <a:latin typeface="Cambria" panose="02040503050406030204" pitchFamily="18" charset="0"/>
                <a:ea typeface="Cambria" panose="02040503050406030204" pitchFamily="18" charset="0"/>
              </a:rPr>
              <a:t>C++-</a:t>
            </a:r>
            <a:r>
              <a:rPr lang="ru-RU" dirty="0">
                <a:latin typeface="Cambria" panose="02040503050406030204" pitchFamily="18" charset="0"/>
                <a:ea typeface="Cambria" panose="02040503050406030204" pitchFamily="18" charset="0"/>
              </a:rPr>
              <a:t>исключения</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9" name="Picture 8"/>
          <p:cNvPicPr>
            <a:picLocks noChangeAspect="1"/>
          </p:cNvPicPr>
          <p:nvPr/>
        </p:nvPicPr>
        <p:blipFill>
          <a:blip r:embed="rId1"/>
          <a:stretch>
            <a:fillRect/>
          </a:stretch>
        </p:blipFill>
        <p:spPr>
          <a:xfrm>
            <a:off x="3216468" y="4994695"/>
            <a:ext cx="5759063" cy="127412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Практические рекомендации</a:t>
            </a:r>
            <a:endParaRPr lang="ru-RU"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Используйте SEH для критических операций, таких как работа с файлами или сетью</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Всегда документируйте возможные исключения и способы их обработки</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Избегайте подавления исключений без необходимости</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Тестируйте сценарии, связанные с возникновением ошибок</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sz="2400" dirty="0">
                <a:latin typeface="Cambria" panose="02040503050406030204" pitchFamily="18" charset="0"/>
                <a:ea typeface="Cambria" panose="02040503050406030204" pitchFamily="18" charset="0"/>
              </a:rPr>
              <a:t>Хотя всю работу по отлову исключений берёт на себя операционная система, однако основная нагрузка по поддержке SEH ложится на компилятор, а не на операционную систему</a:t>
            </a:r>
            <a:endParaRPr lang="ru-RU" sz="2400"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Он генерирует специальный код на входах и выходах </a:t>
            </a:r>
            <a:r>
              <a:rPr lang="ru-RU" sz="2400" b="1" dirty="0">
                <a:latin typeface="Cambria" panose="02040503050406030204" pitchFamily="18" charset="0"/>
                <a:ea typeface="Cambria" panose="02040503050406030204" pitchFamily="18" charset="0"/>
              </a:rPr>
              <a:t>блоков исключений</a:t>
            </a:r>
            <a:r>
              <a:rPr lang="ru-RU" sz="2400" dirty="0">
                <a:latin typeface="Cambria" panose="02040503050406030204" pitchFamily="18" charset="0"/>
                <a:ea typeface="Cambria" panose="02040503050406030204" pitchFamily="18" charset="0"/>
              </a:rPr>
              <a:t> (</a:t>
            </a:r>
            <a:r>
              <a:rPr lang="ru-RU" sz="2400" b="1" dirty="0">
                <a:latin typeface="Cambria" panose="02040503050406030204" pitchFamily="18" charset="0"/>
                <a:ea typeface="Cambria" panose="02040503050406030204" pitchFamily="18" charset="0"/>
              </a:rPr>
              <a:t>exception </a:t>
            </a:r>
            <a:r>
              <a:rPr lang="ru-RU" sz="2400" b="1" dirty="0" err="1">
                <a:latin typeface="Cambria" panose="02040503050406030204" pitchFamily="18" charset="0"/>
                <a:ea typeface="Cambria" panose="02040503050406030204" pitchFamily="18" charset="0"/>
              </a:rPr>
              <a:t>blocks</a:t>
            </a:r>
            <a:r>
              <a:rPr lang="ru-RU" sz="2400" dirty="0">
                <a:latin typeface="Cambria" panose="02040503050406030204" pitchFamily="18" charset="0"/>
                <a:ea typeface="Cambria" panose="02040503050406030204" pitchFamily="18" charset="0"/>
              </a:rPr>
              <a:t>), создает таблицы вспомогательных структур данных для</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поддержки SEH и предоставляет функции обратного вызова, к которым система могла бы обращаться для прохода по блокам исключений</a:t>
            </a:r>
            <a:endParaRPr lang="en-US" sz="2400"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Компилятор отвечает и за</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формирование </a:t>
            </a:r>
            <a:r>
              <a:rPr lang="ru-RU" sz="2400" b="1" dirty="0">
                <a:latin typeface="Cambria" panose="02040503050406030204" pitchFamily="18" charset="0"/>
                <a:ea typeface="Cambria" panose="02040503050406030204" pitchFamily="18" charset="0"/>
              </a:rPr>
              <a:t>стековых фреймов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stack</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frames</a:t>
            </a:r>
            <a:r>
              <a:rPr lang="ru-RU" sz="2400" dirty="0">
                <a:latin typeface="Cambria" panose="02040503050406030204" pitchFamily="18" charset="0"/>
                <a:ea typeface="Cambria" panose="02040503050406030204" pitchFamily="18" charset="0"/>
              </a:rPr>
              <a:t>) и другой внутренней</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информации,</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используемой операционной системой. </a:t>
            </a:r>
            <a:r>
              <a:rPr lang="ru-RU" sz="2400" b="1" dirty="0">
                <a:latin typeface="Cambria" panose="02040503050406030204" pitchFamily="18" charset="0"/>
                <a:ea typeface="Cambria" panose="02040503050406030204" pitchFamily="18" charset="0"/>
              </a:rPr>
              <a:t>Стековым фреймом</a:t>
            </a:r>
            <a:r>
              <a:rPr lang="ru-RU" sz="2400" dirty="0">
                <a:latin typeface="Cambria" panose="02040503050406030204" pitchFamily="18" charset="0"/>
                <a:ea typeface="Cambria" panose="02040503050406030204" pitchFamily="18" charset="0"/>
              </a:rPr>
              <a:t> называется область стека, которую занимают локальные объекты одного блока</a:t>
            </a:r>
            <a:endParaRPr lang="ru-RU" sz="2400"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Данные понятия нам понадобятся далее при обсуждении понятия раскрутки стека!</a:t>
            </a:r>
            <a:endParaRPr lang="ru-RU" sz="2400" dirty="0">
              <a:latin typeface="Cambria" panose="02040503050406030204" pitchFamily="18" charset="0"/>
              <a:ea typeface="Cambria" panose="020405030504060302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en-US" dirty="0">
              <a:latin typeface="Cambria" panose="02040503050406030204" pitchFamily="18" charset="0"/>
              <a:ea typeface="Cambria" panose="02040503050406030204" pitchFamily="18" charset="0"/>
            </a:endParaRPr>
          </a:p>
        </p:txBody>
      </p:sp>
      <p:sp>
        <p:nvSpPr>
          <p:cNvPr id="3" name="Подзаголовок 2"/>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en-US" sz="2800" b="1" dirty="0">
              <a:latin typeface="Verdana" panose="020B0604030504040204" pitchFamily="34" charset="0"/>
              <a:ea typeface="Verdana" panose="020B0604030504040204" pitchFamily="34" charset="0"/>
            </a:endParaRPr>
          </a:p>
        </p:txBody>
      </p:sp>
      <p:sp>
        <p:nvSpPr>
          <p:cNvPr id="4" name="TextBox 3"/>
          <p:cNvSpPr txBox="1"/>
          <p:nvPr/>
        </p:nvSpPr>
        <p:spPr>
          <a:xfrm>
            <a:off x="3200400" y="650631"/>
            <a:ext cx="5627077" cy="369332"/>
          </a:xfrm>
          <a:prstGeom prst="rect">
            <a:avLst/>
          </a:prstGeom>
          <a:noFill/>
        </p:spPr>
        <p:txBody>
          <a:bodyPr wrap="square" rtlCol="0">
            <a:spAutoFit/>
          </a:bodyPr>
          <a:lstStyle/>
          <a:p>
            <a:endParaRPr lang="en-US" dirty="0"/>
          </a:p>
        </p:txBody>
      </p:sp>
      <p:sp>
        <p:nvSpPr>
          <p:cNvPr id="6" name="TextBox 5"/>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SEH предоставляет две основные возможности: </a:t>
            </a:r>
            <a:r>
              <a:rPr lang="ru-RU" b="1" dirty="0">
                <a:latin typeface="Cambria" panose="02040503050406030204" pitchFamily="18" charset="0"/>
                <a:ea typeface="Cambria" panose="02040503050406030204" pitchFamily="18" charset="0"/>
              </a:rPr>
              <a:t>обработку завершения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termination handling</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обработку исключений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exception handling</a:t>
            </a:r>
            <a:r>
              <a:rPr lang="ru-RU"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Не путайте SEH с обработкой исключений в C++, которая представляет собой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еще одну форму обработки исключений, построенную на применении ключевых слов языка C++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При этом Microsoft Visual C++ использует преимущества поддержки SEH, уже обеспеченной компилятором и операционными системами Windows</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Несколько подробнее данный механизм будет рассмотрен позже в данной лекции</a:t>
            </a:r>
            <a:endParaRPr lang="ru-RU"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Забегая наперёд стоит привести список ключевых слов используемых для работы с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MSVC:</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nvGraphicFramePr>
        <p:xfrm>
          <a:off x="914400" y="2694121"/>
          <a:ext cx="10363200" cy="3505200"/>
        </p:xfrm>
        <a:graphic>
          <a:graphicData uri="http://schemas.openxmlformats.org/drawingml/2006/table">
            <a:tbl>
              <a:tblPr firstRow="1" bandRow="1">
                <a:tableStyleId>{2D5ABB26-0587-4C30-8999-92F81FD0307C}</a:tableStyleId>
              </a:tblPr>
              <a:tblGrid>
                <a:gridCol w="3092777"/>
                <a:gridCol w="7270423"/>
              </a:tblGrid>
              <a:tr h="0">
                <a:tc>
                  <a:txBody>
                    <a:bodyPr/>
                    <a:lstStyle/>
                    <a:p>
                      <a:pPr algn="ctr"/>
                      <a:r>
                        <a:rPr lang="ru-RU" sz="2000" b="1" dirty="0">
                          <a:latin typeface="Cambria" panose="02040503050406030204" pitchFamily="18" charset="0"/>
                          <a:ea typeface="Cambria" panose="02040503050406030204" pitchFamily="18" charset="0"/>
                        </a:rPr>
                        <a:t>Ключевое слово</a:t>
                      </a:r>
                      <a:endParaRPr lang="en-US" sz="2000" b="1" dirty="0">
                        <a:latin typeface="Cambria" panose="02040503050406030204" pitchFamily="18" charset="0"/>
                        <a:ea typeface="Cambria" panose="02040503050406030204" pitchFamily="18" charset="0"/>
                      </a:endParaRPr>
                    </a:p>
                  </a:txBody>
                  <a:tcPr anchor="ctr"/>
                </a:tc>
                <a:tc>
                  <a:txBody>
                    <a:bodyPr/>
                    <a:lstStyle/>
                    <a:p>
                      <a:pPr algn="ctr"/>
                      <a:r>
                        <a:rPr lang="ru-RU" sz="2000" b="1" dirty="0">
                          <a:latin typeface="Cambria" panose="02040503050406030204" pitchFamily="18" charset="0"/>
                          <a:ea typeface="Cambria" panose="02040503050406030204" pitchFamily="18" charset="0"/>
                        </a:rPr>
                        <a:t>Описание</a:t>
                      </a:r>
                      <a:endParaRPr lang="en-US" sz="2000" b="1" dirty="0">
                        <a:latin typeface="Cambria" panose="02040503050406030204" pitchFamily="18" charset="0"/>
                        <a:ea typeface="Cambria" panose="02040503050406030204" pitchFamily="18" charset="0"/>
                      </a:endParaRPr>
                    </a:p>
                  </a:txBody>
                  <a:tcPr anchor="ctr"/>
                </a:tc>
              </a:tr>
              <a:tr h="370840">
                <a:tc>
                  <a:txBody>
                    <a:bodyPr/>
                    <a:lstStyle/>
                    <a:p>
                      <a:pPr algn="ctr"/>
                      <a:r>
                        <a:rPr lang="ru-RU" sz="2000" b="1" dirty="0">
                          <a:latin typeface="Cambria" panose="02040503050406030204" pitchFamily="18" charset="0"/>
                          <a:ea typeface="Cambria" panose="02040503050406030204" pitchFamily="18" charset="0"/>
                        </a:rPr>
                        <a:t>__</a:t>
                      </a:r>
                      <a:r>
                        <a:rPr lang="en-US" sz="2000" b="1" dirty="0">
                          <a:latin typeface="Cambria" panose="02040503050406030204" pitchFamily="18" charset="0"/>
                          <a:ea typeface="Cambria" panose="02040503050406030204" pitchFamily="18" charset="0"/>
                        </a:rPr>
                        <a:t>try</a:t>
                      </a:r>
                      <a:endParaRPr lang="en-US" sz="2000" b="1" dirty="0">
                        <a:latin typeface="Cambria" panose="02040503050406030204" pitchFamily="18" charset="0"/>
                        <a:ea typeface="Cambria" panose="02040503050406030204" pitchFamily="18" charset="0"/>
                      </a:endParaRPr>
                    </a:p>
                  </a:txBody>
                  <a:tcPr/>
                </a:tc>
                <a:tc>
                  <a:txBody>
                    <a:bodyPr/>
                    <a:lstStyle/>
                    <a:p>
                      <a:pPr algn="ctr"/>
                      <a:r>
                        <a:rPr lang="ru-RU" sz="2000" dirty="0">
                          <a:latin typeface="Cambria" panose="02040503050406030204" pitchFamily="18" charset="0"/>
                          <a:ea typeface="Cambria" panose="02040503050406030204" pitchFamily="18" charset="0"/>
                        </a:rPr>
                        <a:t>Начинает блок кода, в котором могут возникать исключения</a:t>
                      </a:r>
                      <a:endParaRPr lang="en-US" sz="2000" dirty="0">
                        <a:latin typeface="Cambria" panose="02040503050406030204" pitchFamily="18" charset="0"/>
                        <a:ea typeface="Cambria" panose="02040503050406030204" pitchFamily="18" charset="0"/>
                      </a:endParaRPr>
                    </a:p>
                  </a:txBody>
                  <a:tcPr/>
                </a:tc>
              </a:tr>
              <a:tr h="370840">
                <a:tc>
                  <a:txBody>
                    <a:bodyPr/>
                    <a:lstStyle/>
                    <a:p>
                      <a:pPr algn="ctr"/>
                      <a:r>
                        <a:rPr lang="en-US" sz="2000" b="1" dirty="0">
                          <a:latin typeface="Cambria" panose="02040503050406030204" pitchFamily="18" charset="0"/>
                          <a:ea typeface="Cambria" panose="02040503050406030204" pitchFamily="18" charset="0"/>
                        </a:rPr>
                        <a:t>__except</a:t>
                      </a:r>
                      <a:endParaRPr lang="en-US" sz="2000" b="1" dirty="0">
                        <a:latin typeface="Cambria" panose="02040503050406030204" pitchFamily="18" charset="0"/>
                        <a:ea typeface="Cambria" panose="02040503050406030204" pitchFamily="18" charset="0"/>
                      </a:endParaRPr>
                    </a:p>
                  </a:txBody>
                  <a:tcPr/>
                </a:tc>
                <a:tc>
                  <a:txBody>
                    <a:bodyPr/>
                    <a:lstStyle/>
                    <a:p>
                      <a:pPr algn="ctr"/>
                      <a:r>
                        <a:rPr lang="ru-RU" sz="2000" dirty="0">
                          <a:latin typeface="Cambria" panose="02040503050406030204" pitchFamily="18" charset="0"/>
                          <a:ea typeface="Cambria" panose="02040503050406030204" pitchFamily="18" charset="0"/>
                        </a:rPr>
                        <a:t>Указывает, обработано ли исключение, и предоставляет код обработки, если это так</a:t>
                      </a:r>
                      <a:endParaRPr lang="en-US" sz="2000" dirty="0">
                        <a:latin typeface="Cambria" panose="02040503050406030204" pitchFamily="18" charset="0"/>
                        <a:ea typeface="Cambria" panose="02040503050406030204" pitchFamily="18" charset="0"/>
                      </a:endParaRPr>
                    </a:p>
                  </a:txBody>
                  <a:tcPr/>
                </a:tc>
              </a:tr>
              <a:tr h="370840">
                <a:tc>
                  <a:txBody>
                    <a:bodyPr/>
                    <a:lstStyle/>
                    <a:p>
                      <a:pPr algn="ctr"/>
                      <a:r>
                        <a:rPr lang="en-US" sz="2000" b="1" dirty="0">
                          <a:latin typeface="Cambria" panose="02040503050406030204" pitchFamily="18" charset="0"/>
                          <a:ea typeface="Cambria" panose="02040503050406030204" pitchFamily="18" charset="0"/>
                        </a:rPr>
                        <a:t>__finally</a:t>
                      </a:r>
                      <a:endParaRPr lang="en-US" sz="2000" b="1" dirty="0">
                        <a:latin typeface="Cambria" panose="02040503050406030204" pitchFamily="18" charset="0"/>
                        <a:ea typeface="Cambria" panose="02040503050406030204" pitchFamily="18" charset="0"/>
                      </a:endParaRPr>
                    </a:p>
                  </a:txBody>
                  <a:tcPr/>
                </a:tc>
                <a:tc>
                  <a:txBody>
                    <a:bodyPr/>
                    <a:lstStyle/>
                    <a:p>
                      <a:pPr algn="ctr"/>
                      <a:r>
                        <a:rPr lang="ru-RU" sz="2000" dirty="0">
                          <a:latin typeface="Cambria" panose="02040503050406030204" pitchFamily="18" charset="0"/>
                          <a:ea typeface="Cambria" panose="02040503050406030204" pitchFamily="18" charset="0"/>
                        </a:rPr>
                        <a:t>Предоставляет код, который гарантированно будет выполнен независимо от того, завершается ли блок __</a:t>
                      </a:r>
                      <a:r>
                        <a:rPr lang="ru-RU" sz="2000"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обычным образом, с помощью инструкции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или из-за</a:t>
                      </a:r>
                      <a:endParaRPr lang="ru-RU" sz="2000" dirty="0">
                        <a:latin typeface="Cambria" panose="02040503050406030204" pitchFamily="18" charset="0"/>
                        <a:ea typeface="Cambria" panose="02040503050406030204" pitchFamily="18" charset="0"/>
                      </a:endParaRPr>
                    </a:p>
                    <a:p>
                      <a:pPr algn="ctr"/>
                      <a:r>
                        <a:rPr lang="ru-RU" sz="2000" dirty="0">
                          <a:latin typeface="Cambria" panose="02040503050406030204" pitchFamily="18" charset="0"/>
                          <a:ea typeface="Cambria" panose="02040503050406030204" pitchFamily="18" charset="0"/>
                        </a:rPr>
                        <a:t>исключения</a:t>
                      </a:r>
                      <a:endParaRPr lang="en-US" sz="2000" dirty="0">
                        <a:latin typeface="Cambria" panose="02040503050406030204" pitchFamily="18" charset="0"/>
                        <a:ea typeface="Cambria" panose="02040503050406030204" pitchFamily="18" charset="0"/>
                      </a:endParaRPr>
                    </a:p>
                  </a:txBody>
                  <a:tcPr/>
                </a:tc>
              </a:tr>
              <a:tr h="0">
                <a:tc>
                  <a:txBody>
                    <a:bodyPr/>
                    <a:lstStyle/>
                    <a:p>
                      <a:pPr algn="ctr"/>
                      <a:r>
                        <a:rPr lang="en-US" sz="2000" b="1" dirty="0">
                          <a:latin typeface="Cambria" panose="02040503050406030204" pitchFamily="18" charset="0"/>
                          <a:ea typeface="Cambria" panose="02040503050406030204" pitchFamily="18" charset="0"/>
                        </a:rPr>
                        <a:t>__leave</a:t>
                      </a:r>
                      <a:endParaRPr lang="en-US" sz="2000" b="1" dirty="0">
                        <a:latin typeface="Cambria" panose="02040503050406030204" pitchFamily="18" charset="0"/>
                        <a:ea typeface="Cambria" panose="02040503050406030204" pitchFamily="18" charset="0"/>
                      </a:endParaRPr>
                    </a:p>
                  </a:txBody>
                  <a:tcPr/>
                </a:tc>
                <a:tc>
                  <a:txBody>
                    <a:bodyPr/>
                    <a:lstStyle/>
                    <a:p>
                      <a:pPr algn="ctr"/>
                      <a:r>
                        <a:rPr lang="ru-RU" sz="2000" dirty="0">
                          <a:latin typeface="Cambria" panose="02040503050406030204" pitchFamily="18" charset="0"/>
                          <a:ea typeface="Cambria" panose="02040503050406030204" pitchFamily="18" charset="0"/>
                        </a:rPr>
                        <a:t>Предоставляет оптимизированный механизм для перехода к блоку __</a:t>
                      </a:r>
                      <a:r>
                        <a:rPr lang="ru-RU" sz="2000"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откуда-либо из блока __</a:t>
                      </a:r>
                      <a:r>
                        <a:rPr lang="ru-RU" sz="2000" dirty="0" err="1">
                          <a:latin typeface="Cambria" panose="02040503050406030204" pitchFamily="18" charset="0"/>
                          <a:ea typeface="Cambria" panose="02040503050406030204" pitchFamily="18" charset="0"/>
                        </a:rPr>
                        <a:t>try</a:t>
                      </a:r>
                      <a:endParaRPr lang="en-US" sz="2000" dirty="0">
                        <a:latin typeface="Cambria" panose="02040503050406030204" pitchFamily="18" charset="0"/>
                        <a:ea typeface="Cambria" panose="020405030504060302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990600" y="365126"/>
          <a:ext cx="10210800" cy="1018309"/>
        </p:xfrm>
        <a:graphic>
          <a:graphicData uri="http://schemas.openxmlformats.org/drawingml/2006/table">
            <a:tbl>
              <a:tblPr/>
              <a:tblGrid>
                <a:gridCol w="10210800"/>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Объект 6"/>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a:t>
            </a:r>
            <a:r>
              <a:rPr lang="ru-RU" b="1" dirty="0">
                <a:latin typeface="Cambria" panose="02040503050406030204" pitchFamily="18" charset="0"/>
                <a:ea typeface="Cambria" panose="02040503050406030204" pitchFamily="18" charset="0"/>
              </a:rPr>
              <a:t>обработчик завершения (__</a:t>
            </a:r>
            <a:r>
              <a:rPr lang="en-US" b="1" dirty="0">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гарантирует, что блок кода (собственно обработчик) будет выполнен независимо от того, как происходит выход из другого блока кода – защищенного участка программы. Синтаксис обработчика завершения при работе с компилятором M</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VC</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выглядит так:</a:t>
            </a:r>
            <a:endParaRPr lang="ru-RU"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4357939" y="4274777"/>
            <a:ext cx="3476122" cy="221809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26911</Words>
  <Application>WPS Presentation</Application>
  <PresentationFormat>Widescreen</PresentationFormat>
  <Paragraphs>409</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Arial</vt:lpstr>
      <vt:lpstr>SimSun</vt:lpstr>
      <vt:lpstr>Wingdings</vt:lpstr>
      <vt:lpstr>Cambria</vt:lpstr>
      <vt:lpstr>Verdana</vt:lpstr>
      <vt:lpstr>Calibri</vt:lpstr>
      <vt:lpstr>Microsoft YaHei</vt:lpstr>
      <vt:lpstr>Arial Unicode MS</vt:lpstr>
      <vt:lpstr>Calibri Light</vt:lpstr>
      <vt:lpstr>Тема Office</vt:lpstr>
      <vt:lpstr>Системное программирование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Системное программирование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Любовь Сухая</cp:lastModifiedBy>
  <cp:revision>1034</cp:revision>
  <dcterms:created xsi:type="dcterms:W3CDTF">2024-09-04T11:03:00Z</dcterms:created>
  <dcterms:modified xsi:type="dcterms:W3CDTF">2025-05-09T16:23:15Z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6CC2BF66AE78493484F03147EE3E86A7_12</vt:lpwstr>
  </property>
  <property fmtid="{D5CDD505-2E9C-101B-9397-08002B2CF9AE}" pid="3" name="KSOProductBuildVer">
    <vt:lpwstr>1049-12.2.0.20795</vt:lpwstr>
  </property>
</Properties>
</file>