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!d&amp;ehk=ipmyhMZ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7"/>
  </p:notesMasterIdLst>
  <p:sldIdLst>
    <p:sldId id="258" r:id="rId2"/>
    <p:sldId id="1595" r:id="rId3"/>
    <p:sldId id="1596" r:id="rId4"/>
    <p:sldId id="1597" r:id="rId5"/>
    <p:sldId id="1598" r:id="rId6"/>
    <p:sldId id="1599" r:id="rId7"/>
    <p:sldId id="1600" r:id="rId8"/>
    <p:sldId id="1602" r:id="rId9"/>
    <p:sldId id="1601" r:id="rId10"/>
    <p:sldId id="1603" r:id="rId11"/>
    <p:sldId id="1604" r:id="rId12"/>
    <p:sldId id="1608" r:id="rId13"/>
    <p:sldId id="1605" r:id="rId14"/>
    <p:sldId id="1606" r:id="rId15"/>
    <p:sldId id="16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34E3-E8F5-413F-8FB7-B5B83502400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74C-A555-4754-AE9B-EFEFA310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Unless otherwise noted, content in this presentation is originally created by me. You are free to repurpose/reuse it as needed; attribution is much appreciated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716F0-385D-4F6E-BE54-A09D410D24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5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!d&amp;ehk=ipmyhMZ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</p:spTree>
    <p:extLst>
      <p:ext uri="{BB962C8B-B14F-4D97-AF65-F5344CB8AC3E}">
        <p14:creationId xmlns:p14="http://schemas.microsoft.com/office/powerpoint/2010/main" val="156899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7816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73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763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04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7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2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8486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895726"/>
            <a:ext cx="11655840" cy="182880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54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15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0" y="50718"/>
            <a:ext cx="12053739" cy="1005083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0" y="1055802"/>
            <a:ext cx="12053737" cy="5373650"/>
          </a:xfrm>
        </p:spPr>
        <p:txBody>
          <a:bodyPr anchor="ctr"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502" y="6429454"/>
            <a:ext cx="1600200" cy="377825"/>
          </a:xfrm>
        </p:spPr>
        <p:txBody>
          <a:bodyPr/>
          <a:lstStyle/>
          <a:p>
            <a:fld id="{5E2A9F4F-03AD-4497-A65D-076601BD41D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131" y="6429456"/>
            <a:ext cx="9902371" cy="3778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1702" y="6429455"/>
            <a:ext cx="551167" cy="3778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E07B27-19D1-41FD-BF41-5579CB8B9B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28" y="0"/>
            <a:ext cx="12204029" cy="68588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C7C67A-316A-427C-BD03-542B061C5424}"/>
              </a:ext>
            </a:extLst>
          </p:cNvPr>
          <p:cNvSpPr/>
          <p:nvPr userDrawn="1"/>
        </p:nvSpPr>
        <p:spPr bwMode="auto">
          <a:xfrm>
            <a:off x="-12028" y="0"/>
            <a:ext cx="12204029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108564"/>
            <a:ext cx="6276530" cy="8754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39" y="3874398"/>
            <a:ext cx="4482124" cy="1677043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7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5712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69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268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00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19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70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2365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us2.dev.cognitive.microsoft.com/docs/services/personalizer-api/operations/Rank" TargetMode="External"/><Relationship Id="rId2" Type="http://schemas.openxmlformats.org/officeDocument/2006/relationships/hyperlink" Target="https://docs.microsoft.com/azure/cognitive-services/personalizer/what-is-personalizer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lazem/" TargetMode="External"/><Relationship Id="rId7" Type="http://schemas.openxmlformats.org/officeDocument/2006/relationships/hyperlink" Target="https://aka.ms/gscc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ka.ms/gscc19" TargetMode="External"/><Relationship Id="rId5" Type="http://schemas.openxmlformats.org/officeDocument/2006/relationships/hyperlink" Target="https://www.meetup.com/CloudNH/" TargetMode="External"/><Relationship Id="rId4" Type="http://schemas.openxmlformats.org/officeDocument/2006/relationships/hyperlink" Target="https://github.com/plz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799D-FECC-4FE8-8DAE-78AFBDC3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61" y="402248"/>
            <a:ext cx="8964185" cy="2268299"/>
          </a:xfrm>
        </p:spPr>
        <p:txBody>
          <a:bodyPr/>
          <a:lstStyle/>
          <a:p>
            <a:r>
              <a:rPr lang="en-US" sz="7200" dirty="0"/>
              <a:t>More AI for your App</a:t>
            </a:r>
            <a:br>
              <a:rPr lang="en-US" sz="7200" dirty="0"/>
            </a:br>
            <a:r>
              <a:rPr lang="en-US" sz="7200" dirty="0"/>
              <a:t>(Still No PhD Needed)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DAAE1-AEE8-42ED-94BD-509828C5B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261" y="5677988"/>
            <a:ext cx="7171337" cy="637346"/>
          </a:xfrm>
        </p:spPr>
        <p:txBody>
          <a:bodyPr/>
          <a:lstStyle/>
          <a:p>
            <a:r>
              <a:rPr lang="en-US" dirty="0"/>
              <a:t>Granite State Code Camp ::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BC3D61-BE89-4CC4-82DF-5FDBD586BAB6}"/>
              </a:ext>
            </a:extLst>
          </p:cNvPr>
          <p:cNvSpPr txBox="1">
            <a:spLocks/>
          </p:cNvSpPr>
          <p:nvPr/>
        </p:nvSpPr>
        <p:spPr>
          <a:xfrm>
            <a:off x="330261" y="3286789"/>
            <a:ext cx="11204013" cy="166220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i="1" u="sng" dirty="0"/>
              <a:t>Abstract</a:t>
            </a:r>
          </a:p>
          <a:p>
            <a:r>
              <a:rPr lang="en-US" sz="3600" dirty="0"/>
              <a:t>Add AI functionality to apps by integrating Azure AI Cognitive Services. We will dive into three specific use cases.</a:t>
            </a:r>
          </a:p>
        </p:txBody>
      </p:sp>
    </p:spTree>
    <p:extLst>
      <p:ext uri="{BB962C8B-B14F-4D97-AF65-F5344CB8AC3E}">
        <p14:creationId xmlns:p14="http://schemas.microsoft.com/office/powerpoint/2010/main" val="1692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don’t want the recommender to be tightly coupled into an app</a:t>
            </a:r>
          </a:p>
          <a:p>
            <a:r>
              <a:rPr lang="en-US" dirty="0"/>
              <a:t>Deploy it as a service / API</a:t>
            </a:r>
          </a:p>
          <a:p>
            <a:r>
              <a:rPr lang="en-US" dirty="0"/>
              <a:t>This way it can be maintained on its own schedule</a:t>
            </a:r>
          </a:p>
          <a:p>
            <a:r>
              <a:rPr lang="en-US" dirty="0"/>
              <a:t>And integrated into anything that can integrate an API</a:t>
            </a:r>
          </a:p>
          <a:p>
            <a:endParaRPr lang="en-US" dirty="0"/>
          </a:p>
          <a:p>
            <a:r>
              <a:rPr lang="en-US" dirty="0"/>
              <a:t>Typical loose coupling / service-centric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751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Service</a:t>
            </a:r>
            <a:r>
              <a:rPr lang="en-US"/>
              <a:t>: Personalizer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Azure AI Cognitive Service: Personalizer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API Reference</a:t>
            </a:r>
            <a:r>
              <a:rPr lang="en-US" dirty="0"/>
              <a:t>)</a:t>
            </a:r>
          </a:p>
          <a:p>
            <a:r>
              <a:rPr lang="en-US" dirty="0"/>
              <a:t>REST API + SDKs (.NET, Go, Node, Python)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it work?</a:t>
            </a:r>
          </a:p>
          <a:p>
            <a:r>
              <a:rPr lang="en-US" dirty="0"/>
              <a:t>You pass a “context” and some choices to the API</a:t>
            </a:r>
          </a:p>
          <a:p>
            <a:r>
              <a:rPr lang="en-US" dirty="0"/>
              <a:t>API returns your choices, ranked by contextual relevance</a:t>
            </a:r>
          </a:p>
          <a:p>
            <a:r>
              <a:rPr lang="en-US" dirty="0"/>
              <a:t>You present the ranked choices to your user</a:t>
            </a:r>
          </a:p>
          <a:p>
            <a:r>
              <a:rPr lang="en-US" dirty="0"/>
              <a:t>You watch what the user does with the choices</a:t>
            </a:r>
          </a:p>
          <a:p>
            <a:r>
              <a:rPr lang="en-US" dirty="0"/>
              <a:t>Based on the user’s action, you send feedback to the API</a:t>
            </a:r>
          </a:p>
          <a:p>
            <a:r>
              <a:rPr lang="en-US" dirty="0"/>
              <a:t>The API learns from your feedback and improves ongoing</a:t>
            </a:r>
          </a:p>
        </p:txBody>
      </p:sp>
    </p:spTree>
    <p:extLst>
      <p:ext uri="{BB962C8B-B14F-4D97-AF65-F5344CB8AC3E}">
        <p14:creationId xmlns:p14="http://schemas.microsoft.com/office/powerpoint/2010/main" val="18819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5CE2-BECC-4444-B9B1-A38B6C16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|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A73E-0A39-44E3-9938-CD9D4B15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What’s a Context?</a:t>
            </a:r>
          </a:p>
          <a:p>
            <a:r>
              <a:rPr lang="en-US" sz="2800" dirty="0"/>
              <a:t>Info about user and situation that may affect user’s decision</a:t>
            </a:r>
          </a:p>
          <a:p>
            <a:r>
              <a:rPr lang="en-US" sz="2800" dirty="0"/>
              <a:t>YOU must assemble this – it is situational</a:t>
            </a:r>
          </a:p>
          <a:p>
            <a:r>
              <a:rPr lang="en-US" sz="2800" dirty="0"/>
              <a:t>Examples: demographic info, customer info, day of week, weather, location, … … 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“How do I know what to send??!?”</a:t>
            </a:r>
          </a:p>
          <a:p>
            <a:r>
              <a:rPr lang="en-US" sz="2800" dirty="0"/>
              <a:t>AHA!! You don’t have to. Leave it up to the Personalizer API.</a:t>
            </a:r>
          </a:p>
          <a:p>
            <a:r>
              <a:rPr lang="en-US" sz="2800" dirty="0"/>
              <a:t>Send whatever you have (within reason </a:t>
            </a:r>
            <a:r>
              <a:rPr lang="en-US" sz="2800" dirty="0">
                <a:sym typeface="Wingdings" panose="05000000000000000000" pitchFamily="2" charset="2"/>
              </a:rPr>
              <a:t>) – Personalizer will learn what matters (correlates with user’s decision) and what doesn’t</a:t>
            </a:r>
          </a:p>
          <a:p>
            <a:r>
              <a:rPr lang="en-US" sz="2800" dirty="0">
                <a:sym typeface="Wingdings" panose="05000000000000000000" pitchFamily="2" charset="2"/>
              </a:rPr>
              <a:t>Do NOT send PII – not needed, anyway. If you must – then obscure it.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We’ll look at Context examples in the code shortly.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2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What are Choices?</a:t>
            </a:r>
          </a:p>
          <a:p>
            <a:r>
              <a:rPr lang="en-US" sz="2800" dirty="0"/>
              <a:t>The list you want Personalizer to rank</a:t>
            </a:r>
          </a:p>
          <a:p>
            <a:r>
              <a:rPr lang="en-US" sz="2800" dirty="0"/>
              <a:t>E.g. music releases, books, magazines, rubber ducks, etc. etc.</a:t>
            </a:r>
          </a:p>
          <a:p>
            <a:endParaRPr lang="en-US" sz="2800" dirty="0"/>
          </a:p>
          <a:p>
            <a:r>
              <a:rPr lang="en-US" sz="2800" dirty="0"/>
              <a:t>DON’T pass thousands of items (your whole product catalog)</a:t>
            </a:r>
          </a:p>
          <a:p>
            <a:r>
              <a:rPr lang="en-US" sz="2800" dirty="0"/>
              <a:t>Keep the list of choices short: 50 items or less</a:t>
            </a:r>
          </a:p>
          <a:p>
            <a:pPr lvl="1"/>
            <a:r>
              <a:rPr lang="en-US" sz="2000" dirty="0"/>
              <a:t>Usability 101: humans process THREE things well. After five, we start to get overwhelmed.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We’ll look at some Choices examples in the code shortly.</a:t>
            </a:r>
          </a:p>
        </p:txBody>
      </p:sp>
    </p:spTree>
    <p:extLst>
      <p:ext uri="{BB962C8B-B14F-4D97-AF65-F5344CB8AC3E}">
        <p14:creationId xmlns:p14="http://schemas.microsoft.com/office/powerpoint/2010/main" val="155551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Feedback?</a:t>
            </a:r>
          </a:p>
        </p:txBody>
      </p:sp>
    </p:spTree>
    <p:extLst>
      <p:ext uri="{BB962C8B-B14F-4D97-AF65-F5344CB8AC3E}">
        <p14:creationId xmlns:p14="http://schemas.microsoft.com/office/powerpoint/2010/main" val="7844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7052" y="1473189"/>
            <a:ext cx="3147099" cy="77362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800" dirty="0"/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16136" y="1537783"/>
            <a:ext cx="7175863" cy="5002354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Patrick El-Azem</a:t>
            </a:r>
          </a:p>
          <a:p>
            <a:pPr marL="0" lvl="0" indent="0">
              <a:buNone/>
            </a:pPr>
            <a:r>
              <a:rPr lang="en-US" sz="2800" dirty="0"/>
              <a:t>Cloud Solution Architect, Microsoft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LinkedIn: </a:t>
            </a:r>
            <a:r>
              <a:rPr lang="en-US" sz="3600" dirty="0">
                <a:hlinkClick r:id="rId3"/>
              </a:rPr>
              <a:t>pelazem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Github: </a:t>
            </a:r>
            <a:r>
              <a:rPr lang="en-US" sz="3600" dirty="0">
                <a:hlinkClick r:id="rId4"/>
              </a:rPr>
              <a:t>plzm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CloudNH:</a:t>
            </a:r>
            <a:r>
              <a:rPr lang="en-US" sz="2400" dirty="0"/>
              <a:t> </a:t>
            </a:r>
            <a:r>
              <a:rPr lang="en-US" sz="3600" dirty="0">
                <a:hlinkClick r:id="rId5"/>
              </a:rPr>
              <a:t>meetup.com/</a:t>
            </a:r>
            <a:r>
              <a:rPr lang="en-US" sz="3600" b="1" dirty="0">
                <a:hlinkClick r:id="rId5"/>
              </a:rPr>
              <a:t>CloudNH</a:t>
            </a:r>
            <a:endParaRPr lang="en-US" sz="3600" b="1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endParaRPr lang="en-US" sz="3600" dirty="0"/>
          </a:p>
          <a:p>
            <a:pPr marL="0" lvl="0" indent="0">
              <a:buSzTx/>
              <a:buNone/>
              <a:defRPr/>
            </a:pPr>
            <a:r>
              <a:rPr lang="en-US" sz="3600" dirty="0"/>
              <a:t>This session: </a:t>
            </a:r>
            <a:r>
              <a:rPr lang="en-US" sz="3600" dirty="0">
                <a:hlinkClick r:id="rId6"/>
              </a:rPr>
              <a:t>aka.ms/gscc19</a:t>
            </a:r>
            <a:endParaRPr lang="en-US" sz="3600" dirty="0"/>
          </a:p>
          <a:p>
            <a:pPr marL="0" lvl="0" indent="0">
              <a:buSzTx/>
              <a:buNone/>
              <a:defRPr/>
            </a:pPr>
            <a:r>
              <a:rPr lang="en-US" sz="2400" dirty="0"/>
              <a:t>2018 session: </a:t>
            </a:r>
            <a:r>
              <a:rPr lang="en-US" sz="2400" dirty="0">
                <a:hlinkClick r:id="rId7"/>
              </a:rPr>
              <a:t>aka.ms/gscc18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7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BF5D-988B-4898-8052-33BD225B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title -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CB5C-BA78-4517-8E87-53FD8EFF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“More” and “Still”?</a:t>
            </a:r>
          </a:p>
          <a:p>
            <a:endParaRPr lang="en-US" dirty="0"/>
          </a:p>
          <a:p>
            <a:r>
              <a:rPr lang="en-US" dirty="0"/>
              <a:t>Today follows my 2018 session “Add AI to your App Today”</a:t>
            </a:r>
          </a:p>
          <a:p>
            <a:endParaRPr lang="en-US" dirty="0"/>
          </a:p>
          <a:p>
            <a:r>
              <a:rPr lang="en-US" dirty="0"/>
              <a:t>Last year covered basics; today’s session goes deeper</a:t>
            </a:r>
          </a:p>
          <a:p>
            <a:endParaRPr lang="en-US" dirty="0"/>
          </a:p>
          <a:p>
            <a:r>
              <a:rPr lang="en-US" dirty="0"/>
              <a:t>Audience: developers/architects where AI needs &gt; AI expertise…</a:t>
            </a:r>
            <a:br>
              <a:rPr lang="en-US" dirty="0"/>
            </a:br>
            <a:r>
              <a:rPr lang="en-US" dirty="0"/>
              <a:t>and/or “build AI from scratch” won’t work</a:t>
            </a:r>
          </a:p>
        </p:txBody>
      </p:sp>
    </p:spTree>
    <p:extLst>
      <p:ext uri="{BB962C8B-B14F-4D97-AF65-F5344CB8AC3E}">
        <p14:creationId xmlns:p14="http://schemas.microsoft.com/office/powerpoint/2010/main" val="3186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6886-9C7F-478D-BD9E-B622A9A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0536-17EB-4435-AFF3-F2A6BA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“from scratch” build/deploy/maintain is difficult and costly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AI </a:t>
            </a:r>
            <a:r>
              <a:rPr lang="en-US" b="1" dirty="0"/>
              <a:t>PaaS/SaaS services</a:t>
            </a:r>
            <a:r>
              <a:rPr lang="en-US" dirty="0"/>
              <a:t>: you focus on scenarios and integration, service provider on build/deploy/maintain AI services</a:t>
            </a:r>
          </a:p>
          <a:p>
            <a:endParaRPr lang="en-US" dirty="0"/>
          </a:p>
          <a:p>
            <a:r>
              <a:rPr lang="en-US" sz="3600" b="1" u="sng" dirty="0"/>
              <a:t>Microsoft Azure Cognitive Services</a:t>
            </a:r>
          </a:p>
          <a:p>
            <a:pPr lvl="1"/>
            <a:r>
              <a:rPr lang="en-US" dirty="0"/>
              <a:t>AI APIs; each provides a specific AI capability</a:t>
            </a:r>
          </a:p>
          <a:p>
            <a:pPr lvl="1"/>
            <a:r>
              <a:rPr lang="en-US" dirty="0"/>
              <a:t>Examples: speech to text, face recognition, custom vision, many more</a:t>
            </a:r>
          </a:p>
          <a:p>
            <a:pPr lvl="1"/>
            <a:r>
              <a:rPr lang="en-US" dirty="0"/>
              <a:t>Integrate via REST API or SDKs</a:t>
            </a:r>
          </a:p>
          <a:p>
            <a:pPr lvl="1"/>
            <a:r>
              <a:rPr lang="en-US" dirty="0"/>
              <a:t>Consult last year’s session for more info</a:t>
            </a:r>
          </a:p>
          <a:p>
            <a:pPr lvl="1"/>
            <a:r>
              <a:rPr lang="en-US" dirty="0"/>
              <a:t>You decide: does AI service do what we need? </a:t>
            </a:r>
            <a:r>
              <a:rPr lang="en-US" dirty="0">
                <a:sym typeface="Wingdings" panose="05000000000000000000" pitchFamily="2" charset="2"/>
              </a:rPr>
              <a:t> Domain expertise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2B7E-FA9A-4E21-BC2E-68D1CB3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4832-593D-46EA-9240-2CC017EA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we will examine real world scenarios: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Personalized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Vision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Use Case</a:t>
            </a:r>
          </a:p>
          <a:p>
            <a:r>
              <a:rPr lang="en-US" dirty="0"/>
              <a:t>AI Service</a:t>
            </a:r>
          </a:p>
          <a:p>
            <a:r>
              <a:rPr lang="en-US" dirty="0"/>
              <a:t>Implementation / Demo</a:t>
            </a:r>
          </a:p>
        </p:txBody>
      </p:sp>
    </p:spTree>
    <p:extLst>
      <p:ext uri="{BB962C8B-B14F-4D97-AF65-F5344CB8AC3E}">
        <p14:creationId xmlns:p14="http://schemas.microsoft.com/office/powerpoint/2010/main" val="1445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8C07A-8F1C-4CC1-A1AA-74BDEFFB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036221"/>
            <a:ext cx="11653523" cy="1015663"/>
          </a:xfrm>
        </p:spPr>
        <p:txBody>
          <a:bodyPr/>
          <a:lstStyle/>
          <a:p>
            <a:r>
              <a:rPr lang="en-US" sz="6000" dirty="0"/>
              <a:t>Personalized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F2DC7-AA64-4AB8-AFA9-7FA2520A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11" y="2960772"/>
            <a:ext cx="9910049" cy="3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1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229925-8D34-40DE-8250-61552210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BCF94-5F3E-428C-AB4C-3F2AC761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0" y="1055802"/>
            <a:ext cx="12053737" cy="5751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Show me </a:t>
            </a:r>
            <a:r>
              <a:rPr lang="en-US" sz="2800" b="1" i="1" dirty="0"/>
              <a:t>personalized</a:t>
            </a:r>
            <a:r>
              <a:rPr lang="en-US" sz="2800" dirty="0"/>
              <a:t> recommendations for what to do next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Buy</a:t>
            </a:r>
            <a:r>
              <a:rPr lang="en-US" sz="2800" dirty="0">
                <a:sym typeface="Wingdings" panose="05000000000000000000" pitchFamily="2" charset="2"/>
              </a:rPr>
              <a:t> next, </a:t>
            </a:r>
            <a:r>
              <a:rPr lang="en-US" sz="2800" b="1" dirty="0">
                <a:sym typeface="Wingdings" panose="05000000000000000000" pitchFamily="2" charset="2"/>
              </a:rPr>
              <a:t>read</a:t>
            </a:r>
            <a:r>
              <a:rPr lang="en-US" sz="2800" dirty="0">
                <a:sym typeface="Wingdings" panose="05000000000000000000" pitchFamily="2" charset="2"/>
              </a:rPr>
              <a:t> next, where to </a:t>
            </a:r>
            <a:r>
              <a:rPr lang="en-US" sz="2800" b="1" dirty="0">
                <a:sym typeface="Wingdings" panose="05000000000000000000" pitchFamily="2" charset="2"/>
              </a:rPr>
              <a:t>go</a:t>
            </a:r>
            <a:r>
              <a:rPr lang="en-US" sz="2800" dirty="0">
                <a:sym typeface="Wingdings" panose="05000000000000000000" pitchFamily="2" charset="2"/>
              </a:rPr>
              <a:t> next, etc.</a:t>
            </a:r>
          </a:p>
          <a:p>
            <a:r>
              <a:rPr lang="en-US" sz="2800" dirty="0">
                <a:sym typeface="Wingdings" panose="05000000000000000000" pitchFamily="2" charset="2"/>
              </a:rPr>
              <a:t> Relevant and compelling to </a:t>
            </a:r>
            <a:r>
              <a:rPr lang="en-US" sz="2800" b="1" u="sng" dirty="0">
                <a:sym typeface="Wingdings" panose="05000000000000000000" pitchFamily="2" charset="2"/>
              </a:rPr>
              <a:t>me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There are two main tasks here</a:t>
            </a:r>
          </a:p>
          <a:p>
            <a:r>
              <a:rPr lang="en-US" dirty="0"/>
              <a:t>Domain: make recommendations – and adjust to change ongoing</a:t>
            </a:r>
          </a:p>
          <a:p>
            <a:r>
              <a:rPr lang="en-US" dirty="0"/>
              <a:t>Operation: deploy, update, and integrate “the thing that makes recommendations”</a:t>
            </a:r>
          </a:p>
        </p:txBody>
      </p:sp>
    </p:spTree>
    <p:extLst>
      <p:ext uri="{BB962C8B-B14F-4D97-AF65-F5344CB8AC3E}">
        <p14:creationId xmlns:p14="http://schemas.microsoft.com/office/powerpoint/2010/main" val="40411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ym typeface="Wingdings" panose="05000000000000000000" pitchFamily="2" charset="2"/>
              </a:rPr>
              <a:t>How do you know what’s relevant to me?</a:t>
            </a:r>
          </a:p>
          <a:p>
            <a:r>
              <a:rPr lang="en-US" dirty="0">
                <a:sym typeface="Wingdings" panose="05000000000000000000" pitchFamily="2" charset="2"/>
              </a:rPr>
              <a:t>How do you keep up with changing demographics?</a:t>
            </a:r>
          </a:p>
          <a:p>
            <a:r>
              <a:rPr lang="en-US" dirty="0">
                <a:sym typeface="Wingdings" panose="05000000000000000000" pitchFamily="2" charset="2"/>
              </a:rPr>
              <a:t>How do you handle new customers/visitors?</a:t>
            </a:r>
          </a:p>
          <a:p>
            <a:r>
              <a:rPr lang="en-US" dirty="0">
                <a:sym typeface="Wingdings" panose="05000000000000000000" pitchFamily="2" charset="2"/>
              </a:rPr>
              <a:t>How do you know how accurate your recommendations are?</a:t>
            </a:r>
          </a:p>
          <a:p>
            <a:r>
              <a:rPr lang="en-US" dirty="0">
                <a:sym typeface="Wingdings" panose="05000000000000000000" pitchFamily="2" charset="2"/>
              </a:rPr>
              <a:t>How to create an algorithm with input: me and output: recommendations?</a:t>
            </a:r>
          </a:p>
          <a:p>
            <a:r>
              <a:rPr lang="en-US" dirty="0">
                <a:sym typeface="Wingdings" panose="05000000000000000000" pitchFamily="2" charset="2"/>
              </a:rPr>
              <a:t>Where do you get historical data to train/test an algorithm?</a:t>
            </a:r>
          </a:p>
          <a:p>
            <a:r>
              <a:rPr lang="en-US" dirty="0">
                <a:sym typeface="Wingdings" panose="05000000000000000000" pitchFamily="2" charset="2"/>
              </a:rPr>
              <a:t>How to deploy/maintain this and make it easy to integrate?</a:t>
            </a:r>
          </a:p>
        </p:txBody>
      </p:sp>
    </p:spTree>
    <p:extLst>
      <p:ext uri="{BB962C8B-B14F-4D97-AF65-F5344CB8AC3E}">
        <p14:creationId xmlns:p14="http://schemas.microsoft.com/office/powerpoint/2010/main" val="17559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may not have historical data</a:t>
            </a:r>
          </a:p>
          <a:p>
            <a:r>
              <a:rPr lang="en-US" dirty="0"/>
              <a:t>Need to adjust to change ongoing, with minimal fuss &amp; ceremony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Reinforcement Learning is an area of unsupervised ML</a:t>
            </a:r>
          </a:p>
          <a:p>
            <a:r>
              <a:rPr lang="en-US" dirty="0"/>
              <a:t>Algorithms that, </a:t>
            </a:r>
            <a:r>
              <a:rPr lang="en-US" b="1" dirty="0"/>
              <a:t>given a context and a set of choices</a:t>
            </a:r>
            <a:r>
              <a:rPr lang="en-US" dirty="0"/>
              <a:t>, will </a:t>
            </a:r>
            <a:r>
              <a:rPr lang="en-US" u="sng" dirty="0"/>
              <a:t>rank</a:t>
            </a:r>
            <a:r>
              <a:rPr lang="en-US" dirty="0"/>
              <a:t> the choices </a:t>
            </a:r>
            <a:r>
              <a:rPr lang="en-US" i="1" dirty="0"/>
              <a:t>for that context</a:t>
            </a:r>
          </a:p>
          <a:p>
            <a:r>
              <a:rPr lang="en-US" dirty="0"/>
              <a:t>… and </a:t>
            </a:r>
            <a:r>
              <a:rPr lang="en-US" b="1" dirty="0"/>
              <a:t>learn</a:t>
            </a:r>
            <a:r>
              <a:rPr lang="en-US" dirty="0"/>
              <a:t> from the behavior expressed toward the choices</a:t>
            </a:r>
          </a:p>
          <a:p>
            <a:r>
              <a:rPr lang="en-US" dirty="0"/>
              <a:t>… and update (retrain) ongoing to improve its rankings</a:t>
            </a:r>
          </a:p>
          <a:p>
            <a:r>
              <a:rPr lang="en-US" dirty="0"/>
              <a:t>Building Reinforcement Learning models is very hard!</a:t>
            </a:r>
          </a:p>
        </p:txBody>
      </p:sp>
    </p:spTree>
    <p:extLst>
      <p:ext uri="{BB962C8B-B14F-4D97-AF65-F5344CB8AC3E}">
        <p14:creationId xmlns:p14="http://schemas.microsoft.com/office/powerpoint/2010/main" val="7051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- Blue with white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MULTIPLE_MASTERS_Sept_2016.potx" id="{ECBC7363-A966-411C-ADC6-24676D8BE435}" vid="{2BB6782C-6926-424C-BAA7-2F1F2A62E2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B9EDFF"/>
    </a:hlink>
    <a:folHlink>
      <a:srgbClr val="B9E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173</TotalTime>
  <Words>830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More AI for your App (Still No PhD Needed)</vt:lpstr>
      <vt:lpstr>Who am I?</vt:lpstr>
      <vt:lpstr>Session title - ?</vt:lpstr>
      <vt:lpstr>Summary / Recap</vt:lpstr>
      <vt:lpstr>Scenarios</vt:lpstr>
      <vt:lpstr>Personalized Recommendations</vt:lpstr>
      <vt:lpstr>Use Case</vt:lpstr>
      <vt:lpstr>Problems</vt:lpstr>
      <vt:lpstr>Domain</vt:lpstr>
      <vt:lpstr>Operation</vt:lpstr>
      <vt:lpstr>AI Service: Personalizer</vt:lpstr>
      <vt:lpstr>Sequence | Flow</vt:lpstr>
      <vt:lpstr>Context</vt:lpstr>
      <vt:lpstr>Choices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your APP No PhD Needed</dc:title>
  <dc:creator>Patrick El-Azem</dc:creator>
  <cp:lastModifiedBy>Patrick El-Azem</cp:lastModifiedBy>
  <cp:revision>75</cp:revision>
  <dcterms:created xsi:type="dcterms:W3CDTF">2019-10-20T22:46:44Z</dcterms:created>
  <dcterms:modified xsi:type="dcterms:W3CDTF">2019-10-25T15:35:46Z</dcterms:modified>
</cp:coreProperties>
</file>