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!d&amp;ehk=ipmyhMZ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notesMasterIdLst>
    <p:notesMasterId r:id="rId13"/>
  </p:notesMasterIdLst>
  <p:sldIdLst>
    <p:sldId id="258" r:id="rId2"/>
    <p:sldId id="1595" r:id="rId3"/>
    <p:sldId id="1596" r:id="rId4"/>
    <p:sldId id="1597" r:id="rId5"/>
    <p:sldId id="1598" r:id="rId6"/>
    <p:sldId id="1599" r:id="rId7"/>
    <p:sldId id="1600" r:id="rId8"/>
    <p:sldId id="1602" r:id="rId9"/>
    <p:sldId id="1601" r:id="rId10"/>
    <p:sldId id="1603" r:id="rId11"/>
    <p:sldId id="160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B34E3-E8F5-413F-8FB7-B5B83502400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C774C-A555-4754-AE9B-EFEFA310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5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Unless otherwise noted, content in this presentation is originally created by me. You are free to repurpose/reuse it as needed; attribution is much appreciated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3716F0-385D-4F6E-BE54-A09D410D24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856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!d&amp;ehk=ipmyhMZ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</p:spTree>
    <p:extLst>
      <p:ext uri="{BB962C8B-B14F-4D97-AF65-F5344CB8AC3E}">
        <p14:creationId xmlns:p14="http://schemas.microsoft.com/office/powerpoint/2010/main" val="1568996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078160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9643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37367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876361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046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1777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27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solidFill>
                  <a:srgbClr val="3F3F3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984865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0CF0-5E42-49DD-8517-3C385C020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3895726"/>
            <a:ext cx="11655840" cy="1828800"/>
          </a:xfrm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5400">
                <a:gradFill>
                  <a:gsLst>
                    <a:gs pos="2632">
                      <a:schemeClr val="tx1"/>
                    </a:gs>
                    <a:gs pos="13158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4157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30" y="50718"/>
            <a:ext cx="12053739" cy="1005083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0" y="1055802"/>
            <a:ext cx="12053737" cy="5373650"/>
          </a:xfrm>
        </p:spPr>
        <p:txBody>
          <a:bodyPr anchor="ctr">
            <a:normAutofit/>
          </a:bodyPr>
          <a:lstStyle>
            <a:lvl1pPr>
              <a:defRPr sz="32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502" y="6429454"/>
            <a:ext cx="1600200" cy="377825"/>
          </a:xfrm>
        </p:spPr>
        <p:txBody>
          <a:bodyPr/>
          <a:lstStyle/>
          <a:p>
            <a:fld id="{5E2A9F4F-03AD-4497-A65D-076601BD41D2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131" y="6429456"/>
            <a:ext cx="9902371" cy="3778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71702" y="6429455"/>
            <a:ext cx="551167" cy="3778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37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BE07B27-19D1-41FD-BF41-5579CB8B9B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028" y="0"/>
            <a:ext cx="12204029" cy="685883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EC7C67A-316A-427C-BD03-542B061C5424}"/>
              </a:ext>
            </a:extLst>
          </p:cNvPr>
          <p:cNvSpPr/>
          <p:nvPr userDrawn="1"/>
        </p:nvSpPr>
        <p:spPr bwMode="auto">
          <a:xfrm>
            <a:off x="-12028" y="0"/>
            <a:ext cx="12204029" cy="6858000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ln>
                <a:solidFill>
                  <a:sysClr val="windowText" lastClr="000000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39" y="2108564"/>
            <a:ext cx="6276530" cy="875413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8718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9239" y="3874398"/>
            <a:ext cx="4482124" cy="1677043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baseline="0">
                <a:gradFill>
                  <a:gsLst>
                    <a:gs pos="8718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272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257121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169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32683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7005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7199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7024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23653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2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stus2.dev.cognitive.microsoft.com/docs/services/personalizer-api/operations/Rank" TargetMode="External"/><Relationship Id="rId2" Type="http://schemas.openxmlformats.org/officeDocument/2006/relationships/hyperlink" Target="https://docs.microsoft.com/azure/cognitive-services/personalizer/what-is-personalizer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elazem/" TargetMode="External"/><Relationship Id="rId7" Type="http://schemas.openxmlformats.org/officeDocument/2006/relationships/hyperlink" Target="https://aka.ms/gscc1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aka.ms/gscc19" TargetMode="External"/><Relationship Id="rId5" Type="http://schemas.openxmlformats.org/officeDocument/2006/relationships/hyperlink" Target="https://www.meetup.com/CloudNH/" TargetMode="External"/><Relationship Id="rId4" Type="http://schemas.openxmlformats.org/officeDocument/2006/relationships/hyperlink" Target="https://github.com/plz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799D-FECC-4FE8-8DAE-78AFBDC3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61" y="402248"/>
            <a:ext cx="8964185" cy="2268299"/>
          </a:xfrm>
        </p:spPr>
        <p:txBody>
          <a:bodyPr/>
          <a:lstStyle/>
          <a:p>
            <a:r>
              <a:rPr lang="en-US" sz="7200" dirty="0"/>
              <a:t>More AI for your App</a:t>
            </a:r>
            <a:br>
              <a:rPr lang="en-US" sz="7200" dirty="0"/>
            </a:br>
            <a:r>
              <a:rPr lang="en-US" sz="7200" dirty="0"/>
              <a:t>(Still No PhD Needed)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DAAE1-AEE8-42ED-94BD-509828C5BC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0261" y="5677988"/>
            <a:ext cx="7171337" cy="637346"/>
          </a:xfrm>
        </p:spPr>
        <p:txBody>
          <a:bodyPr/>
          <a:lstStyle/>
          <a:p>
            <a:r>
              <a:rPr lang="en-US" dirty="0"/>
              <a:t>Granite State Code Camp :: 2019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BC3D61-BE89-4CC4-82DF-5FDBD586BAB6}"/>
              </a:ext>
            </a:extLst>
          </p:cNvPr>
          <p:cNvSpPr txBox="1">
            <a:spLocks/>
          </p:cNvSpPr>
          <p:nvPr/>
        </p:nvSpPr>
        <p:spPr>
          <a:xfrm>
            <a:off x="330261" y="3286789"/>
            <a:ext cx="11204013" cy="1206841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98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600" dirty="0"/>
              <a:t>Add AI functionality to apps by integrating Azure AI Cognitive Services. We will dive into three specific use cases.</a:t>
            </a:r>
          </a:p>
        </p:txBody>
      </p:sp>
    </p:spTree>
    <p:extLst>
      <p:ext uri="{BB962C8B-B14F-4D97-AF65-F5344CB8AC3E}">
        <p14:creationId xmlns:p14="http://schemas.microsoft.com/office/powerpoint/2010/main" val="16924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6AB5-2BA9-41B2-A387-D6E88AA6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27FE1-A123-4F68-AD93-336CB7949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We don’t want the recommender to be tightly coupled into an app</a:t>
            </a:r>
          </a:p>
          <a:p>
            <a:r>
              <a:rPr lang="en-US" dirty="0"/>
              <a:t>Deploy it as a service / API</a:t>
            </a:r>
          </a:p>
          <a:p>
            <a:r>
              <a:rPr lang="en-US" dirty="0"/>
              <a:t>This way it can be maintained on its own schedule</a:t>
            </a:r>
          </a:p>
          <a:p>
            <a:r>
              <a:rPr lang="en-US" dirty="0"/>
              <a:t>And integrated into anything that can integrate an API</a:t>
            </a:r>
          </a:p>
          <a:p>
            <a:endParaRPr lang="en-US" dirty="0"/>
          </a:p>
          <a:p>
            <a:r>
              <a:rPr lang="en-US" dirty="0"/>
              <a:t>Typical loose coupling / service-centric architecture</a:t>
            </a:r>
          </a:p>
        </p:txBody>
      </p:sp>
    </p:spTree>
    <p:extLst>
      <p:ext uri="{BB962C8B-B14F-4D97-AF65-F5344CB8AC3E}">
        <p14:creationId xmlns:p14="http://schemas.microsoft.com/office/powerpoint/2010/main" val="227514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6AB5-2BA9-41B2-A387-D6E88AA6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Service</a:t>
            </a:r>
            <a:r>
              <a:rPr lang="en-US"/>
              <a:t>: Personalizer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27FE1-A123-4F68-AD93-336CB7949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/>
              <a:t>Azure AI Cognitive Service: Personalizer (</a:t>
            </a:r>
            <a:r>
              <a:rPr lang="en-US" dirty="0">
                <a:hlinkClick r:id="rId2"/>
              </a:rPr>
              <a:t>Docs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API Reference</a:t>
            </a:r>
            <a:r>
              <a:rPr lang="en-US" dirty="0"/>
              <a:t>)</a:t>
            </a:r>
          </a:p>
          <a:p>
            <a:r>
              <a:rPr lang="en-US" dirty="0"/>
              <a:t>REST API + SDKs (.NET, Go, Node, Python)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does it work?</a:t>
            </a:r>
          </a:p>
          <a:p>
            <a:r>
              <a:rPr lang="en-US" dirty="0"/>
              <a:t>You pass in a “context” and some choices</a:t>
            </a:r>
          </a:p>
          <a:p>
            <a:r>
              <a:rPr lang="en-US" dirty="0"/>
              <a:t>API returns your choices, ranked by relevance</a:t>
            </a:r>
          </a:p>
          <a:p>
            <a:r>
              <a:rPr lang="en-US" dirty="0"/>
              <a:t>You present the choices to your user</a:t>
            </a:r>
          </a:p>
          <a:p>
            <a:r>
              <a:rPr lang="en-US" dirty="0"/>
              <a:t>You watch what they do with the choices</a:t>
            </a:r>
          </a:p>
          <a:p>
            <a:r>
              <a:rPr lang="en-US" dirty="0"/>
              <a:t>Based on the user’s action, you send feedback to the API</a:t>
            </a:r>
          </a:p>
          <a:p>
            <a:r>
              <a:rPr lang="en-US" dirty="0"/>
              <a:t>The API learns from your feedback and improves ongoing</a:t>
            </a:r>
          </a:p>
        </p:txBody>
      </p:sp>
    </p:spTree>
    <p:extLst>
      <p:ext uri="{BB962C8B-B14F-4D97-AF65-F5344CB8AC3E}">
        <p14:creationId xmlns:p14="http://schemas.microsoft.com/office/powerpoint/2010/main" val="188194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7052" y="1473189"/>
            <a:ext cx="3147099" cy="773622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sz="4800" dirty="0"/>
              <a:t>Who am I?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016136" y="1537783"/>
            <a:ext cx="7175863" cy="5002354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en-US" sz="3600" dirty="0"/>
              <a:t>Patrick El-Azem</a:t>
            </a:r>
          </a:p>
          <a:p>
            <a:pPr marL="0" lvl="0" indent="0">
              <a:buNone/>
            </a:pPr>
            <a:r>
              <a:rPr lang="en-US" sz="2800" dirty="0"/>
              <a:t>Cloud Solution Architect, Microsoft</a:t>
            </a:r>
          </a:p>
          <a:p>
            <a:pPr marL="0" lvl="0" indent="0">
              <a:buNone/>
            </a:pPr>
            <a:endParaRPr lang="en-US" sz="2400" dirty="0"/>
          </a:p>
          <a:p>
            <a:pPr marL="0" lvl="0" indent="0">
              <a:spcAft>
                <a:spcPts val="0"/>
              </a:spcAft>
              <a:buClrTx/>
              <a:buSzTx/>
              <a:buNone/>
              <a:defRPr/>
            </a:pPr>
            <a:r>
              <a:rPr lang="en-US" sz="3600" dirty="0"/>
              <a:t>LinkedIn: </a:t>
            </a:r>
            <a:r>
              <a:rPr lang="en-US" sz="3600" dirty="0">
                <a:hlinkClick r:id="rId3"/>
              </a:rPr>
              <a:t>pelazem</a:t>
            </a:r>
            <a:endParaRPr lang="en-US" sz="3600" dirty="0"/>
          </a:p>
          <a:p>
            <a:pPr marL="0" lvl="0" indent="0">
              <a:spcAft>
                <a:spcPts val="0"/>
              </a:spcAft>
              <a:buClrTx/>
              <a:buSzTx/>
              <a:buNone/>
              <a:defRPr/>
            </a:pPr>
            <a:r>
              <a:rPr lang="en-US" sz="3600" dirty="0"/>
              <a:t>Github: </a:t>
            </a:r>
            <a:r>
              <a:rPr lang="en-US" sz="3600" dirty="0">
                <a:hlinkClick r:id="rId4"/>
              </a:rPr>
              <a:t>plzm</a:t>
            </a:r>
            <a:endParaRPr lang="en-US" sz="3600" dirty="0"/>
          </a:p>
          <a:p>
            <a:pPr marL="0" lvl="0" indent="0">
              <a:spcAft>
                <a:spcPts val="0"/>
              </a:spcAft>
              <a:buClrTx/>
              <a:buSzTx/>
              <a:buNone/>
              <a:defRPr/>
            </a:pPr>
            <a:r>
              <a:rPr lang="en-US" sz="3600" dirty="0"/>
              <a:t>CloudNH:</a:t>
            </a:r>
            <a:r>
              <a:rPr lang="en-US" sz="2400" dirty="0"/>
              <a:t> </a:t>
            </a:r>
            <a:r>
              <a:rPr lang="en-US" sz="3600" dirty="0">
                <a:hlinkClick r:id="rId5"/>
              </a:rPr>
              <a:t>meetup.com/</a:t>
            </a:r>
            <a:r>
              <a:rPr lang="en-US" sz="3600" b="1" dirty="0">
                <a:hlinkClick r:id="rId5"/>
              </a:rPr>
              <a:t>CloudNH</a:t>
            </a:r>
            <a:endParaRPr lang="en-US" sz="3600" b="1" dirty="0"/>
          </a:p>
          <a:p>
            <a:pPr marL="0" lvl="0" indent="0">
              <a:spcAft>
                <a:spcPts val="0"/>
              </a:spcAft>
              <a:buClrTx/>
              <a:buSzTx/>
              <a:buNone/>
              <a:defRPr/>
            </a:pPr>
            <a:endParaRPr lang="en-US" sz="3600" dirty="0"/>
          </a:p>
          <a:p>
            <a:pPr marL="0" lvl="0" indent="0">
              <a:buSzTx/>
              <a:buNone/>
              <a:defRPr/>
            </a:pPr>
            <a:r>
              <a:rPr lang="en-US" sz="3600" dirty="0"/>
              <a:t>This session: </a:t>
            </a:r>
            <a:r>
              <a:rPr lang="en-US" sz="3600" dirty="0">
                <a:hlinkClick r:id="rId6"/>
              </a:rPr>
              <a:t>aka.ms/gscc19</a:t>
            </a:r>
            <a:endParaRPr lang="en-US" sz="3600" dirty="0"/>
          </a:p>
          <a:p>
            <a:pPr marL="0" lvl="0" indent="0">
              <a:buSzTx/>
              <a:buNone/>
              <a:defRPr/>
            </a:pPr>
            <a:r>
              <a:rPr lang="en-US" sz="2400" dirty="0"/>
              <a:t>2018 session: </a:t>
            </a:r>
            <a:r>
              <a:rPr lang="en-US" sz="2400" dirty="0">
                <a:hlinkClick r:id="rId7"/>
              </a:rPr>
              <a:t>aka.ms/gscc18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477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BF5D-988B-4898-8052-33BD225B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title -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ACB5C-BA78-4517-8E87-53FD8EFFA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“More” and “Still”?</a:t>
            </a:r>
          </a:p>
          <a:p>
            <a:endParaRPr lang="en-US" dirty="0"/>
          </a:p>
          <a:p>
            <a:r>
              <a:rPr lang="en-US" dirty="0"/>
              <a:t>Today follows my 2018 session “Add AI to your App Today”</a:t>
            </a:r>
          </a:p>
          <a:p>
            <a:endParaRPr lang="en-US" dirty="0"/>
          </a:p>
          <a:p>
            <a:r>
              <a:rPr lang="en-US" dirty="0"/>
              <a:t>Last year covered basics; today’s session goes deeper</a:t>
            </a:r>
          </a:p>
          <a:p>
            <a:endParaRPr lang="en-US" dirty="0"/>
          </a:p>
          <a:p>
            <a:r>
              <a:rPr lang="en-US" dirty="0"/>
              <a:t>Audience: developers/architects where AI needs &gt; AI expertise…</a:t>
            </a:r>
            <a:br>
              <a:rPr lang="en-US" dirty="0"/>
            </a:br>
            <a:r>
              <a:rPr lang="en-US" dirty="0"/>
              <a:t>and/or “build AI from scratch” won’t work</a:t>
            </a:r>
          </a:p>
        </p:txBody>
      </p:sp>
    </p:spTree>
    <p:extLst>
      <p:ext uri="{BB962C8B-B14F-4D97-AF65-F5344CB8AC3E}">
        <p14:creationId xmlns:p14="http://schemas.microsoft.com/office/powerpoint/2010/main" val="318624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6886-9C7F-478D-BD9E-B622A9AB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/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F0536-17EB-4435-AFF3-F2A6BAA1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“from scratch” build/deploy/maintain is difficult and costly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AI </a:t>
            </a:r>
            <a:r>
              <a:rPr lang="en-US" b="1" dirty="0"/>
              <a:t>PaaS/SaaS services</a:t>
            </a:r>
            <a:r>
              <a:rPr lang="en-US" dirty="0"/>
              <a:t>: you focus on scenarios and integration, service provider on build/deploy/maintain AI services</a:t>
            </a:r>
          </a:p>
          <a:p>
            <a:endParaRPr lang="en-US" dirty="0"/>
          </a:p>
          <a:p>
            <a:r>
              <a:rPr lang="en-US" sz="3600" b="1" u="sng" dirty="0"/>
              <a:t>Microsoft Azure Cognitive Services</a:t>
            </a:r>
          </a:p>
          <a:p>
            <a:pPr lvl="1"/>
            <a:r>
              <a:rPr lang="en-US" dirty="0"/>
              <a:t>AI APIs; each provides a specific AI capability</a:t>
            </a:r>
          </a:p>
          <a:p>
            <a:pPr lvl="1"/>
            <a:r>
              <a:rPr lang="en-US" dirty="0"/>
              <a:t>Examples: speech to text, face recognition, custom vision, many more</a:t>
            </a:r>
          </a:p>
          <a:p>
            <a:pPr lvl="1"/>
            <a:r>
              <a:rPr lang="en-US" dirty="0"/>
              <a:t>Integrate via REST API or SDKs</a:t>
            </a:r>
          </a:p>
          <a:p>
            <a:pPr lvl="1"/>
            <a:r>
              <a:rPr lang="en-US" dirty="0"/>
              <a:t>Consult last year’s session for more info</a:t>
            </a:r>
          </a:p>
          <a:p>
            <a:pPr lvl="1"/>
            <a:r>
              <a:rPr lang="en-US" dirty="0"/>
              <a:t>You decide: does AI service do what we need? </a:t>
            </a:r>
            <a:r>
              <a:rPr lang="en-US" dirty="0">
                <a:sym typeface="Wingdings" panose="05000000000000000000" pitchFamily="2" charset="2"/>
              </a:rPr>
              <a:t> Domain expertise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3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2B7E-FA9A-4E21-BC2E-68D1CB3B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4832-593D-46EA-9240-2CC017EA9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Today we will examine real world scenarios: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Personalized Recommendations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 Recognition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Custom Vision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Use Case</a:t>
            </a:r>
          </a:p>
          <a:p>
            <a:r>
              <a:rPr lang="en-US" dirty="0"/>
              <a:t>AI Service</a:t>
            </a:r>
          </a:p>
          <a:p>
            <a:r>
              <a:rPr lang="en-US" dirty="0"/>
              <a:t>Implementation / Demo</a:t>
            </a:r>
          </a:p>
        </p:txBody>
      </p:sp>
    </p:spTree>
    <p:extLst>
      <p:ext uri="{BB962C8B-B14F-4D97-AF65-F5344CB8AC3E}">
        <p14:creationId xmlns:p14="http://schemas.microsoft.com/office/powerpoint/2010/main" val="14455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18C07A-8F1C-4CC1-A1AA-74BDEFFB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036221"/>
            <a:ext cx="11653523" cy="1015663"/>
          </a:xfrm>
        </p:spPr>
        <p:txBody>
          <a:bodyPr/>
          <a:lstStyle/>
          <a:p>
            <a:r>
              <a:rPr lang="en-US" sz="6000" dirty="0"/>
              <a:t>Personalized Recommendations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F2DC7-AA64-4AB8-AFA9-7FA2520AE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211" y="2960772"/>
            <a:ext cx="9910049" cy="3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1190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229925-8D34-40DE-8250-61552210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BCF94-5F3E-428C-AB4C-3F2AC761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0" y="1055802"/>
            <a:ext cx="12053737" cy="57514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Show me </a:t>
            </a:r>
            <a:r>
              <a:rPr lang="en-US" sz="2800" b="1" i="1" dirty="0"/>
              <a:t>personalized</a:t>
            </a:r>
            <a:r>
              <a:rPr lang="en-US" sz="2800" dirty="0"/>
              <a:t> recommendations for what to do next</a:t>
            </a:r>
          </a:p>
          <a:p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b="1" dirty="0">
                <a:sym typeface="Wingdings" panose="05000000000000000000" pitchFamily="2" charset="2"/>
              </a:rPr>
              <a:t>Buy</a:t>
            </a:r>
            <a:r>
              <a:rPr lang="en-US" sz="2800" dirty="0">
                <a:sym typeface="Wingdings" panose="05000000000000000000" pitchFamily="2" charset="2"/>
              </a:rPr>
              <a:t> next, </a:t>
            </a:r>
            <a:r>
              <a:rPr lang="en-US" sz="2800" b="1" dirty="0">
                <a:sym typeface="Wingdings" panose="05000000000000000000" pitchFamily="2" charset="2"/>
              </a:rPr>
              <a:t>read</a:t>
            </a:r>
            <a:r>
              <a:rPr lang="en-US" sz="2800" dirty="0">
                <a:sym typeface="Wingdings" panose="05000000000000000000" pitchFamily="2" charset="2"/>
              </a:rPr>
              <a:t> next, where to </a:t>
            </a:r>
            <a:r>
              <a:rPr lang="en-US" sz="2800" b="1" dirty="0">
                <a:sym typeface="Wingdings" panose="05000000000000000000" pitchFamily="2" charset="2"/>
              </a:rPr>
              <a:t>go</a:t>
            </a:r>
            <a:r>
              <a:rPr lang="en-US" sz="2800" dirty="0">
                <a:sym typeface="Wingdings" panose="05000000000000000000" pitchFamily="2" charset="2"/>
              </a:rPr>
              <a:t> next, etc.</a:t>
            </a:r>
          </a:p>
          <a:p>
            <a:r>
              <a:rPr lang="en-US" sz="2800" dirty="0">
                <a:sym typeface="Wingdings" panose="05000000000000000000" pitchFamily="2" charset="2"/>
              </a:rPr>
              <a:t> Relevant and compelling to </a:t>
            </a:r>
            <a:r>
              <a:rPr lang="en-US" sz="2800" b="1" u="sng" dirty="0">
                <a:sym typeface="Wingdings" panose="05000000000000000000" pitchFamily="2" charset="2"/>
              </a:rPr>
              <a:t>me</a:t>
            </a: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There are two main tasks here</a:t>
            </a:r>
          </a:p>
          <a:p>
            <a:r>
              <a:rPr lang="en-US" dirty="0"/>
              <a:t>Domain: make recommendations – and adjust to change ongoing</a:t>
            </a:r>
          </a:p>
          <a:p>
            <a:r>
              <a:rPr lang="en-US" dirty="0"/>
              <a:t>Operation: deploy, update, and integrate “the thing that makes recommendations”</a:t>
            </a:r>
          </a:p>
        </p:txBody>
      </p:sp>
    </p:spTree>
    <p:extLst>
      <p:ext uri="{BB962C8B-B14F-4D97-AF65-F5344CB8AC3E}">
        <p14:creationId xmlns:p14="http://schemas.microsoft.com/office/powerpoint/2010/main" val="404117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6AB5-2BA9-41B2-A387-D6E88AA6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27FE1-A123-4F68-AD93-336CB7949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sym typeface="Wingdings" panose="05000000000000000000" pitchFamily="2" charset="2"/>
              </a:rPr>
              <a:t>How do you know what’s relevant to me?</a:t>
            </a:r>
          </a:p>
          <a:p>
            <a:r>
              <a:rPr lang="en-US" dirty="0">
                <a:sym typeface="Wingdings" panose="05000000000000000000" pitchFamily="2" charset="2"/>
              </a:rPr>
              <a:t>How do you keep up with changing demographics?</a:t>
            </a:r>
          </a:p>
          <a:p>
            <a:r>
              <a:rPr lang="en-US" dirty="0">
                <a:sym typeface="Wingdings" panose="05000000000000000000" pitchFamily="2" charset="2"/>
              </a:rPr>
              <a:t>How do you handle new customers/visitors?</a:t>
            </a:r>
          </a:p>
          <a:p>
            <a:r>
              <a:rPr lang="en-US" dirty="0">
                <a:sym typeface="Wingdings" panose="05000000000000000000" pitchFamily="2" charset="2"/>
              </a:rPr>
              <a:t>How do you know how accurate your recommendations are?</a:t>
            </a:r>
          </a:p>
          <a:p>
            <a:r>
              <a:rPr lang="en-US" dirty="0">
                <a:sym typeface="Wingdings" panose="05000000000000000000" pitchFamily="2" charset="2"/>
              </a:rPr>
              <a:t>How to create an algorithm with input: me and output: recommendations?</a:t>
            </a:r>
          </a:p>
          <a:p>
            <a:r>
              <a:rPr lang="en-US" dirty="0">
                <a:sym typeface="Wingdings" panose="05000000000000000000" pitchFamily="2" charset="2"/>
              </a:rPr>
              <a:t>Where do you get historical data to train/test an algorithm?</a:t>
            </a:r>
          </a:p>
          <a:p>
            <a:r>
              <a:rPr lang="en-US" dirty="0">
                <a:sym typeface="Wingdings" panose="05000000000000000000" pitchFamily="2" charset="2"/>
              </a:rPr>
              <a:t>How to deploy/maintain this and make it easy to integrate?</a:t>
            </a:r>
          </a:p>
        </p:txBody>
      </p:sp>
    </p:spTree>
    <p:extLst>
      <p:ext uri="{BB962C8B-B14F-4D97-AF65-F5344CB8AC3E}">
        <p14:creationId xmlns:p14="http://schemas.microsoft.com/office/powerpoint/2010/main" val="175593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6AB5-2BA9-41B2-A387-D6E88AA6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27FE1-A123-4F68-AD93-336CB7949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We may not have historical data</a:t>
            </a:r>
          </a:p>
          <a:p>
            <a:r>
              <a:rPr lang="en-US" dirty="0"/>
              <a:t>Need to adjust to change ongoing, with minimal fuss &amp; ceremony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Reinforcement Learning is an area of unsupervised ML</a:t>
            </a:r>
          </a:p>
          <a:p>
            <a:r>
              <a:rPr lang="en-US" dirty="0"/>
              <a:t>Algorithms that, </a:t>
            </a:r>
            <a:r>
              <a:rPr lang="en-US" b="1" dirty="0"/>
              <a:t>given a context and a set of choices</a:t>
            </a:r>
            <a:r>
              <a:rPr lang="en-US" dirty="0"/>
              <a:t>, will </a:t>
            </a:r>
            <a:r>
              <a:rPr lang="en-US" u="sng" dirty="0"/>
              <a:t>rank</a:t>
            </a:r>
            <a:r>
              <a:rPr lang="en-US" dirty="0"/>
              <a:t> the choices </a:t>
            </a:r>
            <a:r>
              <a:rPr lang="en-US" i="1" dirty="0"/>
              <a:t>for that context</a:t>
            </a:r>
          </a:p>
          <a:p>
            <a:r>
              <a:rPr lang="en-US" dirty="0"/>
              <a:t>… and </a:t>
            </a:r>
            <a:r>
              <a:rPr lang="en-US" b="1" dirty="0"/>
              <a:t>learn</a:t>
            </a:r>
            <a:r>
              <a:rPr lang="en-US" dirty="0"/>
              <a:t> from the behavior expressed toward the choices</a:t>
            </a:r>
          </a:p>
          <a:p>
            <a:r>
              <a:rPr lang="en-US" dirty="0"/>
              <a:t>… and update (retrain) ongoing to improve its rankings</a:t>
            </a:r>
          </a:p>
          <a:p>
            <a:r>
              <a:rPr lang="en-US" dirty="0"/>
              <a:t>Building Reinforcement Learning models is very hard!</a:t>
            </a:r>
          </a:p>
        </p:txBody>
      </p:sp>
    </p:spTree>
    <p:extLst>
      <p:ext uri="{BB962C8B-B14F-4D97-AF65-F5344CB8AC3E}">
        <p14:creationId xmlns:p14="http://schemas.microsoft.com/office/powerpoint/2010/main" val="70512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TT - Blue with white">
      <a:dk1>
        <a:srgbClr val="353535"/>
      </a:dk1>
      <a:lt1>
        <a:srgbClr val="FFFFFF"/>
      </a:lt1>
      <a:dk2>
        <a:srgbClr val="002050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MULTIPLE_MASTERS_Sept_2016.potx" id="{ECBC7363-A966-411C-ADC6-24676D8BE435}" vid="{2BB6782C-6926-424C-BAA7-2F1F2A62E2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B9EDFF"/>
    </a:hlink>
    <a:folHlink>
      <a:srgbClr val="B9ED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162</TotalTime>
  <Words>617</Words>
  <Application>Microsoft Office PowerPoint</Application>
  <PresentationFormat>Widescreen</PresentationFormat>
  <Paragraphs>88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WHITE TEMPLATE</vt:lpstr>
      <vt:lpstr>More AI for your App (Still No PhD Needed)</vt:lpstr>
      <vt:lpstr>Who am I?</vt:lpstr>
      <vt:lpstr>Session title - ?</vt:lpstr>
      <vt:lpstr>Summary / Recap</vt:lpstr>
      <vt:lpstr>Scenarios</vt:lpstr>
      <vt:lpstr>Personalized Recommendations</vt:lpstr>
      <vt:lpstr>Use Case</vt:lpstr>
      <vt:lpstr>Problems</vt:lpstr>
      <vt:lpstr>Domain</vt:lpstr>
      <vt:lpstr>Operation</vt:lpstr>
      <vt:lpstr>AI Service: Personalizer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your APP No PhD Needed</dc:title>
  <dc:creator>Patrick El-Azem</dc:creator>
  <cp:lastModifiedBy>Patrick El-Azem</cp:lastModifiedBy>
  <cp:revision>67</cp:revision>
  <dcterms:created xsi:type="dcterms:W3CDTF">2019-10-20T22:46:44Z</dcterms:created>
  <dcterms:modified xsi:type="dcterms:W3CDTF">2019-10-25T12:58:08Z</dcterms:modified>
</cp:coreProperties>
</file>