
<file path=[Content_Types].xml><?xml version="1.0" encoding="utf-8"?>
<Types xmlns="http://schemas.openxmlformats.org/package/2006/content-types">
  <Default Extension="emf" ContentType="image/x-emf"/>
  <Default Extension="jpeg" ContentType="image/jpeg"/>
  <Default Extension="jpg!d&amp;ehk=ipmyhMZ"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notesMasterIdLst>
    <p:notesMasterId r:id="rId12"/>
  </p:notesMasterIdLst>
  <p:sldIdLst>
    <p:sldId id="258" r:id="rId2"/>
    <p:sldId id="1595" r:id="rId3"/>
    <p:sldId id="1596" r:id="rId4"/>
    <p:sldId id="1597" r:id="rId5"/>
    <p:sldId id="1598" r:id="rId6"/>
    <p:sldId id="1599" r:id="rId7"/>
    <p:sldId id="1600" r:id="rId8"/>
    <p:sldId id="1604" r:id="rId9"/>
    <p:sldId id="1608" r:id="rId10"/>
    <p:sldId id="160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3" autoAdjust="0"/>
    <p:restoredTop sz="82683" autoAdjust="0"/>
  </p:normalViewPr>
  <p:slideViewPr>
    <p:cSldViewPr snapToGrid="0">
      <p:cViewPr varScale="1">
        <p:scale>
          <a:sx n="88" d="100"/>
          <a:sy n="88" d="100"/>
        </p:scale>
        <p:origin x="6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B34E3-E8F5-413F-8FB7-B5B835024008}" type="datetimeFigureOut">
              <a:rPr lang="en-US" smtClean="0"/>
              <a:t>10/27/2019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C774C-A555-4754-AE9B-EFEFA3106C99}" type="slidenum">
              <a:rPr lang="en-US" smtClean="0"/>
              <a:t>‹#›</a:t>
            </a:fld>
            <a:endParaRPr lang="en-US"/>
          </a:p>
        </p:txBody>
      </p:sp>
    </p:spTree>
    <p:extLst>
      <p:ext uri="{BB962C8B-B14F-4D97-AF65-F5344CB8AC3E}">
        <p14:creationId xmlns:p14="http://schemas.microsoft.com/office/powerpoint/2010/main" val="138605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Unless otherwise noted, content in this presentation is originally created by me. You are free to repurpose/reuse it as needed; attribution is much appreciated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3716F0-385D-4F6E-BE54-A09D410D24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385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1-4:</a:t>
            </a:r>
          </a:p>
          <a:p>
            <a:r>
              <a:rPr lang="en-US" dirty="0"/>
              <a:t>Heuristics are at risk of missing important parts of the data if our approach is wrong. Our rules could be wrong – and will likely be difficult to update. We may create rules that are inherently/accidentally biased.</a:t>
            </a:r>
          </a:p>
          <a:p>
            <a:endParaRPr lang="en-US" dirty="0"/>
          </a:p>
          <a:p>
            <a:r>
              <a:rPr lang="en-US" dirty="0"/>
              <a:t>As an obviously over-simplified, contrived example: what if I wrote a method to get recommendations for next purchases based on what people with the same first initial bought today? If I did that, there’s a slight chance I might get it right… but I don’t have data to support this correlation, and moreover I’m guessing or proceeding from my own preconceived notion.</a:t>
            </a:r>
          </a:p>
          <a:p>
            <a:endParaRPr lang="en-US" dirty="0"/>
          </a:p>
          <a:p>
            <a:r>
              <a:rPr lang="en-US" dirty="0"/>
              <a:t>And how do I keep updating something like this to account for changing demographics, new customers, and other changes? How do I know if my recommender is accurate, and if visitors like its recommendations? How do I start with something that’s somehow ready for the first visitor to use it? What if I don’t have purchase history time series data, or other historical knowledge of the user population – i.e. what if I have to start from scratch?</a:t>
            </a:r>
          </a:p>
          <a:p>
            <a:endParaRPr lang="en-US" dirty="0"/>
          </a:p>
          <a:p>
            <a:r>
              <a:rPr lang="en-US" dirty="0"/>
              <a:t>How do I build and deploy something like this? I want to avoid mingling it into a general app or site – that way lies spaghetti ball monolith maintainability hell – so I have to make it discoverable and able to be easily integrated into other apps.</a:t>
            </a:r>
          </a:p>
        </p:txBody>
      </p:sp>
      <p:sp>
        <p:nvSpPr>
          <p:cNvPr id="4" name="Slide Number Placeholder 3"/>
          <p:cNvSpPr>
            <a:spLocks noGrp="1"/>
          </p:cNvSpPr>
          <p:nvPr>
            <p:ph type="sldNum" sz="quarter" idx="5"/>
          </p:nvPr>
        </p:nvSpPr>
        <p:spPr/>
        <p:txBody>
          <a:bodyPr/>
          <a:lstStyle/>
          <a:p>
            <a:fld id="{E94C774C-A555-4754-AE9B-EFEFA3106C99}" type="slidenum">
              <a:rPr lang="en-US" smtClean="0"/>
              <a:t>7</a:t>
            </a:fld>
            <a:endParaRPr lang="en-US"/>
          </a:p>
        </p:txBody>
      </p:sp>
    </p:spTree>
    <p:extLst>
      <p:ext uri="{BB962C8B-B14F-4D97-AF65-F5344CB8AC3E}">
        <p14:creationId xmlns:p14="http://schemas.microsoft.com/office/powerpoint/2010/main" val="139924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Personalizer service is implemented using unsupervised machine learning algorithms, specifically Reinforcement Learning.</a:t>
            </a:r>
          </a:p>
          <a:p>
            <a:endParaRPr lang="en-US" dirty="0"/>
          </a:p>
          <a:p>
            <a:r>
              <a:rPr lang="en-US" dirty="0"/>
              <a:t>In supervised ML, we have training and test data we can use to prepare an ML algorithm to work on new data. In unsupervised ML, we don’t have training data. Reinforcement Learning algorithms are designed to take feedback on their output, and to use that continual feedback loop to continuously improve and retrain. The goal is for the algorithm to get better and better over time by learning from reality.</a:t>
            </a:r>
          </a:p>
          <a:p>
            <a:endParaRPr lang="en-US" dirty="0"/>
          </a:p>
          <a:p>
            <a:r>
              <a:rPr lang="en-US" dirty="0"/>
              <a:t>Personalizer takes a context that you are responsible for assembling. This is essentially a set of data about the situation; for example, it could be user demographics (be careful about PII), environmental data (weather, time of day, location, etc.), current view or area, and so on. The idea is to tell the Personalizer service as much as you can about the situation. You don’t need to pick out those pieces of the data that predict what a user will do; the Personalizer service will do this by retraining itself ongoing.</a:t>
            </a:r>
          </a:p>
          <a:p>
            <a:endParaRPr lang="en-US" dirty="0"/>
          </a:p>
          <a:p>
            <a:r>
              <a:rPr lang="en-US" dirty="0"/>
              <a:t>Along with the context, Personalizer takes a list of choices to rank for this context. You are responsible for assembling this list. This should not be your entire product catalog, for example; you have to curate the set of all possible choices down to a set that is manageable for both an RL algorithm as well as a human being. After all, you wouldn’t present a human being a list of 1,000 next choices, right? So narrow the list. Personalizer states a cap of 50 choices. 10%-20% of that would be a good start, I think.</a:t>
            </a:r>
          </a:p>
          <a:p>
            <a:endParaRPr lang="en-US" dirty="0"/>
          </a:p>
          <a:p>
            <a:r>
              <a:rPr lang="en-US" dirty="0"/>
              <a:t>Given the context and the choices (as well as an event ID you’ll use later), Personalizer returns the choices ranked by relevance, from most to least.</a:t>
            </a:r>
          </a:p>
          <a:p>
            <a:endParaRPr lang="en-US" dirty="0"/>
          </a:p>
          <a:p>
            <a:r>
              <a:rPr lang="en-US" dirty="0"/>
              <a:t>After you present the ranked list of recommendations, you will need to tell Personalizer how well it did. Typically, you will need to observe user behavior, and calculate a Reward score based on that. Reward scores are in a range from zero to one. You are responsible for calculating the reward score. You can consider basing it on a number of observed behaviors, such as:</a:t>
            </a:r>
          </a:p>
          <a:p>
            <a:pPr marL="171450" indent="-171450">
              <a:buFontTx/>
              <a:buChar char="-"/>
            </a:pPr>
            <a:r>
              <a:rPr lang="en-US" dirty="0"/>
              <a:t>Did the user follow the top recommendation?</a:t>
            </a:r>
          </a:p>
          <a:p>
            <a:pPr marL="171450" indent="-171450">
              <a:buFontTx/>
              <a:buChar char="-"/>
            </a:pPr>
            <a:r>
              <a:rPr lang="en-US" dirty="0"/>
              <a:t>Did the user follow any of the recommendations (if you chose to display more than one)?</a:t>
            </a:r>
          </a:p>
          <a:p>
            <a:pPr marL="171450" indent="-171450">
              <a:buFontTx/>
              <a:buChar char="-"/>
            </a:pPr>
            <a:r>
              <a:rPr lang="en-US" dirty="0"/>
              <a:t>How long did it take for the user to do something? Perhaps a longer delay to act lowers the reward score?</a:t>
            </a:r>
          </a:p>
          <a:p>
            <a:pPr marL="171450" indent="-171450">
              <a:buFontTx/>
              <a:buChar char="-"/>
            </a:pPr>
            <a:r>
              <a:rPr lang="en-US" dirty="0"/>
              <a:t>Did the user do something with the recommendation, like clicking a social share button which implies the recommendation was not only good, but worth sharing?</a:t>
            </a:r>
          </a:p>
          <a:p>
            <a:pPr marL="0" indent="0">
              <a:buFontTx/>
              <a:buNone/>
            </a:pPr>
            <a:r>
              <a:rPr lang="en-US" dirty="0"/>
              <a:t>Once you calculate a reward, send it back to the Personalizer service along with the event ID you sent with the initial context and choices, so that Personalizer can correlate the feedback (the Reward score you calculated) to the specific context and choices. This is the data Personalizer needs to retrain itself.</a:t>
            </a:r>
          </a:p>
        </p:txBody>
      </p:sp>
      <p:sp>
        <p:nvSpPr>
          <p:cNvPr id="4" name="Slide Number Placeholder 3"/>
          <p:cNvSpPr>
            <a:spLocks noGrp="1"/>
          </p:cNvSpPr>
          <p:nvPr>
            <p:ph type="sldNum" sz="quarter" idx="5"/>
          </p:nvPr>
        </p:nvSpPr>
        <p:spPr/>
        <p:txBody>
          <a:bodyPr/>
          <a:lstStyle/>
          <a:p>
            <a:fld id="{E94C774C-A555-4754-AE9B-EFEFA3106C99}" type="slidenum">
              <a:rPr lang="en-US" smtClean="0"/>
              <a:t>8</a:t>
            </a:fld>
            <a:endParaRPr lang="en-US"/>
          </a:p>
        </p:txBody>
      </p:sp>
    </p:spTree>
    <p:extLst>
      <p:ext uri="{BB962C8B-B14F-4D97-AF65-F5344CB8AC3E}">
        <p14:creationId xmlns:p14="http://schemas.microsoft.com/office/powerpoint/2010/main" val="327155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4C774C-A555-4754-AE9B-EFEFA3106C99}" type="slidenum">
              <a:rPr lang="en-US" smtClean="0"/>
              <a:t>9</a:t>
            </a:fld>
            <a:endParaRPr lang="en-US"/>
          </a:p>
        </p:txBody>
      </p:sp>
    </p:spTree>
    <p:extLst>
      <p:ext uri="{BB962C8B-B14F-4D97-AF65-F5344CB8AC3E}">
        <p14:creationId xmlns:p14="http://schemas.microsoft.com/office/powerpoint/2010/main" val="190936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g!d&amp;ehk=ipmyhMZ"/><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mn-lt"/>
                <a:ea typeface="+mn-ea"/>
                <a:cs typeface="+mn-cs"/>
              </a:defRPr>
            </a:lvl1pPr>
          </a:lstStyle>
          <a:p>
            <a:r>
              <a:rPr lang="en-US" dirty="0"/>
              <a:t>Optional (City, State or venue)</a:t>
            </a:r>
          </a:p>
        </p:txBody>
      </p:sp>
    </p:spTree>
    <p:extLst>
      <p:ext uri="{BB962C8B-B14F-4D97-AF65-F5344CB8AC3E}">
        <p14:creationId xmlns:p14="http://schemas.microsoft.com/office/powerpoint/2010/main" val="1568996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0781604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4439643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73670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7636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50461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18177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141270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3F3F3F"/>
                </a:solidFill>
              </a:defRPr>
            </a:lvl1pPr>
          </a:lstStyle>
          <a:p>
            <a:r>
              <a:rPr lang="en-US"/>
              <a:t>Click to edit Master title style</a:t>
            </a:r>
          </a:p>
        </p:txBody>
      </p:sp>
    </p:spTree>
    <p:extLst>
      <p:ext uri="{BB962C8B-B14F-4D97-AF65-F5344CB8AC3E}">
        <p14:creationId xmlns:p14="http://schemas.microsoft.com/office/powerpoint/2010/main" val="92984865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Custom Layout_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a:xfrm>
            <a:off x="269240" y="3895726"/>
            <a:ext cx="11655840" cy="1828800"/>
          </a:xfrm>
        </p:spPr>
        <p:txBody>
          <a:bodyPr vert="horz" wrap="square" lIns="146304" tIns="91440" rIns="146304" bIns="91440" rtlCol="0" anchor="t">
            <a:noAutofit/>
          </a:bodyPr>
          <a:lstStyle>
            <a:lvl1pPr>
              <a:defRPr lang="en-US" sz="5400">
                <a:gradFill>
                  <a:gsLst>
                    <a:gs pos="2632">
                      <a:schemeClr val="tx1"/>
                    </a:gs>
                    <a:gs pos="13158">
                      <a:schemeClr val="tx1"/>
                    </a:gs>
                  </a:gsLst>
                  <a:lin ang="5400000" scaled="1"/>
                </a:gradFill>
              </a:defRPr>
            </a:lvl1pPr>
          </a:lstStyle>
          <a:p>
            <a:pPr lvl="0"/>
            <a:r>
              <a:rPr lang="en-US"/>
              <a:t>Click to edit Master title style</a:t>
            </a:r>
          </a:p>
        </p:txBody>
      </p:sp>
    </p:spTree>
    <p:extLst>
      <p:ext uri="{BB962C8B-B14F-4D97-AF65-F5344CB8AC3E}">
        <p14:creationId xmlns:p14="http://schemas.microsoft.com/office/powerpoint/2010/main" val="34141574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130" y="50718"/>
            <a:ext cx="12053739" cy="1005083"/>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69130" y="1055802"/>
            <a:ext cx="12053737" cy="5373650"/>
          </a:xfrm>
        </p:spPr>
        <p:txBody>
          <a:bodyPr anchor="ctr">
            <a:normAutofit/>
          </a:bodyPr>
          <a:lstStyle>
            <a:lvl1pPr>
              <a:defRPr sz="32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9971502" y="6429454"/>
            <a:ext cx="1600200" cy="377825"/>
          </a:xfrm>
        </p:spPr>
        <p:txBody>
          <a:bodyPr/>
          <a:lstStyle/>
          <a:p>
            <a:fld id="{5E2A9F4F-03AD-4497-A65D-076601BD41D2}" type="datetime1">
              <a:rPr lang="en-US" smtClean="0"/>
              <a:t>10/27/2019</a:t>
            </a:fld>
            <a:endParaRPr lang="en-US"/>
          </a:p>
        </p:txBody>
      </p:sp>
      <p:sp>
        <p:nvSpPr>
          <p:cNvPr id="5" name="Footer Placeholder 4"/>
          <p:cNvSpPr>
            <a:spLocks noGrp="1"/>
          </p:cNvSpPr>
          <p:nvPr>
            <p:ph type="ftr" sz="quarter" idx="11"/>
          </p:nvPr>
        </p:nvSpPr>
        <p:spPr>
          <a:xfrm>
            <a:off x="69131" y="6429456"/>
            <a:ext cx="9902371" cy="3778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1571702" y="6429455"/>
            <a:ext cx="551167" cy="377825"/>
          </a:xfr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7678378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full photo">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BE07B27-19D1-41FD-BF41-5579CB8B9B2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2028" y="0"/>
            <a:ext cx="12204029" cy="6858838"/>
          </a:xfrm>
          <a:prstGeom prst="rect">
            <a:avLst/>
          </a:prstGeom>
        </p:spPr>
      </p:pic>
      <p:sp>
        <p:nvSpPr>
          <p:cNvPr id="13" name="Rectangle 12">
            <a:extLst>
              <a:ext uri="{FF2B5EF4-FFF2-40B4-BE49-F238E27FC236}">
                <a16:creationId xmlns:a16="http://schemas.microsoft.com/office/drawing/2014/main" id="{6EC7C67A-316A-427C-BD03-542B061C5424}"/>
              </a:ext>
            </a:extLst>
          </p:cNvPr>
          <p:cNvSpPr/>
          <p:nvPr userDrawn="1"/>
        </p:nvSpPr>
        <p:spPr bwMode="auto">
          <a:xfrm>
            <a:off x="-12028" y="0"/>
            <a:ext cx="12204029" cy="6858000"/>
          </a:xfrm>
          <a:prstGeom prst="rect">
            <a:avLst/>
          </a:prstGeom>
          <a:solidFill>
            <a:srgbClr val="0000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ln>
                <a:solidFill>
                  <a:sysClr val="windowText" lastClr="000000"/>
                </a:solidFill>
              </a:ln>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9" y="2108564"/>
            <a:ext cx="6276530" cy="875413"/>
          </a:xfrm>
          <a:noFill/>
        </p:spPr>
        <p:txBody>
          <a:bodyPr lIns="146304" tIns="91440" rIns="146304" bIns="91440" anchor="t" anchorCtr="0"/>
          <a:lstStyle>
            <a:lvl1pPr>
              <a:defRPr sz="5294" spc="-98" baseline="0">
                <a:gradFill>
                  <a:gsLst>
                    <a:gs pos="8718">
                      <a:schemeClr val="bg1"/>
                    </a:gs>
                    <a:gs pos="34000">
                      <a:schemeClr val="bg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9239" y="3874398"/>
            <a:ext cx="4482124" cy="1677043"/>
          </a:xfrm>
        </p:spPr>
        <p:txBody>
          <a:bodyPr lIns="164592" tIns="109728" rIns="164592" bIns="109728">
            <a:noAutofit/>
          </a:bodyPr>
          <a:lstStyle>
            <a:lvl1pPr marL="0" indent="0">
              <a:spcBef>
                <a:spcPts val="0"/>
              </a:spcBef>
              <a:buNone/>
              <a:defRPr sz="3137" baseline="0">
                <a:gradFill>
                  <a:gsLst>
                    <a:gs pos="8718">
                      <a:schemeClr val="bg1"/>
                    </a:gs>
                    <a:gs pos="34000">
                      <a:schemeClr val="bg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27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571214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08169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93268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91700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717199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204702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236530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501262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pelazem/" TargetMode="External"/><Relationship Id="rId7" Type="http://schemas.openxmlformats.org/officeDocument/2006/relationships/hyperlink" Target="https://aka.ms/gscc18"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hyperlink" Target="https://aka.ms/gscc19" TargetMode="External"/><Relationship Id="rId5" Type="http://schemas.openxmlformats.org/officeDocument/2006/relationships/hyperlink" Target="https://www.meetup.com/CloudNH/" TargetMode="External"/><Relationship Id="rId4" Type="http://schemas.openxmlformats.org/officeDocument/2006/relationships/hyperlink" Target="https://github.com/plz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cognitive-services/personalizer/what-is-personalizer"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hyperlink" Target="https://westus2.dev.cognitive.microsoft.com/docs/services/personalizer-api/operations/Ran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799D-FECC-4FE8-8DAE-78AFBDC37932}"/>
              </a:ext>
            </a:extLst>
          </p:cNvPr>
          <p:cNvSpPr>
            <a:spLocks noGrp="1"/>
          </p:cNvSpPr>
          <p:nvPr>
            <p:ph type="title"/>
          </p:nvPr>
        </p:nvSpPr>
        <p:spPr>
          <a:xfrm>
            <a:off x="330261" y="402248"/>
            <a:ext cx="8964185" cy="2268299"/>
          </a:xfrm>
        </p:spPr>
        <p:txBody>
          <a:bodyPr/>
          <a:lstStyle/>
          <a:p>
            <a:r>
              <a:rPr lang="en-US" sz="7200" dirty="0"/>
              <a:t>More AI for your App</a:t>
            </a:r>
            <a:br>
              <a:rPr lang="en-US" sz="7200" dirty="0"/>
            </a:br>
            <a:r>
              <a:rPr lang="en-US" sz="7200" dirty="0"/>
              <a:t>(Still No PhD Needed)</a:t>
            </a:r>
          </a:p>
        </p:txBody>
      </p:sp>
      <p:sp>
        <p:nvSpPr>
          <p:cNvPr id="5" name="Text Placeholder 4">
            <a:extLst>
              <a:ext uri="{FF2B5EF4-FFF2-40B4-BE49-F238E27FC236}">
                <a16:creationId xmlns:a16="http://schemas.microsoft.com/office/drawing/2014/main" id="{C14DAAE1-AEE8-42ED-94BD-509828C5BC28}"/>
              </a:ext>
            </a:extLst>
          </p:cNvPr>
          <p:cNvSpPr>
            <a:spLocks noGrp="1"/>
          </p:cNvSpPr>
          <p:nvPr>
            <p:ph type="body" sz="quarter" idx="12"/>
          </p:nvPr>
        </p:nvSpPr>
        <p:spPr>
          <a:xfrm>
            <a:off x="330261" y="5677988"/>
            <a:ext cx="7171337" cy="637346"/>
          </a:xfrm>
        </p:spPr>
        <p:txBody>
          <a:bodyPr/>
          <a:lstStyle/>
          <a:p>
            <a:r>
              <a:rPr lang="en-US" dirty="0"/>
              <a:t>Granite State Code Camp :: 2019</a:t>
            </a:r>
          </a:p>
        </p:txBody>
      </p:sp>
      <p:sp>
        <p:nvSpPr>
          <p:cNvPr id="4" name="Title 1">
            <a:extLst>
              <a:ext uri="{FF2B5EF4-FFF2-40B4-BE49-F238E27FC236}">
                <a16:creationId xmlns:a16="http://schemas.microsoft.com/office/drawing/2014/main" id="{09BC3D61-BE89-4CC4-82DF-5FDBD586BAB6}"/>
              </a:ext>
            </a:extLst>
          </p:cNvPr>
          <p:cNvSpPr txBox="1">
            <a:spLocks/>
          </p:cNvSpPr>
          <p:nvPr/>
        </p:nvSpPr>
        <p:spPr>
          <a:xfrm>
            <a:off x="330261" y="3286789"/>
            <a:ext cx="11204013" cy="1662200"/>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5294" b="0" kern="1200" cap="none" spc="-98"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sz="3600" i="1" u="sng" dirty="0"/>
              <a:t>Abstract</a:t>
            </a:r>
          </a:p>
          <a:p>
            <a:r>
              <a:rPr lang="en-US" sz="3600" dirty="0"/>
              <a:t>Add AI functionality to apps by integrating Azure AI Cognitive Services. We will dive into three specific use cases.</a:t>
            </a:r>
          </a:p>
        </p:txBody>
      </p:sp>
    </p:spTree>
    <p:extLst>
      <p:ext uri="{BB962C8B-B14F-4D97-AF65-F5344CB8AC3E}">
        <p14:creationId xmlns:p14="http://schemas.microsoft.com/office/powerpoint/2010/main" val="16924288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5F27-CA7E-4C8B-AD6E-7E196FD5DB4C}"/>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64EEA479-5B56-4CEA-BC51-4EA9ED9FA82F}"/>
              </a:ext>
            </a:extLst>
          </p:cNvPr>
          <p:cNvSpPr>
            <a:spLocks noGrp="1"/>
          </p:cNvSpPr>
          <p:nvPr>
            <p:ph type="body" sz="quarter" idx="10"/>
          </p:nvPr>
        </p:nvSpPr>
        <p:spPr>
          <a:xfrm>
            <a:off x="269239" y="1189177"/>
            <a:ext cx="11653523" cy="4855304"/>
          </a:xfrm>
        </p:spPr>
        <p:txBody>
          <a:bodyPr/>
          <a:lstStyle/>
          <a:p>
            <a:r>
              <a:rPr lang="en-US" dirty="0"/>
              <a:t>Test application: generates contexts and actions</a:t>
            </a:r>
          </a:p>
          <a:p>
            <a:r>
              <a:rPr lang="en-US" dirty="0"/>
              <a:t>Runs each {</a:t>
            </a:r>
            <a:r>
              <a:rPr lang="en-US" dirty="0" err="1"/>
              <a:t>context+actions</a:t>
            </a:r>
            <a:r>
              <a:rPr lang="en-US" dirty="0"/>
              <a:t>} through Personalizer API</a:t>
            </a:r>
          </a:p>
          <a:p>
            <a:r>
              <a:rPr lang="en-US" dirty="0"/>
              <a:t>Calculates reward for each recommendation</a:t>
            </a:r>
          </a:p>
          <a:p>
            <a:r>
              <a:rPr lang="en-US" dirty="0"/>
              <a:t>Sends reward to Personalizer API</a:t>
            </a:r>
          </a:p>
          <a:p>
            <a:r>
              <a:rPr lang="en-US" dirty="0"/>
              <a:t>Splits into segments and pauses for API retraining</a:t>
            </a:r>
          </a:p>
          <a:p>
            <a:r>
              <a:rPr lang="en-US" dirty="0"/>
              <a:t>Calculates segment scores so we can see trend</a:t>
            </a:r>
          </a:p>
          <a:p>
            <a:r>
              <a:rPr lang="en-US" dirty="0"/>
              <a:t>You can get this code and test/adjust/experiment</a:t>
            </a:r>
          </a:p>
          <a:p>
            <a:r>
              <a:rPr lang="en-US" dirty="0"/>
              <a:t>Vary run settings in </a:t>
            </a:r>
            <a:r>
              <a:rPr lang="en-US" dirty="0" err="1"/>
              <a:t>Common.cs</a:t>
            </a:r>
            <a:r>
              <a:rPr lang="en-US"/>
              <a:t>, lines 18-21</a:t>
            </a:r>
            <a:endParaRPr lang="en-US" dirty="0"/>
          </a:p>
        </p:txBody>
      </p:sp>
      <p:sp>
        <p:nvSpPr>
          <p:cNvPr id="4" name="Text Placeholder 3">
            <a:extLst>
              <a:ext uri="{FF2B5EF4-FFF2-40B4-BE49-F238E27FC236}">
                <a16:creationId xmlns:a16="http://schemas.microsoft.com/office/drawing/2014/main" id="{A552E2A9-EEA7-4492-B9EC-71DC763CA4D9}"/>
              </a:ext>
            </a:extLst>
          </p:cNvPr>
          <p:cNvSpPr>
            <a:spLocks noGrp="1"/>
          </p:cNvSpPr>
          <p:nvPr>
            <p:ph type="body" sz="quarter" idx="11"/>
          </p:nvPr>
        </p:nvSpPr>
        <p:spPr/>
        <p:txBody>
          <a:bodyPr/>
          <a:lstStyle/>
          <a:p>
            <a:r>
              <a:rPr lang="en-US" sz="2400" dirty="0"/>
              <a:t>https://github.com/plzm/azure-cognitive/tree/master/PoCs/Personalizer-Recommendations</a:t>
            </a:r>
          </a:p>
        </p:txBody>
      </p:sp>
    </p:spTree>
    <p:extLst>
      <p:ext uri="{BB962C8B-B14F-4D97-AF65-F5344CB8AC3E}">
        <p14:creationId xmlns:p14="http://schemas.microsoft.com/office/powerpoint/2010/main" val="4457819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7052" y="1473189"/>
            <a:ext cx="3147099" cy="773622"/>
          </a:xfrm>
        </p:spPr>
        <p:txBody>
          <a:bodyPr anchor="t">
            <a:normAutofit fontScale="90000"/>
          </a:bodyPr>
          <a:lstStyle/>
          <a:p>
            <a:pPr algn="r"/>
            <a:r>
              <a:rPr lang="en-US" sz="4800" dirty="0"/>
              <a:t>Who am I?</a:t>
            </a:r>
          </a:p>
        </p:txBody>
      </p:sp>
      <p:sp>
        <p:nvSpPr>
          <p:cNvPr id="14" name="Content Placeholder 13"/>
          <p:cNvSpPr>
            <a:spLocks noGrp="1"/>
          </p:cNvSpPr>
          <p:nvPr>
            <p:ph idx="1"/>
          </p:nvPr>
        </p:nvSpPr>
        <p:spPr>
          <a:xfrm>
            <a:off x="5016136" y="1537783"/>
            <a:ext cx="7175863" cy="5002354"/>
          </a:xfrm>
        </p:spPr>
        <p:txBody>
          <a:bodyPr anchor="t">
            <a:normAutofit/>
          </a:bodyPr>
          <a:lstStyle/>
          <a:p>
            <a:pPr marL="0" lvl="0" indent="0">
              <a:buNone/>
            </a:pPr>
            <a:r>
              <a:rPr lang="en-US" sz="3600" dirty="0"/>
              <a:t>Patrick El-Azem</a:t>
            </a:r>
          </a:p>
          <a:p>
            <a:pPr marL="0" lvl="0" indent="0">
              <a:buNone/>
            </a:pPr>
            <a:r>
              <a:rPr lang="en-US" sz="2800" dirty="0"/>
              <a:t>Cloud Solution Architect, Microsoft</a:t>
            </a:r>
          </a:p>
          <a:p>
            <a:pPr marL="0" lvl="0" indent="0">
              <a:buNone/>
            </a:pPr>
            <a:endParaRPr lang="en-US" sz="2400" dirty="0"/>
          </a:p>
          <a:p>
            <a:pPr marL="0" lvl="0" indent="0">
              <a:spcAft>
                <a:spcPts val="0"/>
              </a:spcAft>
              <a:buClrTx/>
              <a:buSzTx/>
              <a:buNone/>
              <a:defRPr/>
            </a:pPr>
            <a:r>
              <a:rPr lang="en-US" sz="3600" dirty="0"/>
              <a:t>LinkedIn: </a:t>
            </a:r>
            <a:r>
              <a:rPr lang="en-US" sz="3600" dirty="0">
                <a:hlinkClick r:id="rId3"/>
              </a:rPr>
              <a:t>pelazem</a:t>
            </a:r>
            <a:endParaRPr lang="en-US" sz="3600" dirty="0"/>
          </a:p>
          <a:p>
            <a:pPr marL="0" lvl="0" indent="0">
              <a:spcAft>
                <a:spcPts val="0"/>
              </a:spcAft>
              <a:buClrTx/>
              <a:buSzTx/>
              <a:buNone/>
              <a:defRPr/>
            </a:pPr>
            <a:r>
              <a:rPr lang="en-US" sz="3600" dirty="0"/>
              <a:t>Github: </a:t>
            </a:r>
            <a:r>
              <a:rPr lang="en-US" sz="3600" dirty="0">
                <a:hlinkClick r:id="rId4"/>
              </a:rPr>
              <a:t>plzm</a:t>
            </a:r>
            <a:endParaRPr lang="en-US" sz="3600" dirty="0"/>
          </a:p>
          <a:p>
            <a:pPr marL="0" lvl="0" indent="0">
              <a:spcAft>
                <a:spcPts val="0"/>
              </a:spcAft>
              <a:buClrTx/>
              <a:buSzTx/>
              <a:buNone/>
              <a:defRPr/>
            </a:pPr>
            <a:r>
              <a:rPr lang="en-US" sz="3600" dirty="0"/>
              <a:t>CloudNH:</a:t>
            </a:r>
            <a:r>
              <a:rPr lang="en-US" sz="2400" dirty="0"/>
              <a:t> </a:t>
            </a:r>
            <a:r>
              <a:rPr lang="en-US" sz="3600" dirty="0">
                <a:hlinkClick r:id="rId5"/>
              </a:rPr>
              <a:t>meetup.com/</a:t>
            </a:r>
            <a:r>
              <a:rPr lang="en-US" sz="3600" b="1" dirty="0">
                <a:hlinkClick r:id="rId5"/>
              </a:rPr>
              <a:t>CloudNH</a:t>
            </a:r>
            <a:endParaRPr lang="en-US" sz="3600" b="1" dirty="0"/>
          </a:p>
          <a:p>
            <a:pPr marL="0" lvl="0" indent="0">
              <a:spcAft>
                <a:spcPts val="0"/>
              </a:spcAft>
              <a:buClrTx/>
              <a:buSzTx/>
              <a:buNone/>
              <a:defRPr/>
            </a:pPr>
            <a:endParaRPr lang="en-US" sz="3600" dirty="0"/>
          </a:p>
          <a:p>
            <a:pPr marL="0" lvl="0" indent="0">
              <a:buSzTx/>
              <a:buNone/>
              <a:defRPr/>
            </a:pPr>
            <a:r>
              <a:rPr lang="en-US" sz="3600" dirty="0"/>
              <a:t>This session: </a:t>
            </a:r>
            <a:r>
              <a:rPr lang="en-US" sz="3600" dirty="0">
                <a:hlinkClick r:id="rId6"/>
              </a:rPr>
              <a:t>aka.ms/gscc19</a:t>
            </a:r>
            <a:endParaRPr lang="en-US" sz="3600" dirty="0"/>
          </a:p>
          <a:p>
            <a:pPr marL="0" lvl="0" indent="0">
              <a:buSzTx/>
              <a:buNone/>
              <a:defRPr/>
            </a:pPr>
            <a:r>
              <a:rPr lang="en-US" sz="2400" dirty="0"/>
              <a:t>2018 session: </a:t>
            </a:r>
            <a:r>
              <a:rPr lang="en-US" sz="2400" dirty="0">
                <a:hlinkClick r:id="rId7"/>
              </a:rPr>
              <a:t>aka.ms/gscc18</a:t>
            </a:r>
            <a:endParaRPr lang="en-US" sz="2400" dirty="0"/>
          </a:p>
        </p:txBody>
      </p:sp>
    </p:spTree>
    <p:extLst>
      <p:ext uri="{BB962C8B-B14F-4D97-AF65-F5344CB8AC3E}">
        <p14:creationId xmlns:p14="http://schemas.microsoft.com/office/powerpoint/2010/main" val="136477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BF5D-988B-4898-8052-33BD225B515A}"/>
              </a:ext>
            </a:extLst>
          </p:cNvPr>
          <p:cNvSpPr>
            <a:spLocks noGrp="1"/>
          </p:cNvSpPr>
          <p:nvPr>
            <p:ph type="title"/>
          </p:nvPr>
        </p:nvSpPr>
        <p:spPr/>
        <p:txBody>
          <a:bodyPr/>
          <a:lstStyle/>
          <a:p>
            <a:r>
              <a:rPr lang="en-US" dirty="0"/>
              <a:t>Session title - ?</a:t>
            </a:r>
          </a:p>
        </p:txBody>
      </p:sp>
      <p:sp>
        <p:nvSpPr>
          <p:cNvPr id="3" name="Content Placeholder 2">
            <a:extLst>
              <a:ext uri="{FF2B5EF4-FFF2-40B4-BE49-F238E27FC236}">
                <a16:creationId xmlns:a16="http://schemas.microsoft.com/office/drawing/2014/main" id="{D13ACB5C-BA78-4517-8E87-53FD8EFFAC75}"/>
              </a:ext>
            </a:extLst>
          </p:cNvPr>
          <p:cNvSpPr>
            <a:spLocks noGrp="1"/>
          </p:cNvSpPr>
          <p:nvPr>
            <p:ph idx="1"/>
          </p:nvPr>
        </p:nvSpPr>
        <p:spPr/>
        <p:txBody>
          <a:bodyPr/>
          <a:lstStyle/>
          <a:p>
            <a:r>
              <a:rPr lang="en-US" dirty="0"/>
              <a:t>Why “More” and “Still”?</a:t>
            </a:r>
          </a:p>
          <a:p>
            <a:endParaRPr lang="en-US" dirty="0"/>
          </a:p>
          <a:p>
            <a:r>
              <a:rPr lang="en-US" dirty="0"/>
              <a:t>Today follows my 2018 session “Add AI to your App Today”</a:t>
            </a:r>
          </a:p>
          <a:p>
            <a:endParaRPr lang="en-US" dirty="0"/>
          </a:p>
          <a:p>
            <a:r>
              <a:rPr lang="en-US" dirty="0"/>
              <a:t>Last year covered basics; today’s session goes deeper</a:t>
            </a:r>
          </a:p>
          <a:p>
            <a:endParaRPr lang="en-US" dirty="0"/>
          </a:p>
          <a:p>
            <a:r>
              <a:rPr lang="en-US" dirty="0"/>
              <a:t>Audience: developers/architects where AI needs &gt; AI expertise…</a:t>
            </a:r>
            <a:br>
              <a:rPr lang="en-US" dirty="0"/>
            </a:br>
            <a:r>
              <a:rPr lang="en-US" dirty="0"/>
              <a:t>and/or “build AI from scratch” won’t work</a:t>
            </a:r>
          </a:p>
        </p:txBody>
      </p:sp>
    </p:spTree>
    <p:extLst>
      <p:ext uri="{BB962C8B-B14F-4D97-AF65-F5344CB8AC3E}">
        <p14:creationId xmlns:p14="http://schemas.microsoft.com/office/powerpoint/2010/main" val="318624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3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3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3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6" dur="3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6886-9C7F-478D-BD9E-B622A9AB8E87}"/>
              </a:ext>
            </a:extLst>
          </p:cNvPr>
          <p:cNvSpPr>
            <a:spLocks noGrp="1"/>
          </p:cNvSpPr>
          <p:nvPr>
            <p:ph type="title"/>
          </p:nvPr>
        </p:nvSpPr>
        <p:spPr/>
        <p:txBody>
          <a:bodyPr/>
          <a:lstStyle/>
          <a:p>
            <a:r>
              <a:rPr lang="en-US" dirty="0"/>
              <a:t>Summary / Recap</a:t>
            </a:r>
          </a:p>
        </p:txBody>
      </p:sp>
      <p:sp>
        <p:nvSpPr>
          <p:cNvPr id="3" name="Content Placeholder 2">
            <a:extLst>
              <a:ext uri="{FF2B5EF4-FFF2-40B4-BE49-F238E27FC236}">
                <a16:creationId xmlns:a16="http://schemas.microsoft.com/office/drawing/2014/main" id="{78DF0536-17EB-4435-AFF3-F2A6BAA1C7C4}"/>
              </a:ext>
            </a:extLst>
          </p:cNvPr>
          <p:cNvSpPr>
            <a:spLocks noGrp="1"/>
          </p:cNvSpPr>
          <p:nvPr>
            <p:ph idx="1"/>
          </p:nvPr>
        </p:nvSpPr>
        <p:spPr/>
        <p:txBody>
          <a:bodyPr/>
          <a:lstStyle/>
          <a:p>
            <a:r>
              <a:rPr lang="en-US" dirty="0"/>
              <a:t>AI “from scratch” build/deploy/maintain is difficult and costly</a:t>
            </a:r>
          </a:p>
          <a:p>
            <a:endParaRPr lang="en-US" dirty="0"/>
          </a:p>
          <a:p>
            <a:r>
              <a:rPr lang="en-US" dirty="0">
                <a:sym typeface="Wingdings" panose="05000000000000000000" pitchFamily="2" charset="2"/>
              </a:rPr>
              <a:t> </a:t>
            </a:r>
            <a:r>
              <a:rPr lang="en-US" dirty="0"/>
              <a:t>AI </a:t>
            </a:r>
            <a:r>
              <a:rPr lang="en-US" b="1" dirty="0"/>
              <a:t>PaaS/SaaS services</a:t>
            </a:r>
            <a:r>
              <a:rPr lang="en-US" dirty="0"/>
              <a:t>: you focus on scenarios and integration, service provider on build/deploy/maintain AI services</a:t>
            </a:r>
          </a:p>
          <a:p>
            <a:endParaRPr lang="en-US" dirty="0"/>
          </a:p>
          <a:p>
            <a:r>
              <a:rPr lang="en-US" sz="3600" b="1" u="sng" dirty="0"/>
              <a:t>Microsoft Azure Cognitive Services</a:t>
            </a:r>
          </a:p>
          <a:p>
            <a:pPr lvl="1"/>
            <a:r>
              <a:rPr lang="en-US" dirty="0"/>
              <a:t>AI APIs; each provides a specific AI capability</a:t>
            </a:r>
          </a:p>
          <a:p>
            <a:pPr lvl="1"/>
            <a:r>
              <a:rPr lang="en-US" dirty="0"/>
              <a:t>Examples: speech to text, face recognition, custom vision, many more</a:t>
            </a:r>
          </a:p>
          <a:p>
            <a:pPr lvl="1"/>
            <a:r>
              <a:rPr lang="en-US" dirty="0"/>
              <a:t>Integrate via REST API or SDKs</a:t>
            </a:r>
          </a:p>
          <a:p>
            <a:pPr lvl="1"/>
            <a:r>
              <a:rPr lang="en-US" dirty="0"/>
              <a:t>Consult last year’s session for more info</a:t>
            </a:r>
          </a:p>
          <a:p>
            <a:pPr lvl="1"/>
            <a:r>
              <a:rPr lang="en-US" dirty="0"/>
              <a:t>You decide: does AI service do what we need? </a:t>
            </a:r>
            <a:r>
              <a:rPr lang="en-US" dirty="0">
                <a:sym typeface="Wingdings" panose="05000000000000000000" pitchFamily="2" charset="2"/>
              </a:rPr>
              <a:t> Domain expertise</a:t>
            </a:r>
            <a:endParaRPr lang="en-US" dirty="0"/>
          </a:p>
        </p:txBody>
      </p:sp>
    </p:spTree>
    <p:extLst>
      <p:ext uri="{BB962C8B-B14F-4D97-AF65-F5344CB8AC3E}">
        <p14:creationId xmlns:p14="http://schemas.microsoft.com/office/powerpoint/2010/main" val="402963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2B7E-FA9A-4E21-BC2E-68D1CB3B1D98}"/>
              </a:ext>
            </a:extLst>
          </p:cNvPr>
          <p:cNvSpPr>
            <a:spLocks noGrp="1"/>
          </p:cNvSpPr>
          <p:nvPr>
            <p:ph type="title"/>
          </p:nvPr>
        </p:nvSpPr>
        <p:spPr/>
        <p:txBody>
          <a:bodyPr/>
          <a:lstStyle/>
          <a:p>
            <a:r>
              <a:rPr lang="en-US" dirty="0"/>
              <a:t>Scenarios</a:t>
            </a:r>
          </a:p>
        </p:txBody>
      </p:sp>
      <p:sp>
        <p:nvSpPr>
          <p:cNvPr id="3" name="Content Placeholder 2">
            <a:extLst>
              <a:ext uri="{FF2B5EF4-FFF2-40B4-BE49-F238E27FC236}">
                <a16:creationId xmlns:a16="http://schemas.microsoft.com/office/drawing/2014/main" id="{27824832-593D-46EA-9240-2CC017EA9110}"/>
              </a:ext>
            </a:extLst>
          </p:cNvPr>
          <p:cNvSpPr>
            <a:spLocks noGrp="1"/>
          </p:cNvSpPr>
          <p:nvPr>
            <p:ph idx="1"/>
          </p:nvPr>
        </p:nvSpPr>
        <p:spPr/>
        <p:txBody>
          <a:bodyPr anchor="t"/>
          <a:lstStyle/>
          <a:p>
            <a:pPr marL="0" indent="0">
              <a:buNone/>
            </a:pPr>
            <a:endParaRPr lang="en-US" dirty="0"/>
          </a:p>
          <a:p>
            <a:pPr marL="0" indent="0">
              <a:buNone/>
            </a:pPr>
            <a:r>
              <a:rPr lang="en-US" dirty="0"/>
              <a:t>Today we will examine real world scenarios:</a:t>
            </a:r>
          </a:p>
          <a:p>
            <a:pPr marL="514350" indent="-514350">
              <a:buFont typeface="+mj-lt"/>
              <a:buAutoNum type="arabicPeriod"/>
            </a:pPr>
            <a:r>
              <a:rPr lang="en-US" dirty="0"/>
              <a:t>Personalized Recommendations</a:t>
            </a:r>
          </a:p>
          <a:p>
            <a:pPr marL="514350" indent="-514350">
              <a:buFont typeface="+mj-lt"/>
              <a:buAutoNum type="arabicPeriod"/>
            </a:pPr>
            <a:r>
              <a:rPr lang="en-US" dirty="0"/>
              <a:t>Form Recognition</a:t>
            </a:r>
          </a:p>
          <a:p>
            <a:pPr marL="514350" indent="-514350">
              <a:buFont typeface="+mj-lt"/>
              <a:buAutoNum type="arabicPeriod"/>
            </a:pPr>
            <a:r>
              <a:rPr lang="en-US" dirty="0"/>
              <a:t>Custom Vision</a:t>
            </a:r>
          </a:p>
          <a:p>
            <a:pPr marL="514350" indent="-514350">
              <a:buFont typeface="+mj-lt"/>
              <a:buAutoNum type="arabicPeriod"/>
            </a:pPr>
            <a:endParaRPr lang="en-US" dirty="0"/>
          </a:p>
          <a:p>
            <a:r>
              <a:rPr lang="en-US" dirty="0"/>
              <a:t>Use Case</a:t>
            </a:r>
          </a:p>
          <a:p>
            <a:r>
              <a:rPr lang="en-US" dirty="0"/>
              <a:t>AI Service</a:t>
            </a:r>
          </a:p>
          <a:p>
            <a:r>
              <a:rPr lang="en-US" dirty="0"/>
              <a:t>Implementation / Demo</a:t>
            </a:r>
          </a:p>
        </p:txBody>
      </p:sp>
    </p:spTree>
    <p:extLst>
      <p:ext uri="{BB962C8B-B14F-4D97-AF65-F5344CB8AC3E}">
        <p14:creationId xmlns:p14="http://schemas.microsoft.com/office/powerpoint/2010/main" val="14455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18C07A-8F1C-4CC1-A1AA-74BDEFFBE25C}"/>
              </a:ext>
            </a:extLst>
          </p:cNvPr>
          <p:cNvSpPr>
            <a:spLocks noGrp="1"/>
          </p:cNvSpPr>
          <p:nvPr>
            <p:ph type="title"/>
          </p:nvPr>
        </p:nvSpPr>
        <p:spPr>
          <a:xfrm>
            <a:off x="269238" y="1036221"/>
            <a:ext cx="11653523" cy="1015663"/>
          </a:xfrm>
        </p:spPr>
        <p:txBody>
          <a:bodyPr/>
          <a:lstStyle/>
          <a:p>
            <a:r>
              <a:rPr lang="en-US" sz="6000" dirty="0"/>
              <a:t>Personalized Recommendations</a:t>
            </a:r>
          </a:p>
        </p:txBody>
      </p:sp>
      <p:pic>
        <p:nvPicPr>
          <p:cNvPr id="5" name="Picture 4">
            <a:extLst>
              <a:ext uri="{FF2B5EF4-FFF2-40B4-BE49-F238E27FC236}">
                <a16:creationId xmlns:a16="http://schemas.microsoft.com/office/drawing/2014/main" id="{D70F2DC7-AA64-4AB8-AFA9-7FA2520AE860}"/>
              </a:ext>
            </a:extLst>
          </p:cNvPr>
          <p:cNvPicPr>
            <a:picLocks noChangeAspect="1"/>
          </p:cNvPicPr>
          <p:nvPr/>
        </p:nvPicPr>
        <p:blipFill>
          <a:blip r:embed="rId2"/>
          <a:stretch>
            <a:fillRect/>
          </a:stretch>
        </p:blipFill>
        <p:spPr>
          <a:xfrm>
            <a:off x="1480211" y="2960772"/>
            <a:ext cx="9910049" cy="3148263"/>
          </a:xfrm>
          <a:prstGeom prst="rect">
            <a:avLst/>
          </a:prstGeom>
        </p:spPr>
      </p:pic>
    </p:spTree>
    <p:extLst>
      <p:ext uri="{BB962C8B-B14F-4D97-AF65-F5344CB8AC3E}">
        <p14:creationId xmlns:p14="http://schemas.microsoft.com/office/powerpoint/2010/main" val="30290119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29925-8D34-40DE-8250-615522102C7B}"/>
              </a:ext>
            </a:extLst>
          </p:cNvPr>
          <p:cNvSpPr>
            <a:spLocks noGrp="1"/>
          </p:cNvSpPr>
          <p:nvPr>
            <p:ph type="title"/>
          </p:nvPr>
        </p:nvSpPr>
        <p:spPr>
          <a:xfrm>
            <a:off x="69130" y="50718"/>
            <a:ext cx="12053739" cy="726117"/>
          </a:xfrm>
        </p:spPr>
        <p:txBody>
          <a:bodyPr/>
          <a:lstStyle/>
          <a:p>
            <a:r>
              <a:rPr lang="en-US" dirty="0"/>
              <a:t>Use Case</a:t>
            </a:r>
          </a:p>
        </p:txBody>
      </p:sp>
      <p:sp>
        <p:nvSpPr>
          <p:cNvPr id="4" name="Content Placeholder 3">
            <a:extLst>
              <a:ext uri="{FF2B5EF4-FFF2-40B4-BE49-F238E27FC236}">
                <a16:creationId xmlns:a16="http://schemas.microsoft.com/office/drawing/2014/main" id="{D4ABCF94-5F3E-428C-AB4C-3F2AC7616027}"/>
              </a:ext>
            </a:extLst>
          </p:cNvPr>
          <p:cNvSpPr>
            <a:spLocks noGrp="1"/>
          </p:cNvSpPr>
          <p:nvPr>
            <p:ph idx="1"/>
          </p:nvPr>
        </p:nvSpPr>
        <p:spPr>
          <a:xfrm>
            <a:off x="69129" y="2382983"/>
            <a:ext cx="12053739" cy="4424299"/>
          </a:xfrm>
          <a:noFill/>
        </p:spPr>
        <p:txBody>
          <a:bodyPr anchor="t">
            <a:normAutofit/>
          </a:bodyPr>
          <a:lstStyle/>
          <a:p>
            <a:pPr marL="0" indent="0">
              <a:buNone/>
            </a:pPr>
            <a:r>
              <a:rPr lang="en-US" sz="2800" u="sng" dirty="0">
                <a:solidFill>
                  <a:schemeClr val="tx1"/>
                </a:solidFill>
              </a:rPr>
              <a:t>Problems – HOW DO YOU…</a:t>
            </a:r>
          </a:p>
          <a:p>
            <a:pPr marL="514350" indent="-514350">
              <a:buFont typeface="+mj-lt"/>
              <a:buAutoNum type="arabicPeriod"/>
            </a:pPr>
            <a:r>
              <a:rPr lang="en-US" sz="2800" dirty="0">
                <a:solidFill>
                  <a:schemeClr val="tx1"/>
                </a:solidFill>
                <a:sym typeface="Wingdings" panose="05000000000000000000" pitchFamily="2" charset="2"/>
              </a:rPr>
              <a:t>Know what’s relevant to me?</a:t>
            </a:r>
          </a:p>
          <a:p>
            <a:pPr marL="514350" indent="-514350">
              <a:buFont typeface="+mj-lt"/>
              <a:buAutoNum type="arabicPeriod"/>
            </a:pPr>
            <a:r>
              <a:rPr lang="en-US" sz="2800" dirty="0">
                <a:solidFill>
                  <a:schemeClr val="tx1"/>
                </a:solidFill>
                <a:sym typeface="Wingdings" panose="05000000000000000000" pitchFamily="2" charset="2"/>
              </a:rPr>
              <a:t>Keep up with changing demographics?</a:t>
            </a:r>
          </a:p>
          <a:p>
            <a:pPr marL="514350" indent="-514350">
              <a:buFont typeface="+mj-lt"/>
              <a:buAutoNum type="arabicPeriod"/>
            </a:pPr>
            <a:r>
              <a:rPr lang="en-US" sz="2800" dirty="0">
                <a:solidFill>
                  <a:schemeClr val="tx1"/>
                </a:solidFill>
                <a:sym typeface="Wingdings" panose="05000000000000000000" pitchFamily="2" charset="2"/>
              </a:rPr>
              <a:t>Handle new customers/visitors?</a:t>
            </a:r>
          </a:p>
          <a:p>
            <a:pPr marL="514350" indent="-514350">
              <a:buFont typeface="+mj-lt"/>
              <a:buAutoNum type="arabicPeriod"/>
            </a:pPr>
            <a:r>
              <a:rPr lang="en-US" sz="2800" dirty="0">
                <a:solidFill>
                  <a:schemeClr val="tx1"/>
                </a:solidFill>
                <a:sym typeface="Wingdings" panose="05000000000000000000" pitchFamily="2" charset="2"/>
              </a:rPr>
              <a:t>Know how accurate your recommendations are?</a:t>
            </a:r>
          </a:p>
          <a:p>
            <a:pPr marL="514350" indent="-514350">
              <a:buFont typeface="+mj-lt"/>
              <a:buAutoNum type="arabicPeriod"/>
            </a:pPr>
            <a:r>
              <a:rPr lang="en-US" sz="2800" dirty="0">
                <a:solidFill>
                  <a:schemeClr val="tx1"/>
                </a:solidFill>
                <a:sym typeface="Wingdings" panose="05000000000000000000" pitchFamily="2" charset="2"/>
              </a:rPr>
              <a:t>Create an algorithm with input: me and output: recommendations?</a:t>
            </a:r>
          </a:p>
          <a:p>
            <a:pPr marL="514350" indent="-514350">
              <a:buFont typeface="+mj-lt"/>
              <a:buAutoNum type="arabicPeriod"/>
            </a:pPr>
            <a:r>
              <a:rPr lang="en-US" sz="2800" dirty="0">
                <a:solidFill>
                  <a:schemeClr val="tx1"/>
                </a:solidFill>
                <a:sym typeface="Wingdings" panose="05000000000000000000" pitchFamily="2" charset="2"/>
              </a:rPr>
              <a:t>Get historical data to train/test an algorithm?</a:t>
            </a:r>
          </a:p>
          <a:p>
            <a:pPr marL="514350" indent="-514350">
              <a:buFont typeface="+mj-lt"/>
              <a:buAutoNum type="arabicPeriod"/>
            </a:pPr>
            <a:r>
              <a:rPr lang="en-US" sz="2800" dirty="0">
                <a:solidFill>
                  <a:schemeClr val="tx1"/>
                </a:solidFill>
                <a:sym typeface="Wingdings" panose="05000000000000000000" pitchFamily="2" charset="2"/>
              </a:rPr>
              <a:t>Deploy/maintain this and make it easy to integrate?</a:t>
            </a:r>
            <a:endParaRPr lang="en-US" sz="2800" dirty="0">
              <a:solidFill>
                <a:schemeClr val="tx1"/>
              </a:solidFill>
            </a:endParaRPr>
          </a:p>
        </p:txBody>
      </p:sp>
      <p:sp>
        <p:nvSpPr>
          <p:cNvPr id="7" name="TextBox 6">
            <a:extLst>
              <a:ext uri="{FF2B5EF4-FFF2-40B4-BE49-F238E27FC236}">
                <a16:creationId xmlns:a16="http://schemas.microsoft.com/office/drawing/2014/main" id="{B7F24849-B8B9-4B2D-9EFC-AB4F82B09930}"/>
              </a:ext>
            </a:extLst>
          </p:cNvPr>
          <p:cNvSpPr txBox="1"/>
          <p:nvPr/>
        </p:nvSpPr>
        <p:spPr>
          <a:xfrm>
            <a:off x="69130" y="825420"/>
            <a:ext cx="12053738" cy="1280351"/>
          </a:xfrm>
          <a:prstGeom prst="rect">
            <a:avLst/>
          </a:prstGeom>
          <a:noFill/>
        </p:spPr>
        <p:txBody>
          <a:bodyPr wrap="square" lIns="182880" tIns="146304" rIns="182880" bIns="146304" rtlCol="0">
            <a:spAutoFit/>
          </a:bodyPr>
          <a:lstStyle/>
          <a:p>
            <a:r>
              <a:rPr lang="en-US" sz="3200" dirty="0">
                <a:latin typeface="+mj-lt"/>
                <a:cs typeface="Segoe UI" panose="020B0502040204020203" pitchFamily="34" charset="0"/>
              </a:rPr>
              <a:t>Show me </a:t>
            </a:r>
            <a:r>
              <a:rPr lang="en-US" sz="3200" b="1" i="1" dirty="0">
                <a:latin typeface="+mj-lt"/>
                <a:cs typeface="Segoe UI" panose="020B0502040204020203" pitchFamily="34" charset="0"/>
              </a:rPr>
              <a:t>personalized</a:t>
            </a:r>
            <a:r>
              <a:rPr lang="en-US" sz="3200" dirty="0">
                <a:latin typeface="+mj-lt"/>
                <a:cs typeface="Segoe UI" panose="020B0502040204020203" pitchFamily="34" charset="0"/>
              </a:rPr>
              <a:t> recommendations for what to do next</a:t>
            </a:r>
          </a:p>
          <a:p>
            <a:r>
              <a:rPr lang="en-US" sz="3200" dirty="0">
                <a:latin typeface="+mj-lt"/>
                <a:cs typeface="Segoe UI" panose="020B0502040204020203" pitchFamily="34" charset="0"/>
                <a:sym typeface="Wingdings" panose="05000000000000000000" pitchFamily="2" charset="2"/>
              </a:rPr>
              <a:t> Personalized = relevant, compelling</a:t>
            </a:r>
            <a:endParaRPr lang="en-US" sz="3200" dirty="0">
              <a:latin typeface="+mj-lt"/>
              <a:cs typeface="Segoe UI" panose="020B0502040204020203" pitchFamily="34" charset="0"/>
            </a:endParaRPr>
          </a:p>
        </p:txBody>
      </p:sp>
    </p:spTree>
    <p:extLst>
      <p:ext uri="{BB962C8B-B14F-4D97-AF65-F5344CB8AC3E}">
        <p14:creationId xmlns:p14="http://schemas.microsoft.com/office/powerpoint/2010/main" val="40411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3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3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3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3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8" dur="3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3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4" dur="3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3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30" dur="3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additive="base">
                                        <p:cTn id="35" dur="3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36" dur="3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3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42" dur="3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3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48" dur="3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6AB5-2BA9-41B2-A387-D6E88AA64C27}"/>
              </a:ext>
            </a:extLst>
          </p:cNvPr>
          <p:cNvSpPr>
            <a:spLocks noGrp="1"/>
          </p:cNvSpPr>
          <p:nvPr>
            <p:ph type="title"/>
          </p:nvPr>
        </p:nvSpPr>
        <p:spPr/>
        <p:txBody>
          <a:bodyPr/>
          <a:lstStyle/>
          <a:p>
            <a:r>
              <a:rPr lang="en-US" dirty="0"/>
              <a:t>Azure AI Cognitive Service: Personalizer</a:t>
            </a:r>
          </a:p>
        </p:txBody>
      </p:sp>
      <p:sp>
        <p:nvSpPr>
          <p:cNvPr id="3" name="Content Placeholder 2">
            <a:extLst>
              <a:ext uri="{FF2B5EF4-FFF2-40B4-BE49-F238E27FC236}">
                <a16:creationId xmlns:a16="http://schemas.microsoft.com/office/drawing/2014/main" id="{9A127FE1-A123-4F68-AD93-336CB79490E9}"/>
              </a:ext>
            </a:extLst>
          </p:cNvPr>
          <p:cNvSpPr>
            <a:spLocks noGrp="1"/>
          </p:cNvSpPr>
          <p:nvPr>
            <p:ph idx="1"/>
          </p:nvPr>
        </p:nvSpPr>
        <p:spPr/>
        <p:txBody>
          <a:bodyPr anchor="t">
            <a:normAutofit lnSpcReduction="10000"/>
          </a:bodyPr>
          <a:lstStyle/>
          <a:p>
            <a:r>
              <a:rPr lang="en-US" dirty="0">
                <a:hlinkClick r:id="rId3"/>
              </a:rPr>
              <a:t>Docs</a:t>
            </a:r>
            <a:r>
              <a:rPr lang="en-US" dirty="0"/>
              <a:t>, </a:t>
            </a:r>
            <a:r>
              <a:rPr lang="en-US" dirty="0">
                <a:hlinkClick r:id="rId4"/>
              </a:rPr>
              <a:t>API Reference</a:t>
            </a:r>
            <a:endParaRPr lang="en-US" dirty="0"/>
          </a:p>
          <a:p>
            <a:r>
              <a:rPr lang="en-US" dirty="0"/>
              <a:t>REST API + SDKs (.NET, Go, Node, Python)</a:t>
            </a:r>
          </a:p>
          <a:p>
            <a:pPr marL="0" indent="0">
              <a:buNone/>
            </a:pPr>
            <a:endParaRPr lang="en-US" dirty="0"/>
          </a:p>
          <a:p>
            <a:pPr marL="0" indent="0">
              <a:buNone/>
            </a:pPr>
            <a:r>
              <a:rPr lang="en-US" dirty="0"/>
              <a:t>How does it work?</a:t>
            </a:r>
          </a:p>
          <a:p>
            <a:pPr marL="514350" indent="-514350">
              <a:buFont typeface="+mj-lt"/>
              <a:buAutoNum type="arabicPeriod"/>
            </a:pPr>
            <a:r>
              <a:rPr lang="en-US" dirty="0"/>
              <a:t>You pass a </a:t>
            </a:r>
            <a:r>
              <a:rPr lang="en-US" i="1" dirty="0"/>
              <a:t>context</a:t>
            </a:r>
            <a:r>
              <a:rPr lang="en-US" dirty="0"/>
              <a:t> and </a:t>
            </a:r>
            <a:r>
              <a:rPr lang="en-US" i="1" dirty="0"/>
              <a:t>choices</a:t>
            </a:r>
            <a:r>
              <a:rPr lang="en-US" dirty="0"/>
              <a:t> to the API</a:t>
            </a:r>
          </a:p>
          <a:p>
            <a:pPr marL="514350" indent="-514350">
              <a:buFont typeface="+mj-lt"/>
              <a:buAutoNum type="arabicPeriod"/>
            </a:pPr>
            <a:r>
              <a:rPr lang="en-US" dirty="0"/>
              <a:t>API returns your choices, </a:t>
            </a:r>
            <a:r>
              <a:rPr lang="en-US" i="1" dirty="0"/>
              <a:t>ranked</a:t>
            </a:r>
            <a:r>
              <a:rPr lang="en-US" dirty="0"/>
              <a:t> by contextual relevance</a:t>
            </a:r>
          </a:p>
          <a:p>
            <a:pPr marL="514350" indent="-514350">
              <a:buFont typeface="+mj-lt"/>
              <a:buAutoNum type="arabicPeriod"/>
            </a:pPr>
            <a:r>
              <a:rPr lang="en-US" dirty="0"/>
              <a:t>You present the ranked choices to your user</a:t>
            </a:r>
          </a:p>
          <a:p>
            <a:pPr marL="514350" indent="-514350">
              <a:buFont typeface="+mj-lt"/>
              <a:buAutoNum type="arabicPeriod"/>
            </a:pPr>
            <a:r>
              <a:rPr lang="en-US" dirty="0"/>
              <a:t>You watch what the user does with the choices</a:t>
            </a:r>
          </a:p>
          <a:p>
            <a:pPr marL="514350" indent="-514350">
              <a:buFont typeface="+mj-lt"/>
              <a:buAutoNum type="arabicPeriod"/>
            </a:pPr>
            <a:r>
              <a:rPr lang="en-US" dirty="0"/>
              <a:t>Based on the user’s action, you send </a:t>
            </a:r>
            <a:r>
              <a:rPr lang="en-US" i="1" dirty="0"/>
              <a:t>feedback</a:t>
            </a:r>
            <a:r>
              <a:rPr lang="en-US" dirty="0"/>
              <a:t> to the API</a:t>
            </a:r>
          </a:p>
          <a:p>
            <a:pPr marL="514350" indent="-514350">
              <a:buFont typeface="+mj-lt"/>
              <a:buAutoNum type="arabicPeriod"/>
            </a:pPr>
            <a:r>
              <a:rPr lang="en-US" dirty="0"/>
              <a:t>The API learns from your feedback and improves ongoing</a:t>
            </a:r>
          </a:p>
        </p:txBody>
      </p:sp>
    </p:spTree>
    <p:extLst>
      <p:ext uri="{BB962C8B-B14F-4D97-AF65-F5344CB8AC3E}">
        <p14:creationId xmlns:p14="http://schemas.microsoft.com/office/powerpoint/2010/main" val="188194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C4EC63-70FF-4275-A2CC-9DCB3F4C1FBD}"/>
              </a:ext>
            </a:extLst>
          </p:cNvPr>
          <p:cNvPicPr>
            <a:picLocks noChangeAspect="1"/>
          </p:cNvPicPr>
          <p:nvPr/>
        </p:nvPicPr>
        <p:blipFill>
          <a:blip r:embed="rId3"/>
          <a:stretch>
            <a:fillRect/>
          </a:stretch>
        </p:blipFill>
        <p:spPr>
          <a:xfrm>
            <a:off x="1091507" y="0"/>
            <a:ext cx="9771256" cy="6858000"/>
          </a:xfrm>
          <a:prstGeom prst="rect">
            <a:avLst/>
          </a:prstGeom>
        </p:spPr>
      </p:pic>
    </p:spTree>
    <p:extLst>
      <p:ext uri="{BB962C8B-B14F-4D97-AF65-F5344CB8AC3E}">
        <p14:creationId xmlns:p14="http://schemas.microsoft.com/office/powerpoint/2010/main" val="692012479"/>
      </p:ext>
    </p:extLst>
  </p:cSld>
  <p:clrMapOvr>
    <a:masterClrMapping/>
  </p:clrMapOvr>
  <p:transition>
    <p:fade/>
  </p:transition>
</p:sld>
</file>

<file path=ppt/theme/theme1.xml><?xml version="1.0" encoding="utf-8"?>
<a:theme xmlns:a="http://schemas.openxmlformats.org/drawingml/2006/main" name="WHITE TEMPLATE">
  <a:themeElements>
    <a:clrScheme name="TT - Blue with white">
      <a:dk1>
        <a:srgbClr val="353535"/>
      </a:dk1>
      <a:lt1>
        <a:srgbClr val="FFFFFF"/>
      </a:lt1>
      <a:dk2>
        <a:srgbClr val="002050"/>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MULTIPLE_MASTERS_Sept_2016.potx" id="{ECBC7363-A966-411C-ADC6-24676D8BE435}" vid="{2BB6782C-6926-424C-BAA7-2F1F2A62E2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B9EDFF"/>
    </a:hlink>
    <a:folHlink>
      <a:srgbClr val="B9EDFF"/>
    </a:folHlink>
  </a:clrScheme>
</a:themeOverride>
</file>

<file path=docProps/app.xml><?xml version="1.0" encoding="utf-8"?>
<Properties xmlns="http://schemas.openxmlformats.org/officeDocument/2006/extended-properties" xmlns:vt="http://schemas.openxmlformats.org/officeDocument/2006/docPropsVTypes">
  <Template>TM03457464[[fn=Dividend]]</Template>
  <TotalTime>1648</TotalTime>
  <Words>1319</Words>
  <Application>Microsoft Office PowerPoint</Application>
  <PresentationFormat>Widescreen</PresentationFormat>
  <Paragraphs>105</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Segoe UI</vt:lpstr>
      <vt:lpstr>Segoe UI Light</vt:lpstr>
      <vt:lpstr>Segoe UI Semilight</vt:lpstr>
      <vt:lpstr>Wingdings</vt:lpstr>
      <vt:lpstr>WHITE TEMPLATE</vt:lpstr>
      <vt:lpstr>More AI for your App (Still No PhD Needed)</vt:lpstr>
      <vt:lpstr>Who am I?</vt:lpstr>
      <vt:lpstr>Session title - ?</vt:lpstr>
      <vt:lpstr>Summary / Recap</vt:lpstr>
      <vt:lpstr>Scenarios</vt:lpstr>
      <vt:lpstr>Personalized Recommendations</vt:lpstr>
      <vt:lpstr>Use Case</vt:lpstr>
      <vt:lpstr>Azure AI Cognitive Service: Personalizer</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your APP No PhD Needed</dc:title>
  <dc:creator>Patrick El-Azem</dc:creator>
  <cp:lastModifiedBy>Patrick El-Azem</cp:lastModifiedBy>
  <cp:revision>107</cp:revision>
  <dcterms:created xsi:type="dcterms:W3CDTF">2019-10-20T22:46:44Z</dcterms:created>
  <dcterms:modified xsi:type="dcterms:W3CDTF">2019-10-27T19:36:00Z</dcterms:modified>
</cp:coreProperties>
</file>