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7" d="100"/>
          <a:sy n="117" d="100"/>
        </p:scale>
        <p:origin x="1334" y="-10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DF6-A660-4D05-B157-1C4EEC8E18FC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F7C8-027E-4010-AC44-92F1DE481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7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DF6-A660-4D05-B157-1C4EEC8E18FC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F7C8-027E-4010-AC44-92F1DE481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DF6-A660-4D05-B157-1C4EEC8E18FC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F7C8-027E-4010-AC44-92F1DE481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6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DF6-A660-4D05-B157-1C4EEC8E18FC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F7C8-027E-4010-AC44-92F1DE481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60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DF6-A660-4D05-B157-1C4EEC8E18FC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F7C8-027E-4010-AC44-92F1DE481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6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DF6-A660-4D05-B157-1C4EEC8E18FC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F7C8-027E-4010-AC44-92F1DE481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4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DF6-A660-4D05-B157-1C4EEC8E18FC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F7C8-027E-4010-AC44-92F1DE481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36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DF6-A660-4D05-B157-1C4EEC8E18FC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F7C8-027E-4010-AC44-92F1DE481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98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DF6-A660-4D05-B157-1C4EEC8E18FC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F7C8-027E-4010-AC44-92F1DE481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03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DF6-A660-4D05-B157-1C4EEC8E18FC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F7C8-027E-4010-AC44-92F1DE481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DF6-A660-4D05-B157-1C4EEC8E18FC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F7C8-027E-4010-AC44-92F1DE481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10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5DDF6-A660-4D05-B157-1C4EEC8E18FC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9F7C8-027E-4010-AC44-92F1DE481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0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94CD4B-3B98-8E5A-0174-90E1B78D3460}"/>
              </a:ext>
            </a:extLst>
          </p:cNvPr>
          <p:cNvSpPr txBox="1"/>
          <p:nvPr/>
        </p:nvSpPr>
        <p:spPr>
          <a:xfrm>
            <a:off x="0" y="167387"/>
            <a:ext cx="685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Assignment</a:t>
            </a:r>
          </a:p>
          <a:p>
            <a:pPr algn="ctr"/>
            <a:r>
              <a:rPr lang="en-US" sz="1200" dirty="0"/>
              <a:t>Mechanism Laboratory  (MES 453 )</a:t>
            </a:r>
          </a:p>
          <a:p>
            <a:pPr algn="ctr"/>
            <a:r>
              <a:rPr lang="en-US" sz="1200" dirty="0"/>
              <a:t>Prof. </a:t>
            </a:r>
            <a:r>
              <a:rPr lang="en-US" sz="1200" dirty="0" err="1"/>
              <a:t>Shibendu</a:t>
            </a:r>
            <a:r>
              <a:rPr lang="en-US" sz="1200" dirty="0"/>
              <a:t> Shekhar Roy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CCB4DC-9A31-8CA9-83CF-5DE10550F7BD}"/>
              </a:ext>
            </a:extLst>
          </p:cNvPr>
          <p:cNvCxnSpPr/>
          <p:nvPr/>
        </p:nvCxnSpPr>
        <p:spPr>
          <a:xfrm>
            <a:off x="97392" y="914662"/>
            <a:ext cx="66442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868801-3722-6A9A-947B-43D09EF0149C}"/>
              </a:ext>
            </a:extLst>
          </p:cNvPr>
          <p:cNvSpPr txBox="1"/>
          <p:nvPr/>
        </p:nvSpPr>
        <p:spPr>
          <a:xfrm>
            <a:off x="0" y="904139"/>
            <a:ext cx="685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Name : </a:t>
            </a:r>
            <a:r>
              <a:rPr lang="en-US" sz="1200" b="1" dirty="0"/>
              <a:t>Prince Maurya                 </a:t>
            </a:r>
            <a:r>
              <a:rPr lang="en-US" sz="1200" dirty="0"/>
              <a:t>Roll no. </a:t>
            </a:r>
            <a:r>
              <a:rPr lang="en-US" sz="1200" b="1" dirty="0"/>
              <a:t>21ME8011</a:t>
            </a:r>
            <a:r>
              <a:rPr lang="en-US" sz="1200" dirty="0"/>
              <a:t>                Date :11</a:t>
            </a:r>
            <a:r>
              <a:rPr lang="en-US" sz="1200" baseline="30000" dirty="0"/>
              <a:t>th</a:t>
            </a:r>
            <a:r>
              <a:rPr lang="en-US" sz="1200" dirty="0"/>
              <a:t> March 2023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75A966-161F-4622-BF09-93C5463C3057}"/>
              </a:ext>
            </a:extLst>
          </p:cNvPr>
          <p:cNvCxnSpPr/>
          <p:nvPr/>
        </p:nvCxnSpPr>
        <p:spPr>
          <a:xfrm>
            <a:off x="99569" y="1174725"/>
            <a:ext cx="66442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9FC19C-E95B-D68C-B0F7-9EB405E2A579}"/>
              </a:ext>
            </a:extLst>
          </p:cNvPr>
          <p:cNvSpPr txBox="1"/>
          <p:nvPr/>
        </p:nvSpPr>
        <p:spPr>
          <a:xfrm>
            <a:off x="300440" y="1389796"/>
            <a:ext cx="6328957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Prob #1</a:t>
            </a:r>
          </a:p>
          <a:p>
            <a:r>
              <a:rPr lang="en-US" sz="1050" dirty="0"/>
              <a:t>In a slider-crank mechanism, the dimensions of the links are given as: Length of the crank = 480 mm, Length of the connecting rod = 1600 mm. It has an eccentricity of 100 mm. The crank rotates at an uniform angular velocity of 20rad/s CCW. Plot displacement, velocity and acceleration of the slider for a complete revolution of the crank.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6FB9DD-6D4D-214C-CD7A-5ED8E46D20BA}"/>
              </a:ext>
            </a:extLst>
          </p:cNvPr>
          <p:cNvSpPr txBox="1"/>
          <p:nvPr/>
        </p:nvSpPr>
        <p:spPr>
          <a:xfrm>
            <a:off x="300439" y="2281649"/>
            <a:ext cx="7754989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0" dirty="0">
                <a:effectLst/>
                <a:latin typeface="Menlo"/>
              </a:rPr>
              <a:t>Formula / Equations used:</a:t>
            </a:r>
          </a:p>
          <a:p>
            <a:r>
              <a:rPr lang="en-US" sz="1050" i="0" dirty="0">
                <a:effectLst/>
                <a:latin typeface="Menlo"/>
              </a:rPr>
              <a:t>            t = number of different points for plotting graph  for one revolution of crank.</a:t>
            </a:r>
          </a:p>
          <a:p>
            <a:r>
              <a:rPr lang="en-US" sz="1000" b="0" i="0" dirty="0">
                <a:effectLst/>
                <a:latin typeface="Menlo"/>
              </a:rPr>
              <a:t>   theta2 = w2*t</a:t>
            </a:r>
          </a:p>
          <a:p>
            <a:r>
              <a:rPr lang="en-US" sz="1000" b="0" i="0" dirty="0">
                <a:effectLst/>
                <a:latin typeface="Menlo"/>
              </a:rPr>
              <a:t>             B=(2*e -2*r2*cos(theta2));</a:t>
            </a:r>
          </a:p>
          <a:p>
            <a:r>
              <a:rPr lang="en-US" sz="1000" b="0" i="0" dirty="0">
                <a:effectLst/>
                <a:latin typeface="Menlo"/>
              </a:rPr>
              <a:t>             C=-2*r2*e*cos(theta2) +r2^2+e^2-r3^2;</a:t>
            </a:r>
          </a:p>
          <a:p>
            <a:r>
              <a:rPr lang="en-US" sz="1000" b="0" i="0" dirty="0">
                <a:effectLst/>
                <a:latin typeface="Menlo"/>
              </a:rPr>
              <a:t>            r1=(-B + sqrt(B*B -4*C))/2;</a:t>
            </a:r>
          </a:p>
          <a:p>
            <a:r>
              <a:rPr lang="en-US" sz="1000" b="0" i="0" dirty="0">
                <a:effectLst/>
                <a:latin typeface="Menlo"/>
              </a:rPr>
              <a:t>   theta3 = </a:t>
            </a:r>
            <a:r>
              <a:rPr lang="en-US" sz="1000" b="0" i="0" dirty="0" err="1">
                <a:effectLst/>
                <a:latin typeface="Menlo"/>
              </a:rPr>
              <a:t>atan</a:t>
            </a:r>
            <a:r>
              <a:rPr lang="en-US" sz="1000" b="0" i="0" dirty="0">
                <a:effectLst/>
                <a:latin typeface="Menlo"/>
              </a:rPr>
              <a:t>((-r2*sin(theta2))/(r1+e-r2*cos(theta2)));</a:t>
            </a:r>
          </a:p>
          <a:p>
            <a:r>
              <a:rPr lang="en-US" sz="1000" b="0" i="0" dirty="0">
                <a:effectLst/>
                <a:latin typeface="Menlo"/>
              </a:rPr>
              <a:t>           v1=(-r2*omega2*sin(theta2-theta3)/cos(theta3));</a:t>
            </a:r>
            <a:endParaRPr lang="en-US" sz="1000" dirty="0">
              <a:latin typeface="Menlo"/>
            </a:endParaRPr>
          </a:p>
          <a:p>
            <a:r>
              <a:rPr lang="en-US" sz="1000" b="0" i="0" dirty="0">
                <a:effectLst/>
                <a:latin typeface="Menlo"/>
              </a:rPr>
              <a:t>omega3 = (((r2*omega2 * cos(theta2))/(-r3*cos(theta3))));</a:t>
            </a:r>
          </a:p>
          <a:p>
            <a:r>
              <a:rPr lang="en-US" sz="1000" b="0" i="0" dirty="0">
                <a:effectLst/>
                <a:latin typeface="Menlo"/>
              </a:rPr>
              <a:t>  alpha3 = ((-r2*cos(theta2) * omega2/t + r2*omega2*omega2*sin(theta2) +</a:t>
            </a:r>
          </a:p>
          <a:p>
            <a:r>
              <a:rPr lang="en-US" sz="1000" dirty="0">
                <a:latin typeface="Menlo"/>
              </a:rPr>
              <a:t>                   </a:t>
            </a:r>
            <a:r>
              <a:rPr lang="en-US" sz="1000" b="0" i="0" dirty="0">
                <a:effectLst/>
                <a:latin typeface="Menlo"/>
              </a:rPr>
              <a:t>r3*omega3*omega3*sin(theta3))/(r3*cos(theta3)));</a:t>
            </a:r>
          </a:p>
          <a:p>
            <a:r>
              <a:rPr lang="en-US" sz="1000" b="0" i="0" dirty="0">
                <a:effectLst/>
                <a:latin typeface="Menlo"/>
              </a:rPr>
              <a:t>          a1 = -r3*alpha3*sin(theta3) - r2*omega2*sin(theta2)/t -r2*omega2*omega2*cos(theta2) – </a:t>
            </a:r>
          </a:p>
          <a:p>
            <a:r>
              <a:rPr lang="en-US" sz="1000" dirty="0">
                <a:latin typeface="Menlo"/>
              </a:rPr>
              <a:t>                  </a:t>
            </a:r>
            <a:r>
              <a:rPr lang="en-US" sz="1000" b="0" i="0" dirty="0">
                <a:effectLst/>
                <a:latin typeface="Menlo"/>
              </a:rPr>
              <a:t>r3*omega3*omega3*cos(theta3);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DDA3DA-7164-9A0B-3E53-3400DE122D18}"/>
              </a:ext>
            </a:extLst>
          </p:cNvPr>
          <p:cNvSpPr txBox="1"/>
          <p:nvPr/>
        </p:nvSpPr>
        <p:spPr>
          <a:xfrm>
            <a:off x="313501" y="4568185"/>
            <a:ext cx="6492247" cy="4809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dirty="0">
                <a:effectLst/>
                <a:latin typeface="Menlo"/>
              </a:rPr>
              <a:t>Code :</a:t>
            </a:r>
          </a:p>
          <a:p>
            <a:r>
              <a:rPr lang="en-US" sz="1050" b="0" i="0" dirty="0" err="1">
                <a:effectLst/>
                <a:latin typeface="Menlo"/>
              </a:rPr>
              <a:t>clc</a:t>
            </a:r>
            <a:r>
              <a:rPr lang="en-US" sz="1050" b="0" i="0" dirty="0">
                <a:effectLst/>
                <a:latin typeface="Menlo"/>
              </a:rPr>
              <a:t>;</a:t>
            </a:r>
          </a:p>
          <a:p>
            <a:r>
              <a:rPr lang="en-US" sz="1050" b="0" i="0" dirty="0">
                <a:solidFill>
                  <a:srgbClr val="008013"/>
                </a:solidFill>
                <a:effectLst/>
                <a:latin typeface="Menlo"/>
              </a:rPr>
              <a:t>%crank length</a:t>
            </a:r>
            <a:endParaRPr lang="en-US" sz="1050" b="0" i="0" dirty="0">
              <a:effectLst/>
              <a:latin typeface="Menlo"/>
            </a:endParaRPr>
          </a:p>
          <a:p>
            <a:r>
              <a:rPr lang="en-US" sz="1050" b="0" i="0" dirty="0">
                <a:effectLst/>
                <a:latin typeface="Menlo"/>
              </a:rPr>
              <a:t>r2=480;</a:t>
            </a:r>
          </a:p>
          <a:p>
            <a:r>
              <a:rPr lang="en-US" sz="1050" b="0" i="0" dirty="0">
                <a:solidFill>
                  <a:srgbClr val="008013"/>
                </a:solidFill>
                <a:effectLst/>
                <a:latin typeface="Menlo"/>
              </a:rPr>
              <a:t>%connecting rod length</a:t>
            </a:r>
            <a:r>
              <a:rPr lang="en-US" sz="1050" b="0" i="0" dirty="0">
                <a:effectLst/>
                <a:latin typeface="Menlo"/>
              </a:rPr>
              <a:t> </a:t>
            </a:r>
          </a:p>
          <a:p>
            <a:r>
              <a:rPr lang="en-US" sz="1050" b="0" i="0" dirty="0">
                <a:effectLst/>
                <a:latin typeface="Menlo"/>
              </a:rPr>
              <a:t>r3=1600; </a:t>
            </a:r>
          </a:p>
          <a:p>
            <a:r>
              <a:rPr lang="en-US" sz="1050" b="0" i="0" dirty="0">
                <a:solidFill>
                  <a:srgbClr val="008013"/>
                </a:solidFill>
                <a:effectLst/>
                <a:latin typeface="Menlo"/>
              </a:rPr>
              <a:t>%eccentricity</a:t>
            </a:r>
            <a:endParaRPr lang="en-US" sz="1050" b="0" i="0" dirty="0">
              <a:effectLst/>
              <a:latin typeface="Menlo"/>
            </a:endParaRPr>
          </a:p>
          <a:p>
            <a:r>
              <a:rPr lang="en-US" sz="1050" b="0" i="0" dirty="0">
                <a:effectLst/>
                <a:latin typeface="Menlo"/>
              </a:rPr>
              <a:t>e=100;</a:t>
            </a:r>
          </a:p>
          <a:p>
            <a:r>
              <a:rPr lang="en-US" sz="1050" b="0" i="0" dirty="0">
                <a:solidFill>
                  <a:srgbClr val="008013"/>
                </a:solidFill>
                <a:effectLst/>
                <a:latin typeface="Menlo"/>
              </a:rPr>
              <a:t>% Define angular velocity of the crank ( rad/s, CCW )</a:t>
            </a:r>
            <a:endParaRPr lang="en-US" sz="1050" b="0" i="0" dirty="0">
              <a:effectLst/>
              <a:latin typeface="Menlo"/>
            </a:endParaRPr>
          </a:p>
          <a:p>
            <a:r>
              <a:rPr lang="en-US" sz="1050" b="0" i="0" dirty="0">
                <a:effectLst/>
                <a:latin typeface="Menlo"/>
              </a:rPr>
              <a:t>omega2 = 20; </a:t>
            </a:r>
          </a:p>
          <a:p>
            <a:r>
              <a:rPr lang="en-US" sz="1050" b="0" i="0" dirty="0">
                <a:solidFill>
                  <a:srgbClr val="008013"/>
                </a:solidFill>
                <a:effectLst/>
                <a:latin typeface="Menlo"/>
              </a:rPr>
              <a:t>% Define time vector for one revolution of the crank</a:t>
            </a:r>
            <a:endParaRPr lang="en-US" sz="1050" b="0" i="0" dirty="0">
              <a:effectLst/>
              <a:latin typeface="Menlo"/>
            </a:endParaRPr>
          </a:p>
          <a:p>
            <a:r>
              <a:rPr lang="en-US" sz="1050" b="0" i="0" dirty="0">
                <a:effectLst/>
                <a:latin typeface="Menlo"/>
              </a:rPr>
              <a:t>t = </a:t>
            </a:r>
            <a:r>
              <a:rPr lang="en-US" sz="1050" b="0" i="0" dirty="0" err="1">
                <a:effectLst/>
                <a:latin typeface="Menlo"/>
              </a:rPr>
              <a:t>linspace</a:t>
            </a:r>
            <a:r>
              <a:rPr lang="en-US" sz="1050" b="0" i="0" dirty="0">
                <a:effectLst/>
                <a:latin typeface="Menlo"/>
              </a:rPr>
              <a:t>(0, 2*pi/omega2, 1000); </a:t>
            </a:r>
          </a:p>
          <a:p>
            <a:r>
              <a:rPr lang="en-US" sz="1050" b="0" i="0" dirty="0">
                <a:solidFill>
                  <a:srgbClr val="008013"/>
                </a:solidFill>
                <a:effectLst/>
                <a:latin typeface="Menlo"/>
              </a:rPr>
              <a:t>% Calculate angular displacements, velocities, and accelerations for each time step</a:t>
            </a:r>
            <a:endParaRPr lang="en-US" sz="1050" b="0" i="0" dirty="0">
              <a:effectLst/>
              <a:latin typeface="Menlo"/>
            </a:endParaRPr>
          </a:p>
          <a:p>
            <a:r>
              <a:rPr lang="en-US" sz="105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sz="1050" b="0" i="0" dirty="0" err="1">
                <a:effectLst/>
                <a:latin typeface="Menlo"/>
              </a:rPr>
              <a:t>i</a:t>
            </a:r>
            <a:r>
              <a:rPr lang="en-US" sz="1050" b="0" i="0" dirty="0">
                <a:effectLst/>
                <a:latin typeface="Menlo"/>
              </a:rPr>
              <a:t>=1:length(t)</a:t>
            </a:r>
          </a:p>
          <a:p>
            <a:r>
              <a:rPr lang="en-US" sz="1050" b="0" i="0" dirty="0">
                <a:solidFill>
                  <a:srgbClr val="008013"/>
                </a:solidFill>
                <a:effectLst/>
                <a:latin typeface="Menlo"/>
              </a:rPr>
              <a:t>%calculate angular displacement of crank</a:t>
            </a:r>
            <a:endParaRPr lang="en-US" sz="1050" b="0" i="0" dirty="0">
              <a:effectLst/>
              <a:latin typeface="Menlo"/>
            </a:endParaRPr>
          </a:p>
          <a:p>
            <a:r>
              <a:rPr lang="en-US" sz="1050" b="0" i="0" dirty="0">
                <a:effectLst/>
                <a:latin typeface="Menlo"/>
              </a:rPr>
              <a:t>theta2 = omega2 * t(</a:t>
            </a:r>
            <a:r>
              <a:rPr lang="en-US" sz="1050" b="0" i="0" dirty="0" err="1">
                <a:effectLst/>
                <a:latin typeface="Menlo"/>
              </a:rPr>
              <a:t>i</a:t>
            </a:r>
            <a:r>
              <a:rPr lang="en-US" sz="1050" b="0" i="0" dirty="0">
                <a:effectLst/>
                <a:latin typeface="Menlo"/>
              </a:rPr>
              <a:t>);</a:t>
            </a:r>
          </a:p>
          <a:p>
            <a:r>
              <a:rPr lang="en-US" sz="1050" b="0" i="0" dirty="0">
                <a:solidFill>
                  <a:srgbClr val="008013"/>
                </a:solidFill>
                <a:effectLst/>
                <a:latin typeface="Menlo"/>
              </a:rPr>
              <a:t>% Calculate angles between links using geometric relations</a:t>
            </a:r>
            <a:endParaRPr lang="en-US" sz="1050" b="0" i="0" dirty="0">
              <a:effectLst/>
              <a:latin typeface="Menlo"/>
            </a:endParaRPr>
          </a:p>
          <a:p>
            <a:r>
              <a:rPr lang="en-US" sz="1050" b="0" i="0" dirty="0">
                <a:effectLst/>
                <a:latin typeface="Menlo"/>
              </a:rPr>
              <a:t>B=(2*e -2*r2*cos(theta2));</a:t>
            </a:r>
          </a:p>
          <a:p>
            <a:r>
              <a:rPr lang="en-US" sz="1050" b="0" i="0" dirty="0">
                <a:effectLst/>
                <a:latin typeface="Menlo"/>
              </a:rPr>
              <a:t>C=-2*r2*e*cos(theta2) +r2^2+e^2-r3^2;</a:t>
            </a:r>
          </a:p>
          <a:p>
            <a:r>
              <a:rPr lang="en-US" sz="1050" b="0" i="0" dirty="0">
                <a:effectLst/>
                <a:latin typeface="Menlo"/>
              </a:rPr>
              <a:t>r1(</a:t>
            </a:r>
            <a:r>
              <a:rPr lang="en-US" sz="1050" b="0" i="0" dirty="0" err="1">
                <a:effectLst/>
                <a:latin typeface="Menlo"/>
              </a:rPr>
              <a:t>i</a:t>
            </a:r>
            <a:r>
              <a:rPr lang="en-US" sz="1050" b="0" i="0" dirty="0">
                <a:effectLst/>
                <a:latin typeface="Menlo"/>
              </a:rPr>
              <a:t>)=(-B + sqrt(B*B -4*C))/2;</a:t>
            </a:r>
          </a:p>
          <a:p>
            <a:r>
              <a:rPr lang="en-US" sz="1050" b="0" i="0" dirty="0">
                <a:effectLst/>
                <a:latin typeface="Menlo"/>
              </a:rPr>
              <a:t>theta3(</a:t>
            </a:r>
            <a:r>
              <a:rPr lang="en-US" sz="1050" b="0" i="0" dirty="0" err="1">
                <a:effectLst/>
                <a:latin typeface="Menlo"/>
              </a:rPr>
              <a:t>i</a:t>
            </a:r>
            <a:r>
              <a:rPr lang="en-US" sz="1050" b="0" i="0" dirty="0">
                <a:effectLst/>
                <a:latin typeface="Menlo"/>
              </a:rPr>
              <a:t>) = </a:t>
            </a:r>
            <a:r>
              <a:rPr lang="en-US" sz="1050" b="0" i="0" dirty="0" err="1">
                <a:effectLst/>
                <a:latin typeface="Menlo"/>
              </a:rPr>
              <a:t>atan</a:t>
            </a:r>
            <a:r>
              <a:rPr lang="en-US" sz="1050" b="0" i="0" dirty="0">
                <a:effectLst/>
                <a:latin typeface="Menlo"/>
              </a:rPr>
              <a:t>((-r2*sin(theta2))/(r1(</a:t>
            </a:r>
            <a:r>
              <a:rPr lang="en-US" sz="1050" b="0" i="0" dirty="0" err="1">
                <a:effectLst/>
                <a:latin typeface="Menlo"/>
              </a:rPr>
              <a:t>i</a:t>
            </a:r>
            <a:r>
              <a:rPr lang="en-US" sz="1050" b="0" i="0" dirty="0">
                <a:effectLst/>
                <a:latin typeface="Menlo"/>
              </a:rPr>
              <a:t>)+e-r2*cos(theta2)));</a:t>
            </a:r>
          </a:p>
          <a:p>
            <a:r>
              <a:rPr lang="en-US" sz="1050" b="0" i="0" dirty="0">
                <a:effectLst/>
                <a:latin typeface="Menlo"/>
              </a:rPr>
              <a:t>v1(</a:t>
            </a:r>
            <a:r>
              <a:rPr lang="en-US" sz="1050" b="0" i="0" dirty="0" err="1">
                <a:effectLst/>
                <a:latin typeface="Menlo"/>
              </a:rPr>
              <a:t>i</a:t>
            </a:r>
            <a:r>
              <a:rPr lang="en-US" sz="1050" b="0" i="0" dirty="0">
                <a:effectLst/>
                <a:latin typeface="Menlo"/>
              </a:rPr>
              <a:t>)=(-r2*omega2*sin(theta2-theta3(</a:t>
            </a:r>
            <a:r>
              <a:rPr lang="en-US" sz="1050" b="0" i="0" dirty="0" err="1">
                <a:effectLst/>
                <a:latin typeface="Menlo"/>
              </a:rPr>
              <a:t>i</a:t>
            </a:r>
            <a:r>
              <a:rPr lang="en-US" sz="1050" b="0" i="0" dirty="0">
                <a:effectLst/>
                <a:latin typeface="Menlo"/>
              </a:rPr>
              <a:t>))/cos(theta3(</a:t>
            </a:r>
            <a:r>
              <a:rPr lang="en-US" sz="1050" b="0" i="0" dirty="0" err="1">
                <a:effectLst/>
                <a:latin typeface="Menlo"/>
              </a:rPr>
              <a:t>i</a:t>
            </a:r>
            <a:r>
              <a:rPr lang="en-US" sz="1050" b="0" i="0" dirty="0">
                <a:effectLst/>
                <a:latin typeface="Menlo"/>
              </a:rPr>
              <a:t>)));</a:t>
            </a:r>
          </a:p>
          <a:p>
            <a:r>
              <a:rPr lang="en-US" sz="1050" b="0" i="0" dirty="0">
                <a:effectLst/>
                <a:latin typeface="Menlo"/>
              </a:rPr>
              <a:t>omega3(</a:t>
            </a:r>
            <a:r>
              <a:rPr lang="en-US" sz="1050" b="0" i="0" dirty="0" err="1">
                <a:effectLst/>
                <a:latin typeface="Menlo"/>
              </a:rPr>
              <a:t>i</a:t>
            </a:r>
            <a:r>
              <a:rPr lang="en-US" sz="1050" b="0" i="0" dirty="0">
                <a:effectLst/>
                <a:latin typeface="Menlo"/>
              </a:rPr>
              <a:t>) = (((r2*omega2 * cos(theta2))/(-r3*cos(theta3(</a:t>
            </a:r>
            <a:r>
              <a:rPr lang="en-US" sz="1050" b="0" i="0" dirty="0" err="1">
                <a:effectLst/>
                <a:latin typeface="Menlo"/>
              </a:rPr>
              <a:t>i</a:t>
            </a:r>
            <a:r>
              <a:rPr lang="en-US" sz="1050" b="0" i="0" dirty="0">
                <a:effectLst/>
                <a:latin typeface="Menlo"/>
              </a:rPr>
              <a:t>)))));</a:t>
            </a:r>
          </a:p>
          <a:p>
            <a:r>
              <a:rPr lang="en-US" sz="1050" b="0" i="0" dirty="0">
                <a:effectLst/>
                <a:latin typeface="Menlo"/>
              </a:rPr>
              <a:t>alpha3(</a:t>
            </a:r>
            <a:r>
              <a:rPr lang="en-US" sz="1050" b="0" i="0" dirty="0" err="1">
                <a:effectLst/>
                <a:latin typeface="Menlo"/>
              </a:rPr>
              <a:t>i</a:t>
            </a:r>
            <a:r>
              <a:rPr lang="en-US" sz="1050" b="0" i="0" dirty="0">
                <a:effectLst/>
                <a:latin typeface="Menlo"/>
              </a:rPr>
              <a:t>) = ((-r2*cos(theta2) * omega2/t(</a:t>
            </a:r>
            <a:r>
              <a:rPr lang="en-US" sz="1050" b="0" i="0" dirty="0" err="1">
                <a:effectLst/>
                <a:latin typeface="Menlo"/>
              </a:rPr>
              <a:t>i</a:t>
            </a:r>
            <a:r>
              <a:rPr lang="en-US" sz="1050" b="0" i="0" dirty="0">
                <a:effectLst/>
                <a:latin typeface="Menlo"/>
              </a:rPr>
              <a:t>) + r2*omega2*omega2*sin(theta2) + r3*omega3(</a:t>
            </a:r>
            <a:r>
              <a:rPr lang="en-US" sz="1050" b="0" i="0" dirty="0" err="1">
                <a:effectLst/>
                <a:latin typeface="Menlo"/>
              </a:rPr>
              <a:t>i</a:t>
            </a:r>
            <a:r>
              <a:rPr lang="en-US" sz="1050" b="0" i="0" dirty="0">
                <a:effectLst/>
                <a:latin typeface="Menlo"/>
              </a:rPr>
              <a:t>)*omega3(</a:t>
            </a:r>
            <a:r>
              <a:rPr lang="en-US" sz="1050" b="0" i="0" dirty="0" err="1">
                <a:effectLst/>
                <a:latin typeface="Menlo"/>
              </a:rPr>
              <a:t>i</a:t>
            </a:r>
            <a:r>
              <a:rPr lang="en-US" sz="1050" b="0" i="0" dirty="0">
                <a:effectLst/>
                <a:latin typeface="Menlo"/>
              </a:rPr>
              <a:t>)*sin(theta3(</a:t>
            </a:r>
            <a:r>
              <a:rPr lang="en-US" sz="1050" b="0" i="0" dirty="0" err="1">
                <a:effectLst/>
                <a:latin typeface="Menlo"/>
              </a:rPr>
              <a:t>i</a:t>
            </a:r>
            <a:r>
              <a:rPr lang="en-US" sz="1050" b="0" i="0" dirty="0">
                <a:effectLst/>
                <a:latin typeface="Menlo"/>
              </a:rPr>
              <a:t>)))/(r3*cos(theta3(</a:t>
            </a:r>
            <a:r>
              <a:rPr lang="en-US" sz="1050" b="0" i="0" dirty="0" err="1">
                <a:effectLst/>
                <a:latin typeface="Menlo"/>
              </a:rPr>
              <a:t>i</a:t>
            </a:r>
            <a:r>
              <a:rPr lang="en-US" sz="1050" b="0" i="0" dirty="0">
                <a:effectLst/>
                <a:latin typeface="Menlo"/>
              </a:rPr>
              <a:t>))));</a:t>
            </a:r>
          </a:p>
          <a:p>
            <a:r>
              <a:rPr lang="en-US" sz="1050" b="0" i="0" dirty="0">
                <a:effectLst/>
                <a:latin typeface="Menlo"/>
              </a:rPr>
              <a:t>a1(</a:t>
            </a:r>
            <a:r>
              <a:rPr lang="en-US" sz="1050" b="0" i="0" dirty="0" err="1">
                <a:effectLst/>
                <a:latin typeface="Menlo"/>
              </a:rPr>
              <a:t>i</a:t>
            </a:r>
            <a:r>
              <a:rPr lang="en-US" sz="1050" b="0" i="0" dirty="0">
                <a:effectLst/>
                <a:latin typeface="Menlo"/>
              </a:rPr>
              <a:t>) = -r3*alpha3(</a:t>
            </a:r>
            <a:r>
              <a:rPr lang="en-US" sz="1050" b="0" i="0" dirty="0" err="1">
                <a:effectLst/>
                <a:latin typeface="Menlo"/>
              </a:rPr>
              <a:t>i</a:t>
            </a:r>
            <a:r>
              <a:rPr lang="en-US" sz="1050" b="0" i="0" dirty="0">
                <a:effectLst/>
                <a:latin typeface="Menlo"/>
              </a:rPr>
              <a:t>)*sin(theta3(</a:t>
            </a:r>
            <a:r>
              <a:rPr lang="en-US" sz="1050" b="0" i="0" dirty="0" err="1">
                <a:effectLst/>
                <a:latin typeface="Menlo"/>
              </a:rPr>
              <a:t>i</a:t>
            </a:r>
            <a:r>
              <a:rPr lang="en-US" sz="1050" b="0" i="0" dirty="0">
                <a:effectLst/>
                <a:latin typeface="Menlo"/>
              </a:rPr>
              <a:t>)) - r2*omega2*sin(theta2)/t(</a:t>
            </a:r>
            <a:r>
              <a:rPr lang="en-US" sz="1050" b="0" i="0" dirty="0" err="1">
                <a:effectLst/>
                <a:latin typeface="Menlo"/>
              </a:rPr>
              <a:t>i</a:t>
            </a:r>
            <a:r>
              <a:rPr lang="en-US" sz="1050" b="0" i="0" dirty="0">
                <a:effectLst/>
                <a:latin typeface="Menlo"/>
              </a:rPr>
              <a:t>) -r2*omega2*omega2*cos(theta2) - r3*omega3(</a:t>
            </a:r>
            <a:r>
              <a:rPr lang="en-US" sz="1050" b="0" i="0" dirty="0" err="1">
                <a:effectLst/>
                <a:latin typeface="Menlo"/>
              </a:rPr>
              <a:t>i</a:t>
            </a:r>
            <a:r>
              <a:rPr lang="en-US" sz="1050" b="0" i="0" dirty="0">
                <a:effectLst/>
                <a:latin typeface="Menlo"/>
              </a:rPr>
              <a:t>)*omega3(</a:t>
            </a:r>
            <a:r>
              <a:rPr lang="en-US" sz="1050" b="0" i="0" dirty="0" err="1">
                <a:effectLst/>
                <a:latin typeface="Menlo"/>
              </a:rPr>
              <a:t>i</a:t>
            </a:r>
            <a:r>
              <a:rPr lang="en-US" sz="1050" b="0" i="0" dirty="0">
                <a:effectLst/>
                <a:latin typeface="Menlo"/>
              </a:rPr>
              <a:t>)*cos(theta3(</a:t>
            </a:r>
            <a:r>
              <a:rPr lang="en-US" sz="1050" b="0" i="0" dirty="0" err="1">
                <a:effectLst/>
                <a:latin typeface="Menlo"/>
              </a:rPr>
              <a:t>i</a:t>
            </a:r>
            <a:r>
              <a:rPr lang="en-US" sz="1050" b="0" i="0" dirty="0">
                <a:effectLst/>
                <a:latin typeface="Menlo"/>
              </a:rPr>
              <a:t>));</a:t>
            </a:r>
          </a:p>
          <a:p>
            <a:r>
              <a:rPr lang="en-US" sz="105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sz="1050" b="0" i="0" dirty="0">
              <a:effectLst/>
              <a:latin typeface="Menlo"/>
            </a:endParaRPr>
          </a:p>
          <a:p>
            <a:br>
              <a:rPr lang="en-US" sz="500" b="0" i="0" dirty="0">
                <a:effectLst/>
                <a:latin typeface="Menlo"/>
              </a:rPr>
            </a:br>
            <a:endParaRPr lang="en-US" sz="700" b="0" i="0" dirty="0">
              <a:effectLst/>
              <a:latin typeface="Menlo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A45588-C3CF-3CBF-4343-C7F50CD741F5}"/>
              </a:ext>
            </a:extLst>
          </p:cNvPr>
          <p:cNvSpPr/>
          <p:nvPr/>
        </p:nvSpPr>
        <p:spPr>
          <a:xfrm>
            <a:off x="313501" y="4568184"/>
            <a:ext cx="6230998" cy="5562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94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AF2CB7-6C02-4F82-7901-77F9DFC96A33}"/>
              </a:ext>
            </a:extLst>
          </p:cNvPr>
          <p:cNvSpPr txBox="1"/>
          <p:nvPr/>
        </p:nvSpPr>
        <p:spPr>
          <a:xfrm>
            <a:off x="313501" y="134332"/>
            <a:ext cx="3429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effectLst/>
                <a:latin typeface="Menlo"/>
              </a:rPr>
              <a:t>figure;</a:t>
            </a:r>
          </a:p>
          <a:p>
            <a:r>
              <a:rPr lang="en-US" sz="1000" b="0" i="0" dirty="0">
                <a:effectLst/>
                <a:latin typeface="Menlo"/>
              </a:rPr>
              <a:t>subplot(3,1,1);</a:t>
            </a:r>
          </a:p>
          <a:p>
            <a:r>
              <a:rPr lang="en-US" sz="1000" b="0" i="0" dirty="0">
                <a:effectLst/>
                <a:latin typeface="Menlo"/>
              </a:rPr>
              <a:t>plot(t, r1);</a:t>
            </a:r>
          </a:p>
          <a:p>
            <a:r>
              <a:rPr lang="en-US" sz="1000" b="0" i="0" dirty="0">
                <a:effectLst/>
                <a:latin typeface="Menlo"/>
              </a:rPr>
              <a:t>title(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'Angular Displacement of slider'</a:t>
            </a:r>
            <a:r>
              <a:rPr lang="en-US" sz="1000" b="0" i="0" dirty="0">
                <a:effectLst/>
                <a:latin typeface="Menlo"/>
              </a:rPr>
              <a:t>);</a:t>
            </a:r>
          </a:p>
          <a:p>
            <a:r>
              <a:rPr lang="en-US" sz="1000" b="0" i="0" dirty="0" err="1">
                <a:effectLst/>
                <a:latin typeface="Menlo"/>
              </a:rPr>
              <a:t>xlabel</a:t>
            </a:r>
            <a:r>
              <a:rPr lang="en-US" sz="1000" b="0" i="0" dirty="0">
                <a:effectLst/>
                <a:latin typeface="Menlo"/>
              </a:rPr>
              <a:t>(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'Time (s)'</a:t>
            </a:r>
            <a:r>
              <a:rPr lang="en-US" sz="1000" b="0" i="0" dirty="0">
                <a:effectLst/>
                <a:latin typeface="Menlo"/>
              </a:rPr>
              <a:t>);</a:t>
            </a:r>
          </a:p>
          <a:p>
            <a:r>
              <a:rPr lang="en-US" sz="1000" b="0" i="0" dirty="0" err="1">
                <a:effectLst/>
                <a:latin typeface="Menlo"/>
              </a:rPr>
              <a:t>ylabel</a:t>
            </a:r>
            <a:r>
              <a:rPr lang="en-US" sz="1000" b="0" i="0" dirty="0">
                <a:effectLst/>
                <a:latin typeface="Menlo"/>
              </a:rPr>
              <a:t>(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'Angle (rad)'</a:t>
            </a:r>
            <a:r>
              <a:rPr lang="en-US" sz="1000" b="0" i="0" dirty="0">
                <a:effectLst/>
                <a:latin typeface="Menlo"/>
              </a:rPr>
              <a:t>);</a:t>
            </a:r>
          </a:p>
          <a:p>
            <a:r>
              <a:rPr lang="en-US" sz="1000" b="0" i="0" dirty="0">
                <a:effectLst/>
                <a:latin typeface="Menlo"/>
              </a:rPr>
              <a:t>subplot(3,1,2);</a:t>
            </a:r>
          </a:p>
          <a:p>
            <a:r>
              <a:rPr lang="en-US" sz="1000" b="0" i="0" dirty="0">
                <a:effectLst/>
                <a:latin typeface="Menlo"/>
              </a:rPr>
              <a:t>plot(t, v1);</a:t>
            </a:r>
          </a:p>
          <a:p>
            <a:r>
              <a:rPr lang="en-US" sz="1000" b="0" i="0" dirty="0">
                <a:effectLst/>
                <a:latin typeface="Menlo"/>
              </a:rPr>
              <a:t>title(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'Angular Velocity of slider'</a:t>
            </a:r>
            <a:r>
              <a:rPr lang="en-US" sz="1000" b="0" i="0" dirty="0">
                <a:effectLst/>
                <a:latin typeface="Menlo"/>
              </a:rPr>
              <a:t>);</a:t>
            </a:r>
          </a:p>
          <a:p>
            <a:r>
              <a:rPr lang="en-US" sz="1000" b="0" i="0" dirty="0" err="1">
                <a:effectLst/>
                <a:latin typeface="Menlo"/>
              </a:rPr>
              <a:t>xlabel</a:t>
            </a:r>
            <a:r>
              <a:rPr lang="en-US" sz="1000" b="0" i="0" dirty="0">
                <a:effectLst/>
                <a:latin typeface="Menlo"/>
              </a:rPr>
              <a:t>(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'Time (s)'</a:t>
            </a:r>
            <a:r>
              <a:rPr lang="en-US" sz="1000" b="0" i="0" dirty="0">
                <a:effectLst/>
                <a:latin typeface="Menlo"/>
              </a:rPr>
              <a:t>);</a:t>
            </a:r>
          </a:p>
          <a:p>
            <a:r>
              <a:rPr lang="en-US" sz="1000" b="0" i="0" dirty="0" err="1">
                <a:effectLst/>
                <a:latin typeface="Menlo"/>
              </a:rPr>
              <a:t>ylabel</a:t>
            </a:r>
            <a:r>
              <a:rPr lang="en-US" sz="1000" b="0" i="0" dirty="0">
                <a:effectLst/>
                <a:latin typeface="Menlo"/>
              </a:rPr>
              <a:t>(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'Angular Velocity (rad/s)'</a:t>
            </a:r>
            <a:r>
              <a:rPr lang="en-US" sz="1000" b="0" i="0" dirty="0">
                <a:effectLst/>
                <a:latin typeface="Menlo"/>
              </a:rPr>
              <a:t>);</a:t>
            </a:r>
          </a:p>
          <a:p>
            <a:r>
              <a:rPr lang="en-US" sz="1000" b="0" i="0" dirty="0">
                <a:effectLst/>
                <a:latin typeface="Menlo"/>
              </a:rPr>
              <a:t>subplot(3,1,3);</a:t>
            </a:r>
          </a:p>
          <a:p>
            <a:r>
              <a:rPr lang="en-US" sz="1000" b="0" i="0" dirty="0">
                <a:effectLst/>
                <a:latin typeface="Menlo"/>
              </a:rPr>
              <a:t>plot(t, a1);</a:t>
            </a:r>
          </a:p>
          <a:p>
            <a:r>
              <a:rPr lang="en-US" sz="1000" b="0" i="0" dirty="0">
                <a:effectLst/>
                <a:latin typeface="Menlo"/>
              </a:rPr>
              <a:t>title(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'Angular acceleration of slider'</a:t>
            </a:r>
            <a:r>
              <a:rPr lang="en-US" sz="1000" b="0" i="0" dirty="0">
                <a:effectLst/>
                <a:latin typeface="Menlo"/>
              </a:rPr>
              <a:t>);</a:t>
            </a:r>
          </a:p>
          <a:p>
            <a:r>
              <a:rPr lang="en-US" sz="1000" b="0" i="0" dirty="0" err="1">
                <a:effectLst/>
                <a:latin typeface="Menlo"/>
              </a:rPr>
              <a:t>xlabel</a:t>
            </a:r>
            <a:r>
              <a:rPr lang="en-US" sz="1000" b="0" i="0" dirty="0">
                <a:effectLst/>
                <a:latin typeface="Menlo"/>
              </a:rPr>
              <a:t>(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'Time (s)'</a:t>
            </a:r>
            <a:r>
              <a:rPr lang="en-US" sz="1000" b="0" i="0" dirty="0">
                <a:effectLst/>
                <a:latin typeface="Menlo"/>
              </a:rPr>
              <a:t>);</a:t>
            </a:r>
          </a:p>
          <a:p>
            <a:r>
              <a:rPr lang="en-US" sz="1000" b="0" i="0" dirty="0" err="1">
                <a:effectLst/>
                <a:latin typeface="Menlo"/>
              </a:rPr>
              <a:t>ylabel</a:t>
            </a:r>
            <a:r>
              <a:rPr lang="en-US" sz="1000" b="0" i="0" dirty="0">
                <a:effectLst/>
                <a:latin typeface="Menlo"/>
              </a:rPr>
              <a:t>(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'Angular Acceleration (rad/s)'</a:t>
            </a:r>
            <a:r>
              <a:rPr lang="en-US" sz="1000" b="0" i="0" dirty="0">
                <a:effectLst/>
                <a:latin typeface="Menlo"/>
              </a:rPr>
              <a:t>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C48F8-B447-37A4-870B-BAB55A71ABB0}"/>
              </a:ext>
            </a:extLst>
          </p:cNvPr>
          <p:cNvSpPr/>
          <p:nvPr/>
        </p:nvSpPr>
        <p:spPr>
          <a:xfrm>
            <a:off x="313501" y="-1843549"/>
            <a:ext cx="6230998" cy="4678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94351-79C5-C092-DC4C-2DA97920FD35}"/>
              </a:ext>
            </a:extLst>
          </p:cNvPr>
          <p:cNvSpPr txBox="1"/>
          <p:nvPr/>
        </p:nvSpPr>
        <p:spPr>
          <a:xfrm>
            <a:off x="235127" y="2957569"/>
            <a:ext cx="1476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Graph: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0D1D65-B9A6-F843-3423-F4A809569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983"/>
            <a:ext cx="6858000" cy="33075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AF866F-0FC6-D9C9-7CF9-793F42093061}"/>
              </a:ext>
            </a:extLst>
          </p:cNvPr>
          <p:cNvSpPr txBox="1"/>
          <p:nvPr/>
        </p:nvSpPr>
        <p:spPr>
          <a:xfrm>
            <a:off x="267784" y="6803348"/>
            <a:ext cx="6328957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Prob #2</a:t>
            </a:r>
          </a:p>
          <a:p>
            <a:r>
              <a:rPr lang="en-US" sz="1050" dirty="0"/>
              <a:t>In a slider-crank mechanism, the dimensions of the links are given as: Length of the crank = 480 mm, Length of the connecting rod = 1600 mm. It has an eccentricity of 100 mm. The crank rotates at an uniform angular velocity of 20rad/s CCW. Plot displacement, velocity and acceleration of the slider for a complete revolution of the crank.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76B12D-E385-AF0A-B0D9-AA0884E29EB9}"/>
              </a:ext>
            </a:extLst>
          </p:cNvPr>
          <p:cNvCxnSpPr>
            <a:cxnSpLocks/>
          </p:cNvCxnSpPr>
          <p:nvPr/>
        </p:nvCxnSpPr>
        <p:spPr>
          <a:xfrm>
            <a:off x="0" y="6574976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786E8B-6B85-FBC3-2E8C-5CD974D2E688}"/>
              </a:ext>
            </a:extLst>
          </p:cNvPr>
          <p:cNvSpPr txBox="1"/>
          <p:nvPr/>
        </p:nvSpPr>
        <p:spPr>
          <a:xfrm>
            <a:off x="235127" y="7624213"/>
            <a:ext cx="7754989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0" dirty="0">
                <a:effectLst/>
                <a:latin typeface="Menlo"/>
              </a:rPr>
              <a:t>Formula / Equations used:</a:t>
            </a:r>
          </a:p>
          <a:p>
            <a:r>
              <a:rPr lang="en-US" sz="1050" i="0" dirty="0">
                <a:effectLst/>
                <a:latin typeface="Menlo"/>
              </a:rPr>
              <a:t>            t = number of different points for plotting graph  for one revolution of crank.</a:t>
            </a:r>
          </a:p>
          <a:p>
            <a:r>
              <a:rPr lang="en-US" sz="1000" b="0" i="0" dirty="0">
                <a:effectLst/>
                <a:latin typeface="Menlo"/>
              </a:rPr>
              <a:t>   theta2 = w2*t</a:t>
            </a:r>
          </a:p>
          <a:p>
            <a:r>
              <a:rPr lang="en-US" sz="1000" b="0" i="0" dirty="0">
                <a:effectLst/>
                <a:latin typeface="Menlo"/>
              </a:rPr>
              <a:t>             B=(2*e -2*r2*cos(theta2));</a:t>
            </a:r>
          </a:p>
          <a:p>
            <a:r>
              <a:rPr lang="en-US" sz="1000" b="0" i="0" dirty="0">
                <a:effectLst/>
                <a:latin typeface="Menlo"/>
              </a:rPr>
              <a:t>             C=-2*r2*e*cos(theta2) +r2^2+e^2-r3^2;</a:t>
            </a:r>
          </a:p>
          <a:p>
            <a:r>
              <a:rPr lang="en-US" sz="1000" b="0" i="0" dirty="0">
                <a:effectLst/>
                <a:latin typeface="Menlo"/>
              </a:rPr>
              <a:t>            r1=(-B + sqrt(B*B -4*C))/2;</a:t>
            </a:r>
          </a:p>
          <a:p>
            <a:r>
              <a:rPr lang="en-US" sz="1000" b="0" i="0" dirty="0">
                <a:effectLst/>
                <a:latin typeface="Menlo"/>
              </a:rPr>
              <a:t>   theta3 = </a:t>
            </a:r>
            <a:r>
              <a:rPr lang="en-US" sz="1000" b="0" i="0" dirty="0" err="1">
                <a:effectLst/>
                <a:latin typeface="Menlo"/>
              </a:rPr>
              <a:t>atan</a:t>
            </a:r>
            <a:r>
              <a:rPr lang="en-US" sz="1000" b="0" i="0" dirty="0">
                <a:effectLst/>
                <a:latin typeface="Menlo"/>
              </a:rPr>
              <a:t>((-r2*sin(theta2))/(r1+e-r2*cos(theta2)));</a:t>
            </a:r>
          </a:p>
          <a:p>
            <a:r>
              <a:rPr lang="en-US" sz="1000" b="0" i="0" dirty="0">
                <a:effectLst/>
                <a:latin typeface="Menlo"/>
              </a:rPr>
              <a:t>           v1=(-r2*omega2*sin(theta2-theta3)/cos(theta3));</a:t>
            </a:r>
            <a:endParaRPr lang="en-US" sz="1000" dirty="0">
              <a:latin typeface="Menlo"/>
            </a:endParaRPr>
          </a:p>
          <a:p>
            <a:r>
              <a:rPr lang="en-US" sz="1000" b="0" i="0" dirty="0">
                <a:effectLst/>
                <a:latin typeface="Menlo"/>
              </a:rPr>
              <a:t>omega3 = (((r2*omega2 * cos(theta2))/(-r3*cos(theta3))));</a:t>
            </a:r>
          </a:p>
          <a:p>
            <a:r>
              <a:rPr lang="en-US" sz="1000" b="0" i="0" dirty="0">
                <a:effectLst/>
                <a:latin typeface="Menlo"/>
              </a:rPr>
              <a:t>  alpha3 = ((-r2*cos(theta2) * omega2/t + r2*omega2*omega2*sin(theta2) +</a:t>
            </a:r>
          </a:p>
          <a:p>
            <a:r>
              <a:rPr lang="en-US" sz="1000" dirty="0">
                <a:latin typeface="Menlo"/>
              </a:rPr>
              <a:t>                   </a:t>
            </a:r>
            <a:r>
              <a:rPr lang="en-US" sz="1000" b="0" i="0" dirty="0">
                <a:effectLst/>
                <a:latin typeface="Menlo"/>
              </a:rPr>
              <a:t>r3*omega3*omega3*sin(theta3))/(r3*cos(theta3)));</a:t>
            </a:r>
          </a:p>
          <a:p>
            <a:r>
              <a:rPr lang="en-US" sz="1000" b="0" i="0" dirty="0">
                <a:effectLst/>
                <a:latin typeface="Menlo"/>
              </a:rPr>
              <a:t>          a1 = -r3*alpha3*sin(theta3) - r2*omega2*sin(theta2)/t -r2*omega2*omega2*cos(theta2) – </a:t>
            </a:r>
          </a:p>
          <a:p>
            <a:r>
              <a:rPr lang="en-US" sz="1000" dirty="0">
                <a:latin typeface="Menlo"/>
              </a:rPr>
              <a:t>                  </a:t>
            </a:r>
            <a:r>
              <a:rPr lang="en-US" sz="1000" b="0" i="0" dirty="0">
                <a:effectLst/>
                <a:latin typeface="Menlo"/>
              </a:rPr>
              <a:t>r3*omega3*omega3*cos(theta3);</a:t>
            </a:r>
          </a:p>
        </p:txBody>
      </p:sp>
    </p:spTree>
    <p:extLst>
      <p:ext uri="{BB962C8B-B14F-4D97-AF65-F5344CB8AC3E}">
        <p14:creationId xmlns:p14="http://schemas.microsoft.com/office/powerpoint/2010/main" val="412767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29FC19C-E95B-D68C-B0F7-9EB405E2A579}"/>
              </a:ext>
            </a:extLst>
          </p:cNvPr>
          <p:cNvSpPr txBox="1"/>
          <p:nvPr/>
        </p:nvSpPr>
        <p:spPr>
          <a:xfrm>
            <a:off x="300440" y="246073"/>
            <a:ext cx="6328957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Prob #3</a:t>
            </a:r>
          </a:p>
          <a:p>
            <a:r>
              <a:rPr lang="en-US" sz="1050" dirty="0"/>
              <a:t>Synthesize a slider crank mechanism in which the slider displacement is proportional to the square of the crank angular displacement in the interval 40°≤0,≤130°. The initial and final value of slider position are 10 cm and 3 cm respectively from the reference frame fixed at crank. Use the three point Chebyshev spacing.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6FB9DD-6D4D-214C-CD7A-5ED8E46D20BA}"/>
              </a:ext>
            </a:extLst>
          </p:cNvPr>
          <p:cNvSpPr txBox="1"/>
          <p:nvPr/>
        </p:nvSpPr>
        <p:spPr>
          <a:xfrm>
            <a:off x="300440" y="1020125"/>
            <a:ext cx="6995160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0" dirty="0">
                <a:effectLst/>
                <a:latin typeface="Menlo"/>
              </a:rPr>
              <a:t>Formula used:</a:t>
            </a:r>
          </a:p>
          <a:p>
            <a:r>
              <a:rPr lang="en-US" sz="1100" i="0" dirty="0">
                <a:effectLst/>
                <a:latin typeface="Menlo"/>
              </a:rPr>
              <a:t>t = number of different points for plotting graph  for one revolution of crank.</a:t>
            </a:r>
          </a:p>
          <a:p>
            <a:r>
              <a:rPr lang="en-US" sz="1050" b="0" i="0" dirty="0">
                <a:effectLst/>
                <a:latin typeface="Menlo"/>
              </a:rPr>
              <a:t>theta2 = w2*t</a:t>
            </a:r>
          </a:p>
          <a:p>
            <a:r>
              <a:rPr lang="en-US" sz="1050" b="0" i="0" dirty="0">
                <a:effectLst/>
                <a:latin typeface="Menlo"/>
              </a:rPr>
              <a:t>a = r3^2 - r4^2 - r2^2 + r1^2 - 2*r1*r2*cos(theta2)</a:t>
            </a:r>
          </a:p>
          <a:p>
            <a:r>
              <a:rPr lang="en-US" sz="1050" b="0" i="0" dirty="0">
                <a:effectLst/>
                <a:latin typeface="Menlo"/>
              </a:rPr>
              <a:t>b = -2*r3*r1</a:t>
            </a:r>
          </a:p>
          <a:p>
            <a:r>
              <a:rPr lang="en-US" sz="1050" b="0" i="0" dirty="0">
                <a:effectLst/>
                <a:latin typeface="Menlo"/>
              </a:rPr>
              <a:t>c = r3^2 - r1^2 - r2^2 - r4^2 + 2*r2*r4*cos(theta2)</a:t>
            </a:r>
          </a:p>
          <a:p>
            <a:r>
              <a:rPr lang="en-US" sz="1050" b="0" i="0" dirty="0">
                <a:effectLst/>
                <a:latin typeface="Menlo"/>
              </a:rPr>
              <a:t>Theta3 = 2*atan2(-b-sqrt(b^2-4*a*c), 2*a)</a:t>
            </a:r>
          </a:p>
          <a:p>
            <a:r>
              <a:rPr lang="en-US" sz="1050" b="0" i="0" dirty="0">
                <a:effectLst/>
                <a:latin typeface="Menlo"/>
              </a:rPr>
              <a:t>theta4= theta2 + theta3</a:t>
            </a:r>
          </a:p>
          <a:p>
            <a:r>
              <a:rPr lang="en-US" sz="1050" b="0" i="0" dirty="0">
                <a:effectLst/>
                <a:latin typeface="Menlo"/>
              </a:rPr>
              <a:t>omega3 = r2/r3*omega2*sin(theta3</a:t>
            </a:r>
          </a:p>
          <a:p>
            <a:r>
              <a:rPr lang="en-US" sz="1050" b="0" i="0" dirty="0">
                <a:effectLst/>
                <a:latin typeface="Menlo"/>
              </a:rPr>
              <a:t>omega4 = omega2 + omega3</a:t>
            </a:r>
          </a:p>
          <a:p>
            <a:r>
              <a:rPr lang="en-US" sz="1050" b="0" i="0" dirty="0">
                <a:effectLst/>
                <a:latin typeface="Menlo"/>
              </a:rPr>
              <a:t>alpha3 = r2/r3*omega2*cos(theta3)*omega3 - r2/r3^2*omega2^2*sin(theta3)</a:t>
            </a:r>
          </a:p>
          <a:p>
            <a:r>
              <a:rPr lang="en-US" sz="1050" b="0" i="0" dirty="0">
                <a:effectLst/>
                <a:latin typeface="Menlo"/>
              </a:rPr>
              <a:t>alpha4 = alpha3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DDA3DA-7164-9A0B-3E53-3400DE122D18}"/>
              </a:ext>
            </a:extLst>
          </p:cNvPr>
          <p:cNvSpPr txBox="1"/>
          <p:nvPr/>
        </p:nvSpPr>
        <p:spPr>
          <a:xfrm>
            <a:off x="313501" y="4626240"/>
            <a:ext cx="6492247" cy="5186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dirty="0">
                <a:effectLst/>
                <a:latin typeface="Menlo"/>
              </a:rPr>
              <a:t>Code :</a:t>
            </a:r>
          </a:p>
          <a:p>
            <a:r>
              <a:rPr lang="en-US" sz="1000" b="0" i="0" dirty="0">
                <a:effectLst/>
                <a:latin typeface="Menlo"/>
              </a:rPr>
              <a:t>clc;</a:t>
            </a:r>
          </a:p>
          <a:p>
            <a:r>
              <a:rPr lang="en-US" sz="1000" b="0" i="0" dirty="0">
                <a:effectLst/>
                <a:latin typeface="Menlo"/>
              </a:rPr>
              <a:t>r2 = 2; </a:t>
            </a:r>
            <a:r>
              <a:rPr lang="en-US" sz="1000" b="0" i="0" dirty="0">
                <a:solidFill>
                  <a:srgbClr val="008013"/>
                </a:solidFill>
                <a:effectLst/>
                <a:latin typeface="Menlo"/>
              </a:rPr>
              <a:t>%length of crank</a:t>
            </a:r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>
                <a:effectLst/>
                <a:latin typeface="Menlo"/>
              </a:rPr>
              <a:t>r3 = 6.6; </a:t>
            </a:r>
            <a:r>
              <a:rPr lang="en-US" sz="1000" b="0" i="0" dirty="0">
                <a:solidFill>
                  <a:srgbClr val="008013"/>
                </a:solidFill>
                <a:effectLst/>
                <a:latin typeface="Menlo"/>
              </a:rPr>
              <a:t>%length of coupler</a:t>
            </a:r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>
                <a:effectLst/>
                <a:latin typeface="Menlo"/>
              </a:rPr>
              <a:t>r4 = 5.6; </a:t>
            </a:r>
            <a:r>
              <a:rPr lang="en-US" sz="1000" b="0" i="0" dirty="0">
                <a:solidFill>
                  <a:srgbClr val="008013"/>
                </a:solidFill>
                <a:effectLst/>
                <a:latin typeface="Menlo"/>
              </a:rPr>
              <a:t>%length of follower</a:t>
            </a:r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>
                <a:effectLst/>
                <a:latin typeface="Menlo"/>
              </a:rPr>
              <a:t>r1 = 8; </a:t>
            </a:r>
            <a:r>
              <a:rPr lang="en-US" sz="1000" b="0" i="0" dirty="0">
                <a:solidFill>
                  <a:srgbClr val="008013"/>
                </a:solidFill>
                <a:effectLst/>
                <a:latin typeface="Menlo"/>
              </a:rPr>
              <a:t>%length of fixed link</a:t>
            </a:r>
          </a:p>
          <a:p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>
                <a:solidFill>
                  <a:srgbClr val="008013"/>
                </a:solidFill>
                <a:effectLst/>
                <a:latin typeface="Menlo"/>
              </a:rPr>
              <a:t>% Define angular velocity of the crank</a:t>
            </a:r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>
                <a:effectLst/>
                <a:latin typeface="Menlo"/>
              </a:rPr>
              <a:t>w2 = 5; </a:t>
            </a:r>
            <a:r>
              <a:rPr lang="en-US" sz="1000" b="0" i="0" dirty="0">
                <a:solidFill>
                  <a:srgbClr val="008013"/>
                </a:solidFill>
                <a:effectLst/>
                <a:latin typeface="Menlo"/>
              </a:rPr>
              <a:t>% rad/s, CCW</a:t>
            </a:r>
            <a:endParaRPr lang="en-US" sz="1000" b="0" i="0" dirty="0">
              <a:effectLst/>
              <a:latin typeface="Menlo"/>
            </a:endParaRPr>
          </a:p>
          <a:p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>
                <a:solidFill>
                  <a:srgbClr val="008013"/>
                </a:solidFill>
                <a:effectLst/>
                <a:latin typeface="Menlo"/>
              </a:rPr>
              <a:t>% Define time vector for one revolution of the crank</a:t>
            </a:r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>
                <a:effectLst/>
                <a:latin typeface="Menlo"/>
              </a:rPr>
              <a:t>t = linspace(0, 2*pi/w2, 1000);</a:t>
            </a:r>
          </a:p>
          <a:p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>
                <a:solidFill>
                  <a:srgbClr val="008013"/>
                </a:solidFill>
                <a:effectLst/>
                <a:latin typeface="Menlo"/>
              </a:rPr>
              <a:t>% Calculate angular displacements, velocities, and accelerations </a:t>
            </a:r>
            <a:r>
              <a:rPr lang="en-US" sz="1000" dirty="0">
                <a:solidFill>
                  <a:srgbClr val="008013"/>
                </a:solidFill>
                <a:latin typeface="Menlo"/>
              </a:rPr>
              <a:t>for follower and coupler</a:t>
            </a:r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sz="1000" b="0" i="0" dirty="0">
                <a:effectLst/>
                <a:latin typeface="Menlo"/>
              </a:rPr>
              <a:t>i = 1:length(t)</a:t>
            </a:r>
          </a:p>
          <a:p>
            <a:r>
              <a:rPr lang="en-US" sz="1000" b="0" i="0" dirty="0">
                <a:solidFill>
                  <a:srgbClr val="008013"/>
                </a:solidFill>
                <a:effectLst/>
                <a:latin typeface="Menlo"/>
              </a:rPr>
              <a:t>% Calculate angular displacement of the crank</a:t>
            </a:r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>
                <a:effectLst/>
                <a:latin typeface="Menlo"/>
              </a:rPr>
              <a:t>theta2 = w2*t(i);</a:t>
            </a:r>
          </a:p>
          <a:p>
            <a:r>
              <a:rPr lang="en-US" sz="1000" b="0" i="0" dirty="0">
                <a:solidFill>
                  <a:srgbClr val="008013"/>
                </a:solidFill>
                <a:effectLst/>
                <a:latin typeface="Menlo"/>
              </a:rPr>
              <a:t>% Calculate angles between links using geometric relations</a:t>
            </a:r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>
                <a:effectLst/>
                <a:latin typeface="Menlo"/>
              </a:rPr>
              <a:t>a = r3^2 - r4^2 - r2^2 + r1^2 - 2*r1*r2*cos(theta2);</a:t>
            </a:r>
          </a:p>
          <a:p>
            <a:r>
              <a:rPr lang="en-US" sz="1000" b="0" i="0" dirty="0">
                <a:effectLst/>
                <a:latin typeface="Menlo"/>
              </a:rPr>
              <a:t>b = -2*r3*r1;</a:t>
            </a:r>
          </a:p>
          <a:p>
            <a:r>
              <a:rPr lang="en-US" sz="1000" b="0" i="0" dirty="0">
                <a:effectLst/>
                <a:latin typeface="Menlo"/>
              </a:rPr>
              <a:t>c = r3^2 - r1^2 - r2^2 - r4^2 + 2*r2*r4*cos(theta2);</a:t>
            </a:r>
          </a:p>
          <a:p>
            <a:r>
              <a:rPr lang="en-US" sz="1000" b="0" i="0" dirty="0">
                <a:effectLst/>
                <a:latin typeface="Menlo"/>
              </a:rPr>
              <a:t>theta3(i) = 2*atan2(-b-sqrt(b^2-4*a*c), 2*a); </a:t>
            </a:r>
            <a:r>
              <a:rPr lang="en-US" sz="1000" b="0" i="0" dirty="0">
                <a:solidFill>
                  <a:srgbClr val="008013"/>
                </a:solidFill>
                <a:effectLst/>
                <a:latin typeface="Menlo"/>
              </a:rPr>
              <a:t>% angle of coupler</a:t>
            </a:r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>
                <a:effectLst/>
                <a:latin typeface="Menlo"/>
              </a:rPr>
              <a:t>theta4(i) = theta2 + theta3(i); </a:t>
            </a:r>
            <a:r>
              <a:rPr lang="en-US" sz="1000" b="0" i="0" dirty="0">
                <a:solidFill>
                  <a:srgbClr val="008013"/>
                </a:solidFill>
                <a:effectLst/>
                <a:latin typeface="Menlo"/>
              </a:rPr>
              <a:t>% angle of follower</a:t>
            </a:r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>
                <a:solidFill>
                  <a:srgbClr val="008013"/>
                </a:solidFill>
                <a:effectLst/>
                <a:latin typeface="Menlo"/>
              </a:rPr>
              <a:t>% Calculate angular velocities using time derivative of angular displacements</a:t>
            </a:r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>
                <a:effectLst/>
                <a:latin typeface="Menlo"/>
              </a:rPr>
              <a:t>omega3(i) = r2/r3*omega2*sin(theta3(i));</a:t>
            </a:r>
          </a:p>
          <a:p>
            <a:r>
              <a:rPr lang="en-US" sz="1000" b="0" i="0" dirty="0">
                <a:effectLst/>
                <a:latin typeface="Menlo"/>
              </a:rPr>
              <a:t>omega4(i) = omega2 + omega3(i);</a:t>
            </a:r>
          </a:p>
          <a:p>
            <a:r>
              <a:rPr lang="en-US" sz="1000" b="0" i="0" dirty="0">
                <a:solidFill>
                  <a:srgbClr val="008013"/>
                </a:solidFill>
                <a:effectLst/>
                <a:latin typeface="Menlo"/>
              </a:rPr>
              <a:t>% Calculate angular accelerations using time derivative of angular velocities</a:t>
            </a:r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>
                <a:effectLst/>
                <a:latin typeface="Menlo"/>
              </a:rPr>
              <a:t>alpha3(i) = r2/r3*omega2*cos(theta3(i))*omega3(i) - r2/r3^2*omega2^2*sin(theta3(i));</a:t>
            </a:r>
          </a:p>
          <a:p>
            <a:r>
              <a:rPr lang="en-US" sz="1000" b="0" i="0" dirty="0">
                <a:effectLst/>
                <a:latin typeface="Menlo"/>
              </a:rPr>
              <a:t>alpha4(i) = alpha3(i);</a:t>
            </a:r>
          </a:p>
          <a:p>
            <a:r>
              <a:rPr lang="en-US" sz="10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sz="1000" b="0" i="0" dirty="0">
              <a:effectLst/>
              <a:latin typeface="Menlo"/>
            </a:endParaRPr>
          </a:p>
          <a:p>
            <a:br>
              <a:rPr lang="en-US" sz="1000" b="0" i="0" dirty="0">
                <a:effectLst/>
                <a:latin typeface="Menlo"/>
              </a:rPr>
            </a:br>
            <a:endParaRPr lang="en-US" sz="1000" b="0" i="0" dirty="0">
              <a:effectLst/>
              <a:latin typeface="Menlo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A45588-C3CF-3CBF-4343-C7F50CD741F5}"/>
              </a:ext>
            </a:extLst>
          </p:cNvPr>
          <p:cNvSpPr/>
          <p:nvPr/>
        </p:nvSpPr>
        <p:spPr>
          <a:xfrm>
            <a:off x="313501" y="4626239"/>
            <a:ext cx="6230998" cy="5562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98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172</TotalTime>
  <Words>1553</Words>
  <Application>Microsoft Office PowerPoint</Application>
  <PresentationFormat>A4 Paper (210x297 mm)</PresentationFormat>
  <Paragraphs>123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 MAURYA</dc:creator>
  <cp:lastModifiedBy>PRINCE MAURYA</cp:lastModifiedBy>
  <cp:revision>5</cp:revision>
  <cp:lastPrinted>2023-03-29T04:38:37Z</cp:lastPrinted>
  <dcterms:created xsi:type="dcterms:W3CDTF">2023-03-29T03:36:56Z</dcterms:created>
  <dcterms:modified xsi:type="dcterms:W3CDTF">2023-04-10T20:25:19Z</dcterms:modified>
</cp:coreProperties>
</file>