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61" r:id="rId8"/>
    <p:sldId id="262" r:id="rId9"/>
    <p:sldId id="278" r:id="rId10"/>
    <p:sldId id="276" r:id="rId11"/>
    <p:sldId id="277" r:id="rId12"/>
    <p:sldId id="263" r:id="rId13"/>
    <p:sldId id="264" r:id="rId14"/>
    <p:sldId id="265"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787F30-5898-4DF9-AF39-62A14F9B9FF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3170171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787F30-5898-4DF9-AF39-62A14F9B9FF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34848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787F30-5898-4DF9-AF39-62A14F9B9FF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1183870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787F30-5898-4DF9-AF39-62A14F9B9FF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385173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787F30-5898-4DF9-AF39-62A14F9B9FFE}" type="datetimeFigureOut">
              <a:rPr lang="en-IN" smtClean="0"/>
              <a:t>08-07-2022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381780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787F30-5898-4DF9-AF39-62A14F9B9FFE}"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88380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787F30-5898-4DF9-AF39-62A14F9B9FFE}" type="datetimeFigureOut">
              <a:rPr lang="en-IN" smtClean="0"/>
              <a:t>08-07-2022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409924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787F30-5898-4DF9-AF39-62A14F9B9FFE}" type="datetimeFigureOut">
              <a:rPr lang="en-IN" smtClean="0"/>
              <a:t>08-07-2022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104195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87F30-5898-4DF9-AF39-62A14F9B9FFE}" type="datetimeFigureOut">
              <a:rPr lang="en-IN" smtClean="0"/>
              <a:t>08-07-2022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192700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787F30-5898-4DF9-AF39-62A14F9B9FFE}"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427058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787F30-5898-4DF9-AF39-62A14F9B9FFE}" type="datetimeFigureOut">
              <a:rPr lang="en-IN" smtClean="0"/>
              <a:t>08-07-2022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440E5-9E7D-4C36-939D-39086525C630}" type="slidenum">
              <a:rPr lang="en-IN" smtClean="0"/>
              <a:t>‹#›</a:t>
            </a:fld>
            <a:endParaRPr lang="en-IN"/>
          </a:p>
        </p:txBody>
      </p:sp>
    </p:spTree>
    <p:extLst>
      <p:ext uri="{BB962C8B-B14F-4D97-AF65-F5344CB8AC3E}">
        <p14:creationId xmlns:p14="http://schemas.microsoft.com/office/powerpoint/2010/main" val="121588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87F30-5898-4DF9-AF39-62A14F9B9FFE}" type="datetimeFigureOut">
              <a:rPr lang="en-IN" smtClean="0"/>
              <a:t>08-07-2022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440E5-9E7D-4C36-939D-39086525C630}" type="slidenum">
              <a:rPr lang="en-IN" smtClean="0"/>
              <a:t>‹#›</a:t>
            </a:fld>
            <a:endParaRPr lang="en-IN"/>
          </a:p>
        </p:txBody>
      </p:sp>
    </p:spTree>
    <p:extLst>
      <p:ext uri="{BB962C8B-B14F-4D97-AF65-F5344CB8AC3E}">
        <p14:creationId xmlns:p14="http://schemas.microsoft.com/office/powerpoint/2010/main" val="3239158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5.xml"/><Relationship Id="rId1" Type="http://schemas.openxmlformats.org/officeDocument/2006/relationships/video" Target="https://www.youtube.com/embed/rf8n9J2CDV4" TargetMode="Externa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corebaking.jpg" TargetMode="External"/><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707821"/>
          </a:xfrm>
        </p:spPr>
        <p:txBody>
          <a:bodyPr anchor="t">
            <a:normAutofit/>
          </a:bodyPr>
          <a:lstStyle/>
          <a:p>
            <a:r>
              <a:rPr lang="en-US" sz="2000" b="1" dirty="0" smtClean="0">
                <a:latin typeface="Times New Roman" panose="02020603050405020304" pitchFamily="18" charset="0"/>
                <a:cs typeface="Times New Roman" panose="02020603050405020304" pitchFamily="18" charset="0"/>
              </a:rPr>
              <a:t>CHAPTER  2</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MOULD MATERIAL- its properties, varieties, other ingredients, testing</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PATTERN- different allowances, types of pattern</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CORE- its material and properties, types of core, core making</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CORE PRINT- area calculation</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CHAPLETS-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73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017" y="329149"/>
            <a:ext cx="9144000" cy="1069993"/>
          </a:xfrm>
        </p:spPr>
        <p:txBody>
          <a:bodyPr anchor="t">
            <a:normAutofit fontScale="90000"/>
          </a:bodyPr>
          <a:lstStyle/>
          <a:p>
            <a:pPr algn="l"/>
            <a:r>
              <a:rPr lang="en-US" sz="1800" dirty="0" smtClean="0">
                <a:latin typeface="Times New Roman" panose="02020603050405020304" pitchFamily="18" charset="0"/>
                <a:cs typeface="Times New Roman" panose="02020603050405020304" pitchFamily="18" charset="0"/>
              </a:rPr>
              <a:t>Most metals shrink when cooled from liquid state-liquid shrinkage (pouring temp to liquid temp), solidification shrinkage (liquid temp to solid temp)[pure metals solidify at constant temp] and solid shrinkage(solid temp. to room temp).</a:t>
            </a:r>
            <a:br>
              <a:rPr lang="en-US"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1335" y="1103212"/>
            <a:ext cx="5871990" cy="5008855"/>
          </a:xfrm>
          <a:prstGeom prst="rect">
            <a:avLst/>
          </a:prstGeom>
        </p:spPr>
      </p:pic>
    </p:spTree>
    <p:extLst>
      <p:ext uri="{BB962C8B-B14F-4D97-AF65-F5344CB8AC3E}">
        <p14:creationId xmlns:p14="http://schemas.microsoft.com/office/powerpoint/2010/main" val="297682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9324442"/>
              </p:ext>
            </p:extLst>
          </p:nvPr>
        </p:nvGraphicFramePr>
        <p:xfrm>
          <a:off x="838200" y="1825625"/>
          <a:ext cx="6309360" cy="21234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30846446"/>
                    </a:ext>
                  </a:extLst>
                </a:gridCol>
                <a:gridCol w="2103120">
                  <a:extLst>
                    <a:ext uri="{9D8B030D-6E8A-4147-A177-3AD203B41FA5}">
                      <a16:colId xmlns:a16="http://schemas.microsoft.com/office/drawing/2014/main" val="4072279987"/>
                    </a:ext>
                  </a:extLst>
                </a:gridCol>
                <a:gridCol w="2103120">
                  <a:extLst>
                    <a:ext uri="{9D8B030D-6E8A-4147-A177-3AD203B41FA5}">
                      <a16:colId xmlns:a16="http://schemas.microsoft.com/office/drawing/2014/main" val="2245096296"/>
                    </a:ext>
                  </a:extLst>
                </a:gridCol>
              </a:tblGrid>
              <a:tr h="370840">
                <a:tc>
                  <a:txBody>
                    <a:bodyPr/>
                    <a:lstStyle/>
                    <a:p>
                      <a:r>
                        <a:rPr lang="en-US" dirty="0" smtClean="0"/>
                        <a:t>Metal</a:t>
                      </a:r>
                      <a:endParaRPr lang="en-IN" dirty="0"/>
                    </a:p>
                  </a:txBody>
                  <a:tcPr/>
                </a:tc>
                <a:tc>
                  <a:txBody>
                    <a:bodyPr/>
                    <a:lstStyle/>
                    <a:p>
                      <a:r>
                        <a:rPr lang="en-US" dirty="0" smtClean="0"/>
                        <a:t>Solidification shrinkage (%)</a:t>
                      </a:r>
                      <a:endParaRPr lang="en-IN" dirty="0"/>
                    </a:p>
                  </a:txBody>
                  <a:tcPr/>
                </a:tc>
                <a:tc>
                  <a:txBody>
                    <a:bodyPr/>
                    <a:lstStyle/>
                    <a:p>
                      <a:r>
                        <a:rPr lang="en-US" dirty="0" smtClean="0"/>
                        <a:t>Solid shrinkage (%)</a:t>
                      </a:r>
                      <a:endParaRPr lang="en-IN" dirty="0"/>
                    </a:p>
                  </a:txBody>
                  <a:tcPr/>
                </a:tc>
                <a:extLst>
                  <a:ext uri="{0D108BD9-81ED-4DB2-BD59-A6C34878D82A}">
                    <a16:rowId xmlns:a16="http://schemas.microsoft.com/office/drawing/2014/main" val="1627874121"/>
                  </a:ext>
                </a:extLst>
              </a:tr>
              <a:tr h="370840">
                <a:tc>
                  <a:txBody>
                    <a:bodyPr/>
                    <a:lstStyle/>
                    <a:p>
                      <a:r>
                        <a:rPr lang="en-US" dirty="0" smtClean="0"/>
                        <a:t>Cast iron</a:t>
                      </a:r>
                      <a:endParaRPr lang="en-IN" dirty="0"/>
                    </a:p>
                  </a:txBody>
                  <a:tcPr/>
                </a:tc>
                <a:tc>
                  <a:txBody>
                    <a:bodyPr/>
                    <a:lstStyle/>
                    <a:p>
                      <a:r>
                        <a:rPr lang="en-US" dirty="0" smtClean="0"/>
                        <a:t>1.8</a:t>
                      </a:r>
                      <a:endParaRPr lang="en-IN" dirty="0"/>
                    </a:p>
                  </a:txBody>
                  <a:tcPr/>
                </a:tc>
                <a:tc>
                  <a:txBody>
                    <a:bodyPr/>
                    <a:lstStyle/>
                    <a:p>
                      <a:r>
                        <a:rPr lang="en-US" dirty="0" smtClean="0"/>
                        <a:t>4</a:t>
                      </a:r>
                      <a:endParaRPr lang="en-IN" dirty="0"/>
                    </a:p>
                  </a:txBody>
                  <a:tcPr/>
                </a:tc>
                <a:extLst>
                  <a:ext uri="{0D108BD9-81ED-4DB2-BD59-A6C34878D82A}">
                    <a16:rowId xmlns:a16="http://schemas.microsoft.com/office/drawing/2014/main" val="1634579137"/>
                  </a:ext>
                </a:extLst>
              </a:tr>
              <a:tr h="370840">
                <a:tc>
                  <a:txBody>
                    <a:bodyPr/>
                    <a:lstStyle/>
                    <a:p>
                      <a:r>
                        <a:rPr lang="en-US" dirty="0" smtClean="0"/>
                        <a:t>Steel</a:t>
                      </a:r>
                      <a:endParaRPr lang="en-IN" dirty="0"/>
                    </a:p>
                  </a:txBody>
                  <a:tcPr/>
                </a:tc>
                <a:tc>
                  <a:txBody>
                    <a:bodyPr/>
                    <a:lstStyle/>
                    <a:p>
                      <a:r>
                        <a:rPr lang="en-US" dirty="0" smtClean="0"/>
                        <a:t>3</a:t>
                      </a:r>
                      <a:endParaRPr lang="en-IN" dirty="0"/>
                    </a:p>
                  </a:txBody>
                  <a:tcPr/>
                </a:tc>
                <a:tc>
                  <a:txBody>
                    <a:bodyPr/>
                    <a:lstStyle/>
                    <a:p>
                      <a:r>
                        <a:rPr lang="en-US" dirty="0" smtClean="0"/>
                        <a:t>7.2</a:t>
                      </a:r>
                      <a:endParaRPr lang="en-IN" dirty="0"/>
                    </a:p>
                  </a:txBody>
                  <a:tcPr/>
                </a:tc>
                <a:extLst>
                  <a:ext uri="{0D108BD9-81ED-4DB2-BD59-A6C34878D82A}">
                    <a16:rowId xmlns:a16="http://schemas.microsoft.com/office/drawing/2014/main" val="3283158004"/>
                  </a:ext>
                </a:extLst>
              </a:tr>
              <a:tr h="370840">
                <a:tc>
                  <a:txBody>
                    <a:bodyPr/>
                    <a:lstStyle/>
                    <a:p>
                      <a:r>
                        <a:rPr lang="en-US" dirty="0" err="1" smtClean="0"/>
                        <a:t>Aluminium</a:t>
                      </a:r>
                      <a:r>
                        <a:rPr lang="en-US" dirty="0" smtClean="0"/>
                        <a:t> alloy</a:t>
                      </a:r>
                      <a:endParaRPr lang="en-IN" dirty="0"/>
                    </a:p>
                  </a:txBody>
                  <a:tcPr/>
                </a:tc>
                <a:tc>
                  <a:txBody>
                    <a:bodyPr/>
                    <a:lstStyle/>
                    <a:p>
                      <a:r>
                        <a:rPr lang="en-US" dirty="0" smtClean="0"/>
                        <a:t>7</a:t>
                      </a:r>
                      <a:endParaRPr lang="en-IN" dirty="0"/>
                    </a:p>
                  </a:txBody>
                  <a:tcPr/>
                </a:tc>
                <a:tc>
                  <a:txBody>
                    <a:bodyPr/>
                    <a:lstStyle/>
                    <a:p>
                      <a:r>
                        <a:rPr lang="en-US" dirty="0" smtClean="0"/>
                        <a:t>6.7</a:t>
                      </a:r>
                      <a:endParaRPr lang="en-IN" dirty="0"/>
                    </a:p>
                  </a:txBody>
                  <a:tcPr/>
                </a:tc>
                <a:extLst>
                  <a:ext uri="{0D108BD9-81ED-4DB2-BD59-A6C34878D82A}">
                    <a16:rowId xmlns:a16="http://schemas.microsoft.com/office/drawing/2014/main" val="579331521"/>
                  </a:ext>
                </a:extLst>
              </a:tr>
              <a:tr h="370840">
                <a:tc>
                  <a:txBody>
                    <a:bodyPr/>
                    <a:lstStyle/>
                    <a:p>
                      <a:r>
                        <a:rPr lang="en-US" dirty="0" smtClean="0"/>
                        <a:t>Copper alloy</a:t>
                      </a:r>
                      <a:endParaRPr lang="en-IN" dirty="0"/>
                    </a:p>
                  </a:txBody>
                  <a:tcPr/>
                </a:tc>
                <a:tc>
                  <a:txBody>
                    <a:bodyPr/>
                    <a:lstStyle/>
                    <a:p>
                      <a:r>
                        <a:rPr lang="en-US" dirty="0" smtClean="0"/>
                        <a:t>5.5</a:t>
                      </a:r>
                      <a:endParaRPr lang="en-IN" dirty="0"/>
                    </a:p>
                  </a:txBody>
                  <a:tcPr/>
                </a:tc>
                <a:tc>
                  <a:txBody>
                    <a:bodyPr/>
                    <a:lstStyle/>
                    <a:p>
                      <a:r>
                        <a:rPr lang="en-US" dirty="0" smtClean="0"/>
                        <a:t>6</a:t>
                      </a:r>
                      <a:endParaRPr lang="en-IN" dirty="0"/>
                    </a:p>
                  </a:txBody>
                  <a:tcPr/>
                </a:tc>
                <a:extLst>
                  <a:ext uri="{0D108BD9-81ED-4DB2-BD59-A6C34878D82A}">
                    <a16:rowId xmlns:a16="http://schemas.microsoft.com/office/drawing/2014/main" val="1462173726"/>
                  </a:ext>
                </a:extLst>
              </a:tr>
            </a:tbl>
          </a:graphicData>
        </a:graphic>
      </p:graphicFrame>
    </p:spTree>
    <p:extLst>
      <p:ext uri="{BB962C8B-B14F-4D97-AF65-F5344CB8AC3E}">
        <p14:creationId xmlns:p14="http://schemas.microsoft.com/office/powerpoint/2010/main" val="76602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57966" y="387559"/>
            <a:ext cx="9386993" cy="6196121"/>
          </a:xfrm>
        </p:spPr>
      </p:pic>
    </p:spTree>
    <p:extLst>
      <p:ext uri="{BB962C8B-B14F-4D97-AF65-F5344CB8AC3E}">
        <p14:creationId xmlns:p14="http://schemas.microsoft.com/office/powerpoint/2010/main" val="3441913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292047"/>
            <a:ext cx="6745045" cy="428296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9196" y="4665219"/>
            <a:ext cx="4903425" cy="2095962"/>
          </a:xfrm>
          <a:prstGeom prst="rect">
            <a:avLst/>
          </a:prstGeom>
        </p:spPr>
      </p:pic>
    </p:spTree>
    <p:extLst>
      <p:ext uri="{BB962C8B-B14F-4D97-AF65-F5344CB8AC3E}">
        <p14:creationId xmlns:p14="http://schemas.microsoft.com/office/powerpoint/2010/main" val="3608224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3191" y="987425"/>
            <a:ext cx="10032197" cy="4800189"/>
          </a:xfrm>
        </p:spPr>
        <p:txBody>
          <a:bodyPr>
            <a:normAutofit fontScale="85000" lnSpcReduction="20000"/>
          </a:bodyPr>
          <a:lstStyle/>
          <a:p>
            <a:endParaRPr lang="en-IN" dirty="0"/>
          </a:p>
          <a:p>
            <a:pPr marL="0" indent="0">
              <a:buNone/>
            </a:pPr>
            <a:r>
              <a:rPr lang="en-IN" dirty="0" smtClean="0"/>
              <a:t>                                      Distortion </a:t>
            </a:r>
            <a:r>
              <a:rPr lang="en-IN" dirty="0"/>
              <a:t>allowance (camber) </a:t>
            </a:r>
          </a:p>
          <a:p>
            <a:r>
              <a:rPr lang="en-US" dirty="0"/>
              <a:t>- Vertical edges will be curved or distorted </a:t>
            </a:r>
          </a:p>
          <a:p>
            <a:r>
              <a:rPr lang="en-US" dirty="0"/>
              <a:t>- This is prevented by shaped pattern converge slightly (inward) so that the casting after distortion will have its sides vertical </a:t>
            </a:r>
          </a:p>
          <a:p>
            <a:r>
              <a:rPr lang="en-US" dirty="0"/>
              <a:t>- The distortion in casting may occur due to internal stresses. These internal stresses are caused on account of unequal cooling of different sections of the casting and hindered contraction. Prevention: </a:t>
            </a:r>
          </a:p>
          <a:p>
            <a:pPr>
              <a:buFont typeface="Wingdings" panose="05000000000000000000" pitchFamily="2" charset="2"/>
              <a:buChar char="ü"/>
            </a:pPr>
            <a:r>
              <a:rPr lang="en-US" dirty="0"/>
              <a:t>- providing sufficient machining allowance to cover the distortion affect </a:t>
            </a:r>
          </a:p>
          <a:p>
            <a:pPr>
              <a:buFont typeface="Wingdings" panose="05000000000000000000" pitchFamily="2" charset="2"/>
              <a:buChar char="ü"/>
            </a:pPr>
            <a:r>
              <a:rPr lang="en-US" dirty="0"/>
              <a:t>- Providing suitable allowance on the pattern, called camber or distortion allowance (inverse reflection) </a:t>
            </a:r>
          </a:p>
          <a:p>
            <a:pPr marL="0" indent="0">
              <a:buNone/>
            </a:pPr>
            <a:endParaRPr lang="en-IN" dirty="0"/>
          </a:p>
        </p:txBody>
      </p:sp>
    </p:spTree>
    <p:extLst>
      <p:ext uri="{BB962C8B-B14F-4D97-AF65-F5344CB8AC3E}">
        <p14:creationId xmlns:p14="http://schemas.microsoft.com/office/powerpoint/2010/main" val="3131645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1115620"/>
            <a:ext cx="5181600" cy="4351338"/>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Single piece pattern-</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Simplest and inexpensive</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For Simple job where withdrawal is not problematic</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One surface must be flat acting as parting plane</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Pattern is placed on drag</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Used for small scale production / development of prototype. Stuffing box and gland of steam engine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6019800" y="1115620"/>
            <a:ext cx="5181600" cy="4351338"/>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Split pattern-</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Suitable foe intricate job where withdrawal of pattern is problematic or depth is large</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Split surface acts as parting plane</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Dowell hole and pin must be provided for alignment</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Bearing, pulley, </a:t>
            </a:r>
            <a:r>
              <a:rPr lang="en-US" sz="2000" dirty="0" err="1" smtClean="0">
                <a:latin typeface="Times New Roman" panose="02020603050405020304" pitchFamily="18" charset="0"/>
                <a:cs typeface="Times New Roman" panose="02020603050405020304" pitchFamily="18" charset="0"/>
              </a:rPr>
              <a:t>wheekl</a:t>
            </a:r>
            <a:r>
              <a:rPr lang="en-US" sz="2000" dirty="0" smtClean="0">
                <a:latin typeface="Times New Roman" panose="02020603050405020304" pitchFamily="18" charset="0"/>
                <a:cs typeface="Times New Roman" panose="02020603050405020304" pitchFamily="18" charset="0"/>
              </a:rPr>
              <a:t>, spindle, </a:t>
            </a:r>
            <a:r>
              <a:rPr lang="en-US" sz="2000" dirty="0" err="1" smtClean="0">
                <a:latin typeface="Times New Roman" panose="02020603050405020304" pitchFamily="18" charset="0"/>
                <a:cs typeface="Times New Roman" panose="02020603050405020304" pitchFamily="18" charset="0"/>
              </a:rPr>
              <a:t>valbe</a:t>
            </a:r>
            <a:r>
              <a:rPr lang="en-US" sz="2000" dirty="0" smtClean="0">
                <a:latin typeface="Times New Roman" panose="02020603050405020304" pitchFamily="18" charset="0"/>
                <a:cs typeface="Times New Roman" panose="02020603050405020304" pitchFamily="18" charset="0"/>
              </a:rPr>
              <a:t> body are manufactured by this.</a:t>
            </a:r>
          </a:p>
          <a:p>
            <a:pPr marL="0" indent="0">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374" y="4606962"/>
            <a:ext cx="3496505" cy="208974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322" y="4422949"/>
            <a:ext cx="3205779" cy="2165240"/>
          </a:xfrm>
          <a:prstGeom prst="rect">
            <a:avLst/>
          </a:prstGeom>
        </p:spPr>
      </p:pic>
    </p:spTree>
    <p:extLst>
      <p:ext uri="{BB962C8B-B14F-4D97-AF65-F5344CB8AC3E}">
        <p14:creationId xmlns:p14="http://schemas.microsoft.com/office/powerpoint/2010/main" val="3485126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936607" y="322729"/>
            <a:ext cx="4280852" cy="3044415"/>
          </a:xfrm>
        </p:spPr>
        <p:txBody>
          <a:bodyPr>
            <a:normAutofit/>
          </a:bodyPr>
          <a:lstStyle/>
          <a:p>
            <a:pPr marL="0" indent="0">
              <a:buNone/>
            </a:pPr>
            <a:r>
              <a:rPr lang="en-US" sz="2000" b="1" dirty="0" smtClean="0">
                <a:latin typeface="Times New Roman" panose="02020603050405020304" pitchFamily="18" charset="0"/>
                <a:cs typeface="Times New Roman" panose="02020603050405020304" pitchFamily="18" charset="0"/>
              </a:rPr>
              <a:t>Cope and drag pattern-</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Same as split pattern</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Gating and </a:t>
            </a:r>
            <a:r>
              <a:rPr lang="en-US" sz="2000" dirty="0" err="1" smtClean="0">
                <a:latin typeface="Times New Roman" panose="02020603050405020304" pitchFamily="18" charset="0"/>
                <a:cs typeface="Times New Roman" panose="02020603050405020304" pitchFamily="18" charset="0"/>
              </a:rPr>
              <a:t>risering</a:t>
            </a:r>
            <a:r>
              <a:rPr lang="en-US" sz="2000" dirty="0" smtClean="0">
                <a:latin typeface="Times New Roman" panose="02020603050405020304" pitchFamily="18" charset="0"/>
                <a:cs typeface="Times New Roman" panose="02020603050405020304" pitchFamily="18" charset="0"/>
              </a:rPr>
              <a:t> system </a:t>
            </a:r>
            <a:r>
              <a:rPr lang="en-US" sz="2000" dirty="0" err="1" smtClean="0">
                <a:latin typeface="Times New Roman" panose="02020603050405020304" pitchFamily="18" charset="0"/>
                <a:cs typeface="Times New Roman" panose="02020603050405020304" pitchFamily="18" charset="0"/>
              </a:rPr>
              <a:t>alongwith</a:t>
            </a:r>
            <a:r>
              <a:rPr lang="en-US" sz="2000" dirty="0" smtClean="0">
                <a:latin typeface="Times New Roman" panose="02020603050405020304" pitchFamily="18" charset="0"/>
                <a:cs typeface="Times New Roman" panose="02020603050405020304" pitchFamily="18" charset="0"/>
              </a:rPr>
              <a:t>  pattern with dowel pins are attached to metal or wooden plate.</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used where handling is difficult- as for in case of large casting</a:t>
            </a:r>
          </a:p>
          <a:p>
            <a:pP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Suitable for continuous production.</a:t>
            </a:r>
          </a:p>
          <a:p>
            <a:pPr marL="0" indent="0">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
        <p:nvSpPr>
          <p:cNvPr id="8" name="Text Placeholder 7"/>
          <p:cNvSpPr>
            <a:spLocks noGrp="1"/>
          </p:cNvSpPr>
          <p:nvPr>
            <p:ph type="body" sz="quarter" idx="3"/>
          </p:nvPr>
        </p:nvSpPr>
        <p:spPr>
          <a:xfrm>
            <a:off x="6172200" y="322728"/>
            <a:ext cx="5183188" cy="3141233"/>
          </a:xfrm>
        </p:spPr>
        <p:txBody>
          <a:bodyPr anchor="t">
            <a:normAutofit lnSpcReduction="10000"/>
          </a:bodyPr>
          <a:lstStyle/>
          <a:p>
            <a:r>
              <a:rPr lang="en-US" sz="1800" dirty="0" smtClean="0">
                <a:latin typeface="Times New Roman" panose="02020603050405020304" pitchFamily="18" charset="0"/>
                <a:cs typeface="Times New Roman" panose="02020603050405020304" pitchFamily="18" charset="0"/>
              </a:rPr>
              <a:t>Match plate pattern-</a:t>
            </a:r>
          </a:p>
          <a:p>
            <a:pPr marL="285750" indent="-285750">
              <a:buFont typeface="Wingdings" panose="05000000000000000000" pitchFamily="2" charset="2"/>
              <a:buChar char="§"/>
            </a:pPr>
            <a:r>
              <a:rPr lang="en-US" sz="1800" b="0" dirty="0" smtClean="0">
                <a:latin typeface="Times New Roman" panose="02020603050405020304" pitchFamily="18" charset="0"/>
                <a:cs typeface="Times New Roman" panose="02020603050405020304" pitchFamily="18" charset="0"/>
              </a:rPr>
              <a:t>Single matching metal or wooden plate</a:t>
            </a:r>
          </a:p>
          <a:p>
            <a:pPr marL="285750" indent="-285750">
              <a:buFont typeface="Wingdings" panose="05000000000000000000" pitchFamily="2" charset="2"/>
              <a:buChar char="§"/>
            </a:pPr>
            <a:r>
              <a:rPr lang="en-US" sz="1800" b="0" dirty="0" smtClean="0">
                <a:latin typeface="Times New Roman" panose="02020603050405020304" pitchFamily="18" charset="0"/>
                <a:cs typeface="Times New Roman" panose="02020603050405020304" pitchFamily="18" charset="0"/>
              </a:rPr>
              <a:t>One side cope flask other side drag flask</a:t>
            </a:r>
          </a:p>
          <a:p>
            <a:pPr marL="285750" indent="-285750">
              <a:buFont typeface="Wingdings" panose="05000000000000000000" pitchFamily="2" charset="2"/>
              <a:buChar char="§"/>
            </a:pPr>
            <a:r>
              <a:rPr lang="en-US" sz="1800" b="0" dirty="0" smtClean="0">
                <a:latin typeface="Times New Roman" panose="02020603050405020304" pitchFamily="18" charset="0"/>
                <a:cs typeface="Times New Roman" panose="02020603050405020304" pitchFamily="18" charset="0"/>
              </a:rPr>
              <a:t>Removal of match plate equipped with gating and </a:t>
            </a:r>
            <a:r>
              <a:rPr lang="en-US" sz="1800" b="0" dirty="0" err="1" smtClean="0">
                <a:latin typeface="Times New Roman" panose="02020603050405020304" pitchFamily="18" charset="0"/>
                <a:cs typeface="Times New Roman" panose="02020603050405020304" pitchFamily="18" charset="0"/>
              </a:rPr>
              <a:t>risering</a:t>
            </a:r>
            <a:r>
              <a:rPr lang="en-US" sz="1800" b="0" dirty="0" smtClean="0">
                <a:latin typeface="Times New Roman" panose="02020603050405020304" pitchFamily="18" charset="0"/>
                <a:cs typeface="Times New Roman" panose="02020603050405020304" pitchFamily="18" charset="0"/>
              </a:rPr>
              <a:t> provide </a:t>
            </a:r>
            <a:r>
              <a:rPr lang="en-US" sz="1800" b="0" dirty="0" err="1" smtClean="0">
                <a:latin typeface="Times New Roman" panose="02020603050405020304" pitchFamily="18" charset="0"/>
                <a:cs typeface="Times New Roman" panose="02020603050405020304" pitchFamily="18" charset="0"/>
              </a:rPr>
              <a:t>moud</a:t>
            </a:r>
            <a:r>
              <a:rPr lang="en-US" sz="1800" b="0" dirty="0" smtClean="0">
                <a:latin typeface="Times New Roman" panose="02020603050405020304" pitchFamily="18" charset="0"/>
                <a:cs typeface="Times New Roman" panose="02020603050405020304" pitchFamily="18" charset="0"/>
              </a:rPr>
              <a:t> cavity</a:t>
            </a:r>
          </a:p>
          <a:p>
            <a:pPr marL="285750" indent="-285750">
              <a:buFont typeface="Wingdings" panose="05000000000000000000" pitchFamily="2" charset="2"/>
              <a:buChar char="§"/>
            </a:pPr>
            <a:r>
              <a:rPr lang="en-US" sz="1800" b="0" dirty="0" smtClean="0">
                <a:latin typeface="Times New Roman" panose="02020603050405020304" pitchFamily="18" charset="0"/>
                <a:cs typeface="Times New Roman" panose="02020603050405020304" pitchFamily="18" charset="0"/>
              </a:rPr>
              <a:t>Use for small casting, high accuracy and huge production</a:t>
            </a:r>
          </a:p>
          <a:p>
            <a:pPr marL="285750" indent="-285750">
              <a:buFont typeface="Wingdings" panose="05000000000000000000" pitchFamily="2" charset="2"/>
              <a:buChar char="§"/>
            </a:pPr>
            <a:r>
              <a:rPr lang="en-US" sz="1800" b="0" dirty="0" smtClean="0">
                <a:latin typeface="Times New Roman" panose="02020603050405020304" pitchFamily="18" charset="0"/>
                <a:cs typeface="Times New Roman" panose="02020603050405020304" pitchFamily="18" charset="0"/>
              </a:rPr>
              <a:t>Several patterns arte attached to increase </a:t>
            </a:r>
            <a:r>
              <a:rPr lang="en-US" sz="1800" b="0" dirty="0">
                <a:latin typeface="Times New Roman" panose="02020603050405020304" pitchFamily="18" charset="0"/>
                <a:cs typeface="Times New Roman" panose="02020603050405020304" pitchFamily="18" charset="0"/>
              </a:rPr>
              <a:t>production  https://www.youtube.com/watch?v=rf8n9J2CDV4</a:t>
            </a: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800" b="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800" b="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1469570" y="3367143"/>
            <a:ext cx="3656198" cy="2883049"/>
          </a:xfrm>
        </p:spPr>
      </p:pic>
      <p:pic>
        <p:nvPicPr>
          <p:cNvPr id="4" name="rf8n9J2CDV4"/>
          <p:cNvPicPr>
            <a:picLocks noRot="1" noChangeAspect="1"/>
          </p:cNvPicPr>
          <p:nvPr>
            <a:videoFile r:link="rId1"/>
          </p:nvPr>
        </p:nvPicPr>
        <p:blipFill>
          <a:blip r:embed="rId4"/>
          <a:stretch>
            <a:fillRect/>
          </a:stretch>
        </p:blipFill>
        <p:spPr>
          <a:xfrm>
            <a:off x="6951913" y="3940008"/>
            <a:ext cx="4572000" cy="2571750"/>
          </a:xfrm>
          <a:prstGeom prst="rect">
            <a:avLst/>
          </a:prstGeom>
        </p:spPr>
      </p:pic>
    </p:spTree>
    <p:extLst>
      <p:ext uri="{BB962C8B-B14F-4D97-AF65-F5344CB8AC3E}">
        <p14:creationId xmlns:p14="http://schemas.microsoft.com/office/powerpoint/2010/main" val="742305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080303" y="682187"/>
            <a:ext cx="5157787" cy="4098663"/>
          </a:xfrm>
        </p:spPr>
        <p:txBody>
          <a:bodyPr>
            <a:normAutofit/>
          </a:bodyPr>
          <a:lstStyle/>
          <a:p>
            <a:pPr marL="0" indent="0">
              <a:buNone/>
            </a:pPr>
            <a:r>
              <a:rPr lang="en-US" sz="1800" b="1" dirty="0" smtClean="0">
                <a:latin typeface="Times New Roman" panose="02020603050405020304" pitchFamily="18" charset="0"/>
                <a:cs typeface="Times New Roman" panose="02020603050405020304" pitchFamily="18" charset="0"/>
              </a:rPr>
              <a:t>Loose piece pattern-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Contour of part is such that </a:t>
            </a:r>
            <a:r>
              <a:rPr lang="en-US" sz="1800" dirty="0" err="1" smtClean="0">
                <a:latin typeface="Times New Roman" panose="02020603050405020304" pitchFamily="18" charset="0"/>
                <a:cs typeface="Times New Roman" panose="02020603050405020304" pitchFamily="18" charset="0"/>
              </a:rPr>
              <a:t>widrawal</a:t>
            </a:r>
            <a:r>
              <a:rPr lang="en-US" sz="1800" dirty="0" smtClean="0">
                <a:latin typeface="Times New Roman" panose="02020603050405020304" pitchFamily="18" charset="0"/>
                <a:cs typeface="Times New Roman" panose="02020603050405020304" pitchFamily="18" charset="0"/>
              </a:rPr>
              <a:t> of pattern is not possible due to projection or backdraft</a:t>
            </a:r>
          </a:p>
          <a:p>
            <a:r>
              <a:rPr lang="en-US" sz="1800" dirty="0" smtClean="0">
                <a:latin typeface="Times New Roman" panose="02020603050405020304" pitchFamily="18" charset="0"/>
                <a:cs typeface="Times New Roman" panose="02020603050405020304" pitchFamily="18" charset="0"/>
              </a:rPr>
              <a:t>Obstructing part is held as a loose piece by wire </a:t>
            </a:r>
          </a:p>
          <a:p>
            <a:r>
              <a:rPr lang="en-US" sz="1800" dirty="0" smtClean="0">
                <a:latin typeface="Times New Roman" panose="02020603050405020304" pitchFamily="18" charset="0"/>
                <a:cs typeface="Times New Roman" panose="02020603050405020304" pitchFamily="18" charset="0"/>
              </a:rPr>
              <a:t>Same part is removed after removal of main piece </a:t>
            </a:r>
          </a:p>
          <a:p>
            <a:r>
              <a:rPr lang="en-US" sz="1800" dirty="0" smtClean="0">
                <a:latin typeface="Times New Roman" panose="02020603050405020304" pitchFamily="18" charset="0"/>
                <a:cs typeface="Times New Roman" panose="02020603050405020304" pitchFamily="18" charset="0"/>
              </a:rPr>
              <a:t>Mostly avoided by suitable design of cast</a:t>
            </a:r>
          </a:p>
          <a:p>
            <a:r>
              <a:rPr lang="en-US" sz="1800" dirty="0" smtClean="0">
                <a:latin typeface="Times New Roman" panose="02020603050405020304" pitchFamily="18" charset="0"/>
                <a:cs typeface="Times New Roman" panose="02020603050405020304" pitchFamily="18" charset="0"/>
              </a:rPr>
              <a:t>Highly skilled job and expensive</a:t>
            </a:r>
          </a:p>
          <a:p>
            <a:endParaRPr lang="en-IN" sz="18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914478" y="682187"/>
            <a:ext cx="4488628" cy="3255112"/>
          </a:xfrm>
        </p:spPr>
        <p:txBody>
          <a:bodyPr anchor="t">
            <a:normAutofit/>
          </a:bodyPr>
          <a:lstStyle/>
          <a:p>
            <a:r>
              <a:rPr lang="en-US" sz="2000" dirty="0" smtClean="0">
                <a:latin typeface="Times New Roman" panose="02020603050405020304" pitchFamily="18" charset="0"/>
                <a:cs typeface="Times New Roman" panose="02020603050405020304" pitchFamily="18" charset="0"/>
              </a:rPr>
              <a:t>Sweep pattern-  </a:t>
            </a:r>
          </a:p>
          <a:p>
            <a:pPr marL="342900" indent="-342900">
              <a:buFont typeface="Wingdings" panose="05000000000000000000" pitchFamily="2" charset="2"/>
              <a:buChar char="§"/>
            </a:pPr>
            <a:r>
              <a:rPr lang="en-US" sz="2000" b="0" dirty="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a section of proper contour is swept w.r.t spindle/axis for development of 3d cavity</a:t>
            </a:r>
          </a:p>
          <a:p>
            <a:pPr marL="342900" indent="-342900">
              <a:buFont typeface="Wingdings" panose="05000000000000000000" pitchFamily="2" charset="2"/>
              <a:buChar char="§"/>
            </a:pPr>
            <a:r>
              <a:rPr lang="en-US" sz="2000" b="0" dirty="0" smtClean="0">
                <a:latin typeface="Times New Roman" panose="02020603050405020304" pitchFamily="18" charset="0"/>
                <a:cs typeface="Times New Roman" panose="02020603050405020304" pitchFamily="18" charset="0"/>
              </a:rPr>
              <a:t>Suitable for </a:t>
            </a:r>
            <a:r>
              <a:rPr lang="en-US" sz="2000" b="0" dirty="0" err="1" smtClean="0">
                <a:latin typeface="Times New Roman" panose="02020603050405020304" pitchFamily="18" charset="0"/>
                <a:cs typeface="Times New Roman" panose="02020603050405020304" pitchFamily="18" charset="0"/>
              </a:rPr>
              <a:t>axi</a:t>
            </a:r>
            <a:r>
              <a:rPr lang="en-US" sz="2000" b="0" dirty="0" smtClean="0">
                <a:latin typeface="Times New Roman" panose="02020603050405020304" pitchFamily="18" charset="0"/>
                <a:cs typeface="Times New Roman" panose="02020603050405020304" pitchFamily="18" charset="0"/>
              </a:rPr>
              <a:t>-symmetric bell shaped or cylindrical part</a:t>
            </a:r>
          </a:p>
          <a:p>
            <a:pPr marL="342900" indent="-342900">
              <a:buFont typeface="Wingdings" panose="05000000000000000000" pitchFamily="2" charset="2"/>
              <a:buChar char="§"/>
            </a:pPr>
            <a:r>
              <a:rPr lang="en-US" sz="2000" b="0" dirty="0" smtClean="0">
                <a:latin typeface="Times New Roman" panose="02020603050405020304" pitchFamily="18" charset="0"/>
                <a:cs typeface="Times New Roman" panose="02020603050405020304" pitchFamily="18" charset="0"/>
              </a:rPr>
              <a:t>Suitable for large casting</a:t>
            </a:r>
          </a:p>
          <a:p>
            <a:endParaRPr lang="en-IN" sz="2000" b="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187544" y="4156286"/>
            <a:ext cx="4374159" cy="298482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478" y="3774858"/>
            <a:ext cx="4353434" cy="2163363"/>
          </a:xfrm>
          <a:prstGeom prst="rect">
            <a:avLst/>
          </a:prstGeom>
        </p:spPr>
      </p:pic>
    </p:spTree>
    <p:extLst>
      <p:ext uri="{BB962C8B-B14F-4D97-AF65-F5344CB8AC3E}">
        <p14:creationId xmlns:p14="http://schemas.microsoft.com/office/powerpoint/2010/main" val="883837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753670"/>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CORE</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9788" y="1681162"/>
            <a:ext cx="5157787" cy="2460531"/>
          </a:xfrm>
        </p:spPr>
        <p:txBody>
          <a:bodyPr anchor="t">
            <a:normAutofit/>
          </a:bodyPr>
          <a:lstStyle/>
          <a:p>
            <a:r>
              <a:rPr lang="en-US" sz="2000" dirty="0" smtClean="0">
                <a:latin typeface="Times New Roman" panose="02020603050405020304" pitchFamily="18" charset="0"/>
                <a:cs typeface="Times New Roman" panose="02020603050405020304" pitchFamily="18" charset="0"/>
              </a:rPr>
              <a:t>GREEN SAND CORE-</a:t>
            </a:r>
          </a:p>
          <a:p>
            <a:pPr marL="342900" indent="-342900">
              <a:buFont typeface="Wingdings" panose="05000000000000000000" pitchFamily="2" charset="2"/>
              <a:buChar char="§"/>
            </a:pPr>
            <a:r>
              <a:rPr lang="en-US" sz="2000" b="0" dirty="0" smtClean="0">
                <a:latin typeface="Times New Roman" panose="02020603050405020304" pitchFamily="18" charset="0"/>
                <a:cs typeface="Times New Roman" panose="02020603050405020304" pitchFamily="18" charset="0"/>
              </a:rPr>
              <a:t>obtained by pattern itself</a:t>
            </a:r>
          </a:p>
          <a:p>
            <a:pPr marL="342900" indent="-342900">
              <a:buFont typeface="Wingdings" panose="05000000000000000000" pitchFamily="2" charset="2"/>
              <a:buChar char="§"/>
            </a:pPr>
            <a:r>
              <a:rPr lang="en-US" sz="2000" b="0" dirty="0" smtClean="0">
                <a:latin typeface="Times New Roman" panose="02020603050405020304" pitchFamily="18" charset="0"/>
                <a:cs typeface="Times New Roman" panose="02020603050405020304" pitchFamily="18" charset="0"/>
              </a:rPr>
              <a:t>low in strength, not suitable for deep hole</a:t>
            </a:r>
          </a:p>
          <a:p>
            <a:pPr marL="342900" indent="-342900">
              <a:buFont typeface="Wingdings" panose="05000000000000000000" pitchFamily="2" charset="2"/>
              <a:buChar char="§"/>
            </a:pPr>
            <a:r>
              <a:rPr lang="en-US" sz="2000" b="0" dirty="0" smtClean="0">
                <a:latin typeface="Times New Roman" panose="02020603050405020304" pitchFamily="18" charset="0"/>
                <a:cs typeface="Times New Roman" panose="02020603050405020304" pitchFamily="18" charset="0"/>
              </a:rPr>
              <a:t>sufficient draft is to be provided</a:t>
            </a:r>
          </a:p>
          <a:p>
            <a:pPr marL="342900" indent="-342900">
              <a:buFont typeface="Wingdings" panose="05000000000000000000" pitchFamily="2" charset="2"/>
              <a:buChar char="§"/>
            </a:pPr>
            <a:r>
              <a:rPr lang="en-US" sz="2000" b="0" dirty="0" smtClean="0">
                <a:latin typeface="Times New Roman" panose="02020603050405020304" pitchFamily="18" charset="0"/>
                <a:cs typeface="Times New Roman" panose="02020603050405020304" pitchFamily="18" charset="0"/>
              </a:rPr>
              <a:t>Suitable for cavities which facilitate easy withdrawal of pattern</a:t>
            </a:r>
          </a:p>
          <a:p>
            <a:pPr marL="342900" indent="-342900">
              <a:buFont typeface="Wingdings" panose="05000000000000000000" pitchFamily="2" charset="2"/>
              <a:buChar char="§"/>
            </a:pPr>
            <a:endParaRPr lang="en-US" sz="2000" b="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000" b="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9787" y="4347369"/>
            <a:ext cx="4348763" cy="2236311"/>
          </a:xfrm>
        </p:spPr>
      </p:pic>
      <p:sp>
        <p:nvSpPr>
          <p:cNvPr id="5" name="Text Placeholder 4"/>
          <p:cNvSpPr>
            <a:spLocks noGrp="1"/>
          </p:cNvSpPr>
          <p:nvPr>
            <p:ph type="body" sz="quarter" idx="3"/>
          </p:nvPr>
        </p:nvSpPr>
        <p:spPr>
          <a:xfrm>
            <a:off x="5766099" y="1681162"/>
            <a:ext cx="5589289" cy="4407666"/>
          </a:xfrm>
        </p:spPr>
        <p:txBody>
          <a:bodyPr anchor="t">
            <a:normAutofit fontScale="85000" lnSpcReduction="20000"/>
          </a:bodyPr>
          <a:lstStyle/>
          <a:p>
            <a:r>
              <a:rPr lang="en-US" sz="2000" dirty="0" smtClean="0"/>
              <a:t>Dry sand core- </a:t>
            </a:r>
            <a:r>
              <a:rPr lang="en-US" sz="2000" b="0" dirty="0" smtClean="0"/>
              <a:t>process involved are</a:t>
            </a:r>
          </a:p>
          <a:p>
            <a:pPr marL="342900" indent="-342900">
              <a:buFont typeface="Wingdings" panose="05000000000000000000" pitchFamily="2" charset="2"/>
              <a:buChar char="Ø"/>
            </a:pPr>
            <a:r>
              <a:rPr lang="en-US" sz="2000" b="0" dirty="0" err="1" smtClean="0"/>
              <a:t>Moulding</a:t>
            </a:r>
            <a:r>
              <a:rPr lang="en-US" sz="2000" b="0" dirty="0" smtClean="0"/>
              <a:t> of green core- split wooden core box are fastened with dowel pin. Core sand is filled and rammed layer by layer and trims off level along top face. Reinforcement material may be added to increase strength and to provide venting.</a:t>
            </a:r>
          </a:p>
          <a:p>
            <a:pPr marL="342900" indent="-342900">
              <a:buFont typeface="Wingdings" panose="05000000000000000000" pitchFamily="2" charset="2"/>
              <a:buChar char="Ø"/>
            </a:pPr>
            <a:r>
              <a:rPr lang="en-US" sz="2000" b="0" dirty="0" smtClean="0"/>
              <a:t>Baking of core-core obtained by opening core boxes is baked in gas/oil/electric oven to drive off moisture and to harden core. For detail refer </a:t>
            </a:r>
            <a:r>
              <a:rPr lang="en-US" sz="2000" b="0" dirty="0" smtClean="0">
                <a:hlinkClick r:id="rId3" action="ppaction://hlinkfile"/>
              </a:rPr>
              <a:t>corebaking.jpg</a:t>
            </a:r>
            <a:endParaRPr lang="en-US" sz="2000" b="0" dirty="0" smtClean="0"/>
          </a:p>
          <a:p>
            <a:r>
              <a:rPr lang="en-US" sz="2000" b="0" dirty="0" smtClean="0"/>
              <a:t>batch type- cores placed on tray as batch in oven. One plate taken out for curing while another one placed.</a:t>
            </a:r>
          </a:p>
          <a:p>
            <a:r>
              <a:rPr lang="en-US" sz="2000" b="0" dirty="0" smtClean="0"/>
              <a:t> continuous type-core moves slowly thru oven on a conveyor</a:t>
            </a:r>
          </a:p>
          <a:p>
            <a:pPr marL="342900" indent="-342900">
              <a:buFont typeface="Wingdings" panose="05000000000000000000" pitchFamily="2" charset="2"/>
              <a:buChar char="Ø"/>
            </a:pPr>
            <a:r>
              <a:rPr lang="en-US" sz="2000" b="0" dirty="0" smtClean="0"/>
              <a:t>Finishing-cleaning, brushing(to remove loose sand) </a:t>
            </a:r>
          </a:p>
          <a:p>
            <a:pPr marL="342900" indent="-342900">
              <a:buFont typeface="Wingdings" panose="05000000000000000000" pitchFamily="2" charset="2"/>
              <a:buChar char="Ø"/>
            </a:pPr>
            <a:r>
              <a:rPr lang="en-US" sz="2000" b="0" dirty="0" smtClean="0"/>
              <a:t>Coating – to coat refractory or protective layer by spraying or dipping, mudding- localized coating </a:t>
            </a:r>
            <a:r>
              <a:rPr lang="en-US" sz="2000" b="0" dirty="0" err="1" smtClean="0"/>
              <a:t>wiuth</a:t>
            </a:r>
            <a:r>
              <a:rPr lang="en-US" sz="2000" b="0" dirty="0" smtClean="0"/>
              <a:t> graphite/talc powder for smooth face. </a:t>
            </a:r>
            <a:endParaRPr lang="en-US" sz="2000" b="0" dirty="0"/>
          </a:p>
          <a:p>
            <a:pPr marL="342900" indent="-342900">
              <a:buFont typeface="Wingdings" panose="05000000000000000000" pitchFamily="2" charset="2"/>
              <a:buChar char="Ø"/>
            </a:pPr>
            <a:r>
              <a:rPr lang="en-US" sz="2000" b="0" dirty="0" smtClean="0"/>
              <a:t>Two or more core may be assembled by using core paste.</a:t>
            </a:r>
            <a:endParaRPr lang="en-US" sz="2000" dirty="0" smtClean="0"/>
          </a:p>
          <a:p>
            <a:endParaRPr lang="en-IN" dirty="0"/>
          </a:p>
        </p:txBody>
      </p:sp>
    </p:spTree>
    <p:extLst>
      <p:ext uri="{BB962C8B-B14F-4D97-AF65-F5344CB8AC3E}">
        <p14:creationId xmlns:p14="http://schemas.microsoft.com/office/powerpoint/2010/main" val="1539628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61460" y="534292"/>
            <a:ext cx="7644266" cy="6585261"/>
          </a:xfrm>
        </p:spPr>
      </p:pic>
    </p:spTree>
    <p:extLst>
      <p:ext uri="{BB962C8B-B14F-4D97-AF65-F5344CB8AC3E}">
        <p14:creationId xmlns:p14="http://schemas.microsoft.com/office/powerpoint/2010/main" val="3719044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29313"/>
          </a:xfrm>
        </p:spPr>
        <p:txBody>
          <a:bodyPr anchor="t">
            <a:normAutofit fontScale="90000"/>
          </a:bodyPr>
          <a:lstStyle/>
          <a:p>
            <a:r>
              <a:rPr lang="en-US" sz="2000" b="1"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-block of mass of refractory material or metal in which a </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 cavity is made.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dirty="0" err="1" smtClean="0">
                <a:latin typeface="Times New Roman" panose="02020603050405020304" pitchFamily="18" charset="0"/>
                <a:cs typeface="Times New Roman" panose="02020603050405020304" pitchFamily="18" charset="0"/>
              </a:rPr>
              <a:t>Mould</a:t>
            </a:r>
            <a:r>
              <a:rPr lang="en-US" sz="2000" b="1" dirty="0" smtClean="0">
                <a:latin typeface="Times New Roman" panose="02020603050405020304" pitchFamily="18" charset="0"/>
                <a:cs typeface="Times New Roman" panose="02020603050405020304" pitchFamily="18" charset="0"/>
              </a:rPr>
              <a:t> material- </a:t>
            </a:r>
            <a:r>
              <a:rPr lang="en-US" sz="2000" dirty="0" smtClean="0">
                <a:latin typeface="Times New Roman" panose="02020603050405020304" pitchFamily="18" charset="0"/>
                <a:cs typeface="Times New Roman" panose="02020603050405020304" pitchFamily="18" charset="0"/>
              </a:rPr>
              <a:t>sand/ceramic/plaster of Paris, die of CI/ bronze, steel, alloy or refractory material</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S</a:t>
            </a:r>
            <a:r>
              <a:rPr lang="en-US" sz="2000" b="1" dirty="0" smtClean="0">
                <a:solidFill>
                  <a:srgbClr val="FF0000"/>
                </a:solidFill>
                <a:latin typeface="Times New Roman" panose="02020603050405020304" pitchFamily="18" charset="0"/>
                <a:cs typeface="Times New Roman" panose="02020603050405020304" pitchFamily="18" charset="0"/>
              </a:rPr>
              <a:t>and properties-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 </a:t>
            </a:r>
            <a:r>
              <a:rPr lang="en-US" sz="2000" b="1" dirty="0" smtClean="0">
                <a:latin typeface="Times New Roman" panose="02020603050405020304" pitchFamily="18" charset="0"/>
                <a:cs typeface="Times New Roman" panose="02020603050405020304" pitchFamily="18" charset="0"/>
              </a:rPr>
              <a:t>refractoriness</a:t>
            </a:r>
            <a:r>
              <a:rPr lang="en-US" sz="2000" dirty="0" smtClean="0">
                <a:latin typeface="Times New Roman" panose="02020603050405020304" pitchFamily="18" charset="0"/>
                <a:cs typeface="Times New Roman" panose="02020603050405020304" pitchFamily="18" charset="0"/>
              </a:rPr>
              <a:t>-ability to withstand high temperature without fusing. It depends on amount of silica.</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b) </a:t>
            </a:r>
            <a:r>
              <a:rPr lang="en-US" sz="2000" b="1" dirty="0" smtClean="0">
                <a:latin typeface="Times New Roman" panose="02020603050405020304" pitchFamily="18" charset="0"/>
                <a:cs typeface="Times New Roman" panose="02020603050405020304" pitchFamily="18" charset="0"/>
              </a:rPr>
              <a:t>permeability</a:t>
            </a:r>
            <a:r>
              <a:rPr lang="en-US" sz="2000" dirty="0" smtClean="0">
                <a:latin typeface="Times New Roman" panose="02020603050405020304" pitchFamily="18" charset="0"/>
                <a:cs typeface="Times New Roman" panose="02020603050405020304" pitchFamily="18" charset="0"/>
              </a:rPr>
              <a:t>- ability to escape air/gas/moisture present/ developed in </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c) </a:t>
            </a:r>
            <a:r>
              <a:rPr lang="en-US" sz="2000" b="1" dirty="0" smtClean="0">
                <a:latin typeface="Times New Roman" panose="02020603050405020304" pitchFamily="18" charset="0"/>
                <a:cs typeface="Times New Roman" panose="02020603050405020304" pitchFamily="18" charset="0"/>
              </a:rPr>
              <a:t>green strength </a:t>
            </a:r>
            <a:r>
              <a:rPr lang="en-US" sz="2000" dirty="0" smtClean="0">
                <a:latin typeface="Times New Roman" panose="02020603050405020304" pitchFamily="18" charset="0"/>
                <a:cs typeface="Times New Roman" panose="02020603050405020304" pitchFamily="18" charset="0"/>
              </a:rPr>
              <a:t>-strength at moist condition. It ensures making and handling of </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 Compressive green strength- 30-160 </a:t>
            </a:r>
            <a:r>
              <a:rPr lang="en-US" sz="2000" dirty="0" err="1" smtClean="0">
                <a:latin typeface="Times New Roman" panose="02020603050405020304" pitchFamily="18" charset="0"/>
                <a:cs typeface="Times New Roman" panose="02020603050405020304" pitchFamily="18" charset="0"/>
              </a:rPr>
              <a:t>kpa</a:t>
            </a:r>
            <a:r>
              <a:rPr lang="en-US" sz="2000" dirty="0" smtClean="0">
                <a:latin typeface="Times New Roman" panose="02020603050405020304" pitchFamily="18" charset="0"/>
                <a:cs typeface="Times New Roman" panose="02020603050405020304" pitchFamily="18" charset="0"/>
              </a:rPr>
              <a:t>, green shear </a:t>
            </a:r>
            <a:r>
              <a:rPr lang="en-US" sz="2000" dirty="0" err="1" smtClean="0">
                <a:latin typeface="Times New Roman" panose="02020603050405020304" pitchFamily="18" charset="0"/>
                <a:cs typeface="Times New Roman" panose="02020603050405020304" pitchFamily="18" charset="0"/>
              </a:rPr>
              <a:t>strebgth</a:t>
            </a:r>
            <a:r>
              <a:rPr lang="en-US" sz="2000" dirty="0" smtClean="0">
                <a:latin typeface="Times New Roman" panose="02020603050405020304" pitchFamily="18" charset="0"/>
                <a:cs typeface="Times New Roman" panose="02020603050405020304" pitchFamily="18" charset="0"/>
              </a:rPr>
              <a:t> 10-50kpa.</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Adhesiveness- sand clings well to </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 box </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cohesiveness-</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 should not collapse/ break during withdrawal of pattern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d) </a:t>
            </a:r>
            <a:r>
              <a:rPr lang="en-US" sz="2000" b="1" dirty="0" smtClean="0">
                <a:latin typeface="Times New Roman" panose="02020603050405020304" pitchFamily="18" charset="0"/>
                <a:cs typeface="Times New Roman" panose="02020603050405020304" pitchFamily="18" charset="0"/>
              </a:rPr>
              <a:t>dry strength- </a:t>
            </a:r>
            <a:r>
              <a:rPr lang="en-US" sz="2000" dirty="0" smtClean="0">
                <a:latin typeface="Times New Roman" panose="02020603050405020304" pitchFamily="18" charset="0"/>
                <a:cs typeface="Times New Roman" panose="02020603050405020304" pitchFamily="18" charset="0"/>
              </a:rPr>
              <a:t>strength at dry state, prevent </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 erosion and enlargement of </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 due to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metallostatic</a:t>
            </a:r>
            <a:r>
              <a:rPr lang="en-US" sz="2000" dirty="0" smtClean="0">
                <a:latin typeface="Times New Roman" panose="02020603050405020304" pitchFamily="18" charset="0"/>
                <a:cs typeface="Times New Roman" panose="02020603050405020304" pitchFamily="18" charset="0"/>
              </a:rPr>
              <a:t> pressure. Value 140-1800 </a:t>
            </a:r>
            <a:r>
              <a:rPr lang="en-US" sz="2000" dirty="0" err="1" smtClean="0">
                <a:latin typeface="Times New Roman" panose="02020603050405020304" pitchFamily="18" charset="0"/>
                <a:cs typeface="Times New Roman" panose="02020603050405020304" pitchFamily="18" charset="0"/>
              </a:rPr>
              <a:t>kpa</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e) </a:t>
            </a:r>
            <a:r>
              <a:rPr lang="en-US" sz="2000" b="1" dirty="0" err="1" smtClean="0">
                <a:latin typeface="Times New Roman" panose="02020603050405020304" pitchFamily="18" charset="0"/>
                <a:cs typeface="Times New Roman" panose="02020603050405020304" pitchFamily="18" charset="0"/>
              </a:rPr>
              <a:t>Flowability</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property to flow like fluid all around. Helps to distribute ramming pressure. ( + when – green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strength, + moisture content, - grain size)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f) </a:t>
            </a:r>
            <a:r>
              <a:rPr lang="en-US" sz="2000" b="1" dirty="0" smtClean="0">
                <a:latin typeface="Times New Roman" panose="02020603050405020304" pitchFamily="18" charset="0"/>
                <a:cs typeface="Times New Roman" panose="02020603050405020304" pitchFamily="18" charset="0"/>
              </a:rPr>
              <a:t>collapsibility-</a:t>
            </a:r>
            <a:r>
              <a:rPr lang="en-US" sz="2000" dirty="0" smtClean="0">
                <a:latin typeface="Times New Roman" panose="02020603050405020304" pitchFamily="18" charset="0"/>
                <a:cs typeface="Times New Roman" panose="02020603050405020304" pitchFamily="18" charset="0"/>
              </a:rPr>
              <a:t> ease of collapsing, ability of sand to allow free contraction of metal during solidification so as to prevent cracking/tearing. Ease of breaking the </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74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0941"/>
          </a:xfrm>
        </p:spPr>
        <p:txBody>
          <a:bodyPr>
            <a:normAutofit/>
          </a:bodyPr>
          <a:lstStyle/>
          <a:p>
            <a:pPr algn="ctr"/>
            <a:r>
              <a:rPr lang="en-US" sz="2400" dirty="0" smtClean="0">
                <a:latin typeface="Times New Roman" panose="02020603050405020304" pitchFamily="18" charset="0"/>
                <a:cs typeface="Times New Roman" panose="02020603050405020304" pitchFamily="18" charset="0"/>
              </a:rPr>
              <a:t>Core calculations</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749" y="1242435"/>
            <a:ext cx="11342501" cy="5626323"/>
          </a:xfrm>
        </p:spPr>
      </p:pic>
    </p:spTree>
    <p:extLst>
      <p:ext uri="{BB962C8B-B14F-4D97-AF65-F5344CB8AC3E}">
        <p14:creationId xmlns:p14="http://schemas.microsoft.com/office/powerpoint/2010/main" val="1765604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6207797"/>
          </a:xfrm>
        </p:spPr>
        <p:txBody>
          <a:bodyPr anchor="t">
            <a:normAutofit fontScale="90000"/>
          </a:bodyPr>
          <a:lstStyle/>
          <a:p>
            <a:r>
              <a:rPr lang="en-US" sz="2000" dirty="0" smtClean="0">
                <a:latin typeface="Times New Roman" panose="02020603050405020304" pitchFamily="18" charset="0"/>
                <a:cs typeface="Times New Roman" panose="02020603050405020304" pitchFamily="18" charset="0"/>
              </a:rPr>
              <a:t>Types based on composition-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1) silica sand- SiO2 is prime composition. Oxides of sodium, potassium, magnesium and calcium are also present as impurities. Impurities should be kept within 2% for better result. Fusion point 1450-1500</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2) Chromite sand- Cr2O3-44%, Fe2O3-28%, sIo2-10%, Al2O3+MgO+CaO&lt;20%</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fusion point 1800 Deg. Cent, small amount of binder needed,</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heavy steel casting with good finish.</a:t>
            </a:r>
            <a:br>
              <a:rPr lang="en-US" sz="2000"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zircon sand- zirconium oxide is prime constituent. ZrO2-66%, sIo2-31%, Al2O3-2%, Fe2O3-.75%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Higher fusion point 2400 degree centigrade, high thermal conductivity, low thermal expansion, small amount of binder needed. Costly item. Applied for </a:t>
            </a:r>
            <a:r>
              <a:rPr lang="en-US" sz="2000" dirty="0" smtClean="0">
                <a:latin typeface="Times New Roman" panose="02020603050405020304" pitchFamily="18" charset="0"/>
                <a:cs typeface="Times New Roman" panose="02020603050405020304" pitchFamily="18" charset="0"/>
              </a:rPr>
              <a:t>precession </a:t>
            </a:r>
            <a:r>
              <a:rPr lang="en-US" sz="2000" dirty="0">
                <a:latin typeface="Times New Roman" panose="02020603050405020304" pitchFamily="18" charset="0"/>
                <a:cs typeface="Times New Roman" panose="02020603050405020304" pitchFamily="18" charset="0"/>
              </a:rPr>
              <a:t>steel casting with better finish</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Types based on use/nature-</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1) green sand – 30% clay, 8-18% water. Used for rough and simple casting.</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2) dry sand- moisture removed, provide strength, thermal stability, used for large and heavy </a:t>
            </a:r>
            <a:r>
              <a:rPr lang="en-US" sz="2000" dirty="0" err="1" smtClean="0">
                <a:latin typeface="Times New Roman" panose="02020603050405020304" pitchFamily="18" charset="0"/>
                <a:cs typeface="Times New Roman" panose="02020603050405020304" pitchFamily="18" charset="0"/>
              </a:rPr>
              <a:t>castimg</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3)loam sand- 50%sand+50% clay, water is added, used for large and heavy casting</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4)facing sand- it is directly applied next to pattern in </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 cavity, therefore it comes contact with molten metal . So it should have high refractoriness and must be of fine size to ensure better finish.</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5) parting sand- dry sand without binder. After removal of pattern, parting sand is sprinkled on the mold so that mold does not stick.</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6) floor sand/ backing sand- it is used to back up face sand of large and heavy </a:t>
            </a:r>
            <a:r>
              <a:rPr lang="en-US" sz="2000" dirty="0" err="1" smtClean="0">
                <a:latin typeface="Times New Roman" panose="02020603050405020304" pitchFamily="18" charset="0"/>
                <a:cs typeface="Times New Roman" panose="02020603050405020304" pitchFamily="18" charset="0"/>
              </a:rPr>
              <a:t>mould</a:t>
            </a:r>
            <a:r>
              <a:rPr lang="en-US" sz="2000" dirty="0" smtClean="0">
                <a:latin typeface="Times New Roman" panose="02020603050405020304" pitchFamily="18" charset="0"/>
                <a:cs typeface="Times New Roman" panose="02020603050405020304" pitchFamily="18" charset="0"/>
              </a:rPr>
              <a:t>. Sand is black in </a:t>
            </a:r>
            <a:r>
              <a:rPr lang="en-US" sz="2000" dirty="0" err="1" smtClean="0">
                <a:latin typeface="Times New Roman" panose="02020603050405020304" pitchFamily="18" charset="0"/>
                <a:cs typeface="Times New Roman" panose="02020603050405020304" pitchFamily="18" charset="0"/>
              </a:rPr>
              <a:t>colour</a:t>
            </a:r>
            <a:r>
              <a:rPr lang="en-US" sz="2000" dirty="0" smtClean="0">
                <a:latin typeface="Times New Roman" panose="02020603050405020304" pitchFamily="18" charset="0"/>
                <a:cs typeface="Times New Roman" panose="02020603050405020304" pitchFamily="18" charset="0"/>
              </a:rPr>
              <a:t> as it is mixture of burnt sand and clay with binder.</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7) core sand- sand used to make core. higher refractoriness, higher collapsibility, etc. are essential requirements. The properties are obtained by using organic binders like- </a:t>
            </a:r>
            <a:r>
              <a:rPr lang="en-US" sz="2000" dirty="0" err="1" smtClean="0">
                <a:latin typeface="Times New Roman" panose="02020603050405020304" pitchFamily="18" charset="0"/>
                <a:cs typeface="Times New Roman" panose="02020603050405020304" pitchFamily="18" charset="0"/>
              </a:rPr>
              <a:t>lineseed</a:t>
            </a:r>
            <a:r>
              <a:rPr lang="en-US" sz="2000" dirty="0" smtClean="0">
                <a:latin typeface="Times New Roman" panose="02020603050405020304" pitchFamily="18" charset="0"/>
                <a:cs typeface="Times New Roman" panose="02020603050405020304" pitchFamily="18" charset="0"/>
              </a:rPr>
              <a:t> oil, core oil, fish oil, dextrin, molasses etc. the use of organic binder develop strength by polymerization and cross linking as it is baked at 175 </a:t>
            </a:r>
            <a:r>
              <a:rPr lang="en-US" sz="2000" dirty="0" err="1" smtClean="0">
                <a:latin typeface="Times New Roman" panose="02020603050405020304" pitchFamily="18" charset="0"/>
                <a:cs typeface="Times New Roman" panose="02020603050405020304" pitchFamily="18" charset="0"/>
              </a:rPr>
              <a:t>deg</a:t>
            </a:r>
            <a:r>
              <a:rPr lang="en-US" sz="2000" dirty="0" smtClean="0">
                <a:latin typeface="Times New Roman" panose="02020603050405020304" pitchFamily="18" charset="0"/>
                <a:cs typeface="Times New Roman" panose="02020603050405020304" pitchFamily="18" charset="0"/>
              </a:rPr>
              <a:t> cent.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308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24456"/>
          </a:xfrm>
        </p:spPr>
        <p:txBody>
          <a:bodyPr anchor="t">
            <a:normAutofit/>
          </a:bodyPr>
          <a:lstStyle/>
          <a:p>
            <a:r>
              <a:rPr lang="en-US" sz="2400" dirty="0" smtClean="0">
                <a:latin typeface="Times New Roman" panose="02020603050405020304" pitchFamily="18" charset="0"/>
                <a:cs typeface="Times New Roman" panose="02020603050405020304" pitchFamily="18" charset="0"/>
              </a:rPr>
              <a:t>Binder- </a:t>
            </a:r>
            <a:r>
              <a:rPr lang="en-US" sz="2000" dirty="0" smtClean="0">
                <a:latin typeface="Times New Roman" panose="02020603050405020304" pitchFamily="18" charset="0"/>
                <a:cs typeface="Times New Roman" panose="02020603050405020304" pitchFamily="18" charset="0"/>
              </a:rPr>
              <a:t>function is to hold sand particles for developing strength to retain shape and other working loads. Clay is normal binder. </a:t>
            </a:r>
            <a:r>
              <a:rPr lang="en-US" sz="2000" dirty="0">
                <a:latin typeface="Times New Roman" panose="02020603050405020304" pitchFamily="18" charset="0"/>
                <a:cs typeface="Times New Roman" panose="02020603050405020304" pitchFamily="18" charset="0"/>
              </a:rPr>
              <a:t>The clay's particles carry a negative electric </a:t>
            </a:r>
            <a:r>
              <a:rPr lang="en-US" sz="2000" dirty="0" smtClean="0">
                <a:latin typeface="Times New Roman" panose="02020603050405020304" pitchFamily="18" charset="0"/>
                <a:cs typeface="Times New Roman" panose="02020603050405020304" pitchFamily="18" charset="0"/>
              </a:rPr>
              <a:t>charge and therefore, .</a:t>
            </a:r>
            <a:r>
              <a:rPr lang="en-US" sz="2000" dirty="0">
                <a:latin typeface="Times New Roman" panose="02020603050405020304" pitchFamily="18" charset="0"/>
                <a:cs typeface="Times New Roman" panose="02020603050405020304" pitchFamily="18" charset="0"/>
              </a:rPr>
              <a:t> Heavy </a:t>
            </a:r>
            <a:r>
              <a:rPr lang="en-US" sz="2000" dirty="0" smtClean="0">
                <a:latin typeface="Times New Roman" panose="02020603050405020304" pitchFamily="18" charset="0"/>
                <a:cs typeface="Times New Roman" panose="02020603050405020304" pitchFamily="18" charset="0"/>
              </a:rPr>
              <a:t>metals, </a:t>
            </a:r>
            <a:r>
              <a:rPr lang="en-US" sz="2000" dirty="0">
                <a:latin typeface="Times New Roman" panose="02020603050405020304" pitchFamily="18" charset="0"/>
                <a:cs typeface="Times New Roman" panose="02020603050405020304" pitchFamily="18" charset="0"/>
              </a:rPr>
              <a:t>and free </a:t>
            </a:r>
            <a:r>
              <a:rPr lang="en-US" sz="2000" dirty="0" smtClean="0">
                <a:latin typeface="Times New Roman" panose="02020603050405020304" pitchFamily="18" charset="0"/>
                <a:cs typeface="Times New Roman" panose="02020603050405020304" pitchFamily="18" charset="0"/>
              </a:rPr>
              <a:t>radicals</a:t>
            </a:r>
            <a:r>
              <a:rPr lang="en-US" sz="2000" dirty="0">
                <a:latin typeface="Times New Roman" panose="02020603050405020304" pitchFamily="18" charset="0"/>
                <a:cs typeface="Times New Roman" panose="02020603050405020304" pitchFamily="18" charset="0"/>
              </a:rPr>
              <a:t> are said to carry a positive </a:t>
            </a:r>
            <a:r>
              <a:rPr lang="en-US" sz="2000" dirty="0" err="1" smtClean="0">
                <a:latin typeface="Times New Roman" panose="02020603050405020304" pitchFamily="18" charset="0"/>
                <a:cs typeface="Times New Roman" panose="02020603050405020304" pitchFamily="18" charset="0"/>
              </a:rPr>
              <a:t>charge.Clay</a:t>
            </a:r>
            <a:r>
              <a:rPr lang="en-US" sz="2000" dirty="0" smtClean="0">
                <a:latin typeface="Times New Roman" panose="02020603050405020304" pitchFamily="18" charset="0"/>
                <a:cs typeface="Times New Roman" panose="02020603050405020304" pitchFamily="18" charset="0"/>
              </a:rPr>
              <a:t> minerals have the ability to attract water, water do not go inside clay particles but lie outside on surface like adsorption.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Other binders-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montmorillonite- basically Na/Ca bentonite, weathered product of volcanic ashes, melting temp-1250-1300 deg. Cent.,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Na bentonite- high dry strength, low green strength, High resistance to burn out, better tolerance of variation in water content. Used for large casting</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ii) kaolinite- residue of weathered granite/basalt. Melting temp- 1780-1790 deg. Cent. It adsorbs fewer ions that clay as it is electrically more balanced.</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Iii) </a:t>
            </a:r>
            <a:r>
              <a:rPr lang="en-US" sz="2000" dirty="0" err="1" smtClean="0">
                <a:latin typeface="Times New Roman" panose="02020603050405020304" pitchFamily="18" charset="0"/>
                <a:cs typeface="Times New Roman" panose="02020603050405020304" pitchFamily="18" charset="0"/>
              </a:rPr>
              <a:t>illite</a:t>
            </a: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Binding action is due to-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electrostatic bonding (ii) surface tension force (iii) inter particle friction</a:t>
            </a:r>
            <a:br>
              <a:rPr lang="en-US" sz="20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water- </a:t>
            </a:r>
            <a:r>
              <a:rPr lang="en-US" sz="2000" dirty="0" smtClean="0">
                <a:latin typeface="Times New Roman" panose="02020603050405020304" pitchFamily="18" charset="0"/>
                <a:cs typeface="Times New Roman" panose="02020603050405020304" pitchFamily="18" charset="0"/>
              </a:rPr>
              <a:t>Water is essential for binding action. The % depends on type of binder, sand grain composition, grain size and shapes. However, 5% water is sufficient for binding. Some extra % around 3-5% is added to increase plasticity but more reduces strength and formability.</a:t>
            </a: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5292762"/>
            <a:ext cx="10515600" cy="1398493"/>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Some other binders-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)cereal binder- increase strength and collapsibility (ii) Saw dust- improve collapsibility, increase porosity and </a:t>
            </a:r>
            <a:r>
              <a:rPr lang="en-US" sz="1800" dirty="0" err="1" smtClean="0">
                <a:latin typeface="Times New Roman" panose="02020603050405020304" pitchFamily="18" charset="0"/>
                <a:cs typeface="Times New Roman" panose="02020603050405020304" pitchFamily="18" charset="0"/>
              </a:rPr>
              <a:t>flowability</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(iii) coke/pitch- increase hot strength (iv) graphite- for better finish (v) molasses- increase dry strength and edge hardness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221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62927"/>
            <a:ext cx="10515600" cy="420183"/>
          </a:xfrm>
        </p:spPr>
        <p:txBody>
          <a:bodyPr>
            <a:noAutofit/>
          </a:bodyPr>
          <a:lstStyle/>
          <a:p>
            <a:pPr algn="ctr"/>
            <a:r>
              <a:rPr lang="en-US" sz="2400" dirty="0" smtClean="0">
                <a:latin typeface="Times New Roman" panose="02020603050405020304" pitchFamily="18" charset="0"/>
                <a:cs typeface="Times New Roman" panose="02020603050405020304" pitchFamily="18" charset="0"/>
              </a:rPr>
              <a:t>Testing </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9788" y="785308"/>
            <a:ext cx="5157787" cy="2624866"/>
          </a:xfrm>
        </p:spPr>
        <p:txBody>
          <a:bodyPr anchor="t">
            <a:normAutofit/>
          </a:bodyPr>
          <a:lstStyle/>
          <a:p>
            <a:r>
              <a:rPr lang="en-US" sz="2000" b="0" dirty="0" smtClean="0">
                <a:latin typeface="Times New Roman" panose="02020603050405020304" pitchFamily="18" charset="0"/>
                <a:cs typeface="Times New Roman" panose="02020603050405020304" pitchFamily="18" charset="0"/>
              </a:rPr>
              <a:t>Moisture content test- </a:t>
            </a:r>
            <a:r>
              <a:rPr lang="en-US" sz="2000" b="0" dirty="0" err="1" smtClean="0">
                <a:latin typeface="Times New Roman" panose="02020603050405020304" pitchFamily="18" charset="0"/>
                <a:cs typeface="Times New Roman" panose="02020603050405020304" pitchFamily="18" charset="0"/>
              </a:rPr>
              <a:t>i</a:t>
            </a:r>
            <a:r>
              <a:rPr lang="en-US" sz="2000" b="0" dirty="0" smtClean="0">
                <a:latin typeface="Times New Roman" panose="02020603050405020304" pitchFamily="18" charset="0"/>
                <a:cs typeface="Times New Roman" panose="02020603050405020304" pitchFamily="18" charset="0"/>
              </a:rPr>
              <a:t>) weight difference method- heat at 105-140 </a:t>
            </a:r>
            <a:r>
              <a:rPr lang="en-US" sz="2000" b="0" dirty="0" err="1" smtClean="0">
                <a:latin typeface="Times New Roman" panose="02020603050405020304" pitchFamily="18" charset="0"/>
                <a:cs typeface="Times New Roman" panose="02020603050405020304" pitchFamily="18" charset="0"/>
              </a:rPr>
              <a:t>deg</a:t>
            </a:r>
            <a:r>
              <a:rPr lang="en-US" sz="2000" b="0" dirty="0" smtClean="0">
                <a:latin typeface="Times New Roman" panose="02020603050405020304" pitchFamily="18" charset="0"/>
                <a:cs typeface="Times New Roman" panose="02020603050405020304" pitchFamily="18" charset="0"/>
              </a:rPr>
              <a:t> cent for 2 hrs. </a:t>
            </a:r>
          </a:p>
          <a:p>
            <a:r>
              <a:rPr lang="en-US" sz="2000" b="0" dirty="0" smtClean="0">
                <a:latin typeface="Times New Roman" panose="02020603050405020304" pitchFamily="18" charset="0"/>
                <a:cs typeface="Times New Roman" panose="02020603050405020304" pitchFamily="18" charset="0"/>
              </a:rPr>
              <a:t>ii) Moisture teller- dry the sand with hot air flow and calculate by wt. diff. method.</a:t>
            </a:r>
          </a:p>
          <a:p>
            <a:r>
              <a:rPr lang="en-US" sz="2000" b="0" dirty="0" smtClean="0">
                <a:latin typeface="Times New Roman" panose="02020603050405020304" pitchFamily="18" charset="0"/>
                <a:cs typeface="Times New Roman" panose="02020603050405020304" pitchFamily="18" charset="0"/>
              </a:rPr>
              <a:t>iii) Rapid moisture teller- mix sand with CaC2 to remove water to form C2H2. amount of C2H2 is proportional to pressure . Calibration of pr. Gauge is needed to give moisture content.</a:t>
            </a:r>
            <a:endParaRPr lang="en-IN" sz="2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839788" y="3614569"/>
            <a:ext cx="5157787" cy="2575094"/>
          </a:xfrm>
        </p:spPr>
        <p:txBody>
          <a:bodyPr>
            <a:normAutofit lnSpcReduction="10000"/>
          </a:bodyPr>
          <a:lstStyle/>
          <a:p>
            <a:pPr marL="0" indent="0" algn="just">
              <a:buNone/>
            </a:pPr>
            <a:r>
              <a:rPr lang="en-US" sz="1500" dirty="0" smtClean="0">
                <a:latin typeface="Times New Roman" panose="02020603050405020304" pitchFamily="18" charset="0"/>
                <a:cs typeface="Times New Roman" panose="02020603050405020304" pitchFamily="18" charset="0"/>
              </a:rPr>
              <a:t>Permeability- defined by permeability number (P). </a:t>
            </a:r>
            <a:r>
              <a:rPr lang="en-US" sz="1500" dirty="0">
                <a:latin typeface="Times New Roman" panose="02020603050405020304" pitchFamily="18" charset="0"/>
                <a:cs typeface="Times New Roman" panose="02020603050405020304" pitchFamily="18" charset="0"/>
              </a:rPr>
              <a:t>It is expressed as the volume of air in cubic </a:t>
            </a:r>
            <a:r>
              <a:rPr lang="en-US" sz="1500" dirty="0" err="1">
                <a:latin typeface="Times New Roman" panose="02020603050405020304" pitchFamily="18" charset="0"/>
                <a:cs typeface="Times New Roman" panose="02020603050405020304" pitchFamily="18" charset="0"/>
              </a:rPr>
              <a:t>centimetres</a:t>
            </a:r>
            <a:r>
              <a:rPr lang="en-US" sz="1500" dirty="0">
                <a:latin typeface="Times New Roman" panose="02020603050405020304" pitchFamily="18" charset="0"/>
                <a:cs typeface="Times New Roman" panose="02020603050405020304" pitchFamily="18" charset="0"/>
              </a:rPr>
              <a:t> that will pass per minute under a pressure of 10 kg/m</a:t>
            </a:r>
            <a:r>
              <a:rPr lang="en-US" sz="1500" baseline="30000" dirty="0">
                <a:latin typeface="Times New Roman" panose="02020603050405020304" pitchFamily="18" charset="0"/>
                <a:cs typeface="Times New Roman" panose="02020603050405020304" pitchFamily="18" charset="0"/>
              </a:rPr>
              <a:t>2</a:t>
            </a:r>
            <a:r>
              <a:rPr lang="en-US" sz="1500" dirty="0">
                <a:latin typeface="Times New Roman" panose="02020603050405020304" pitchFamily="18" charset="0"/>
                <a:cs typeface="Times New Roman" panose="02020603050405020304" pitchFamily="18" charset="0"/>
              </a:rPr>
              <a:t> through a specimen of sand 1 square </a:t>
            </a:r>
            <a:r>
              <a:rPr lang="en-US" sz="1500" dirty="0" err="1">
                <a:latin typeface="Times New Roman" panose="02020603050405020304" pitchFamily="18" charset="0"/>
                <a:cs typeface="Times New Roman" panose="02020603050405020304" pitchFamily="18" charset="0"/>
              </a:rPr>
              <a:t>centimetre</a:t>
            </a:r>
            <a:r>
              <a:rPr lang="en-US" sz="1500" dirty="0">
                <a:latin typeface="Times New Roman" panose="02020603050405020304" pitchFamily="18" charset="0"/>
                <a:cs typeface="Times New Roman" panose="02020603050405020304" pitchFamily="18" charset="0"/>
              </a:rPr>
              <a:t> of cross-sectional area and one </a:t>
            </a:r>
            <a:r>
              <a:rPr lang="en-US" sz="1500" dirty="0" err="1">
                <a:latin typeface="Times New Roman" panose="02020603050405020304" pitchFamily="18" charset="0"/>
                <a:cs typeface="Times New Roman" panose="02020603050405020304" pitchFamily="18" charset="0"/>
              </a:rPr>
              <a:t>centimetre</a:t>
            </a:r>
            <a:r>
              <a:rPr lang="en-US" sz="1500" dirty="0">
                <a:latin typeface="Times New Roman" panose="02020603050405020304" pitchFamily="18" charset="0"/>
                <a:cs typeface="Times New Roman" panose="02020603050405020304" pitchFamily="18" charset="0"/>
              </a:rPr>
              <a:t> in height</a:t>
            </a:r>
            <a:r>
              <a:rPr lang="en-US" sz="1500" dirty="0" smtClean="0">
                <a:latin typeface="Times New Roman" panose="02020603050405020304" pitchFamily="18" charset="0"/>
                <a:cs typeface="Times New Roman" panose="02020603050405020304" pitchFamily="18" charset="0"/>
              </a:rPr>
              <a:t>. </a:t>
            </a:r>
          </a:p>
          <a:p>
            <a:pPr marL="0" indent="0" algn="just">
              <a:buNone/>
            </a:pPr>
            <a:r>
              <a:rPr lang="en-US" sz="1500" dirty="0" smtClean="0">
                <a:latin typeface="Times New Roman" panose="02020603050405020304" pitchFamily="18" charset="0"/>
                <a:cs typeface="Times New Roman" panose="02020603050405020304" pitchFamily="18" charset="0"/>
              </a:rPr>
              <a:t>P=VH/</a:t>
            </a:r>
            <a:r>
              <a:rPr lang="en-US" sz="1500" dirty="0" err="1" smtClean="0">
                <a:latin typeface="Times New Roman" panose="02020603050405020304" pitchFamily="18" charset="0"/>
                <a:cs typeface="Times New Roman" panose="02020603050405020304" pitchFamily="18" charset="0"/>
              </a:rPr>
              <a:t>pAT</a:t>
            </a:r>
            <a:r>
              <a:rPr lang="en-US" sz="1500" dirty="0" smtClean="0">
                <a:latin typeface="Times New Roman" panose="02020603050405020304" pitchFamily="18" charset="0"/>
                <a:cs typeface="Times New Roman" panose="02020603050405020304" pitchFamily="18" charset="0"/>
              </a:rPr>
              <a:t> = 50.128/T  for standard case---V=vol. of air 2000cm3, H=5.08cm, p air </a:t>
            </a:r>
            <a:r>
              <a:rPr lang="en-US" sz="1500" dirty="0" err="1" smtClean="0">
                <a:latin typeface="Times New Roman" panose="02020603050405020304" pitchFamily="18" charset="0"/>
                <a:cs typeface="Times New Roman" panose="02020603050405020304" pitchFamily="18" charset="0"/>
              </a:rPr>
              <a:t>pr</a:t>
            </a:r>
            <a:r>
              <a:rPr lang="en-US" sz="1500" dirty="0" smtClean="0">
                <a:latin typeface="Times New Roman" panose="02020603050405020304" pitchFamily="18" charset="0"/>
                <a:cs typeface="Times New Roman" panose="02020603050405020304" pitchFamily="18" charset="0"/>
              </a:rPr>
              <a:t>= 10gm/cm2, A= Area=20.268 cm2, T= Time in min.</a:t>
            </a:r>
          </a:p>
          <a:p>
            <a:pPr marL="0" indent="0">
              <a:buNone/>
            </a:pPr>
            <a:r>
              <a:rPr lang="en-US" sz="2000" dirty="0" smtClean="0">
                <a:solidFill>
                  <a:srgbClr val="0070C0"/>
                </a:solidFill>
              </a:rPr>
              <a:t>Problem-calculate permeability no. of a sand </a:t>
            </a:r>
            <a:r>
              <a:rPr lang="en-US" sz="2000" dirty="0" err="1" smtClean="0">
                <a:solidFill>
                  <a:srgbClr val="0070C0"/>
                </a:solidFill>
              </a:rPr>
              <a:t>std</a:t>
            </a:r>
            <a:r>
              <a:rPr lang="en-US" sz="2000" dirty="0" smtClean="0">
                <a:solidFill>
                  <a:srgbClr val="0070C0"/>
                </a:solidFill>
              </a:rPr>
              <a:t> specimen if it takes 1min.15 sec to pass 2000cm3 air at pr. 6gm/cm2</a:t>
            </a:r>
          </a:p>
          <a:p>
            <a:pPr marL="0" indent="0">
              <a:buNone/>
            </a:pPr>
            <a:endParaRPr lang="en-US" sz="2000" dirty="0" smtClean="0">
              <a:solidFill>
                <a:srgbClr val="0070C0"/>
              </a:solidFill>
            </a:endParaRPr>
          </a:p>
          <a:p>
            <a:pPr marL="0" indent="0">
              <a:buNone/>
            </a:pPr>
            <a:endParaRPr lang="en-US" sz="2000" dirty="0" smtClean="0"/>
          </a:p>
        </p:txBody>
      </p:sp>
      <p:sp>
        <p:nvSpPr>
          <p:cNvPr id="6" name="Text Placeholder 5"/>
          <p:cNvSpPr>
            <a:spLocks noGrp="1"/>
          </p:cNvSpPr>
          <p:nvPr>
            <p:ph type="body" sz="quarter" idx="3"/>
          </p:nvPr>
        </p:nvSpPr>
        <p:spPr>
          <a:xfrm>
            <a:off x="6172200" y="821279"/>
            <a:ext cx="5183188" cy="823912"/>
          </a:xfrm>
        </p:spPr>
        <p:txBody>
          <a:bodyPr anchor="t"/>
          <a:lstStyle/>
          <a:p>
            <a:r>
              <a:rPr lang="en-US" b="0" dirty="0" smtClean="0"/>
              <a:t>Grain size- </a:t>
            </a:r>
            <a:r>
              <a:rPr lang="en-US" sz="2000" b="0" dirty="0" smtClean="0"/>
              <a:t>identified by grain fineness number GFN.</a:t>
            </a:r>
            <a:endParaRPr lang="en-IN" sz="2000" dirty="0"/>
          </a:p>
        </p:txBody>
      </p:sp>
      <p:pic>
        <p:nvPicPr>
          <p:cNvPr id="8" name="Content Placeholder 7"/>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249356" y="1848858"/>
            <a:ext cx="5207537" cy="4627151"/>
          </a:xfrm>
        </p:spPr>
      </p:pic>
    </p:spTree>
    <p:extLst>
      <p:ext uri="{BB962C8B-B14F-4D97-AF65-F5344CB8AC3E}">
        <p14:creationId xmlns:p14="http://schemas.microsoft.com/office/powerpoint/2010/main" val="2017959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p:txBody>
          <a:bodyPr/>
          <a:lstStyle/>
          <a:p>
            <a:endParaRPr lang="en-IN" dirty="0"/>
          </a:p>
        </p:txBody>
      </p:sp>
      <p:pic>
        <p:nvPicPr>
          <p:cNvPr id="1026" name="Picture 2" descr="PERMEABILITY M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297824"/>
            <a:ext cx="3513042" cy="42091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ression strength testing of the sand specimen - YouTube"/>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097240" y="192487"/>
            <a:ext cx="4348436" cy="32613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and Testing in Foundry (6 Methods that You Should K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9231" y="3453814"/>
            <a:ext cx="4735914" cy="2667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838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9788" y="457200"/>
            <a:ext cx="10515600" cy="478715"/>
          </a:xfrm>
        </p:spPr>
        <p:txBody>
          <a:bodyPr anchor="t">
            <a:normAutofit/>
          </a:bodyPr>
          <a:lstStyle/>
          <a:p>
            <a:pPr algn="ctr"/>
            <a:r>
              <a:rPr lang="en-US" sz="2400" dirty="0" smtClean="0"/>
              <a:t>PATTERN</a:t>
            </a:r>
            <a:endParaRPr lang="en-IN" sz="2400"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638" y="935914"/>
            <a:ext cx="5302928" cy="5922085"/>
          </a:xfr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0198" y="2498514"/>
            <a:ext cx="5042104" cy="1923853"/>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6760" y="5619206"/>
            <a:ext cx="6745239" cy="652502"/>
          </a:xfrm>
          <a:prstGeom prst="rect">
            <a:avLst/>
          </a:prstGeom>
        </p:spPr>
      </p:pic>
    </p:spTree>
    <p:extLst>
      <p:ext uri="{BB962C8B-B14F-4D97-AF65-F5344CB8AC3E}">
        <p14:creationId xmlns:p14="http://schemas.microsoft.com/office/powerpoint/2010/main" val="4063912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9896344" cy="467958"/>
          </a:xfrm>
        </p:spPr>
        <p:txBody>
          <a:bodyPr>
            <a:normAutofit/>
          </a:bodyPr>
          <a:lstStyle/>
          <a:p>
            <a:pPr algn="ctr"/>
            <a:r>
              <a:rPr lang="en-US" sz="2000" dirty="0" smtClean="0">
                <a:latin typeface="Times New Roman" panose="02020603050405020304" pitchFamily="18" charset="0"/>
                <a:cs typeface="Times New Roman" panose="02020603050405020304" pitchFamily="18" charset="0"/>
              </a:rPr>
              <a:t>PATTERN ALLOWANCES</a:t>
            </a:r>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0614" y="1204166"/>
            <a:ext cx="6349664" cy="4809359"/>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3644" y="925158"/>
            <a:ext cx="5039467" cy="3117583"/>
          </a:xfrm>
          <a:prstGeom prst="rect">
            <a:avLst/>
          </a:prstGeom>
        </p:spPr>
      </p:pic>
      <p:sp>
        <p:nvSpPr>
          <p:cNvPr id="7" name="Rectangle 6"/>
          <p:cNvSpPr/>
          <p:nvPr/>
        </p:nvSpPr>
        <p:spPr>
          <a:xfrm>
            <a:off x="7282928" y="4413880"/>
            <a:ext cx="3894268" cy="1923604"/>
          </a:xfrm>
          <a:prstGeom prst="rect">
            <a:avLst/>
          </a:prstGeom>
        </p:spPr>
        <p:txBody>
          <a:bodyPr wrap="square">
            <a:spAutoFit/>
          </a:bodyPr>
          <a:lstStyle/>
          <a:p>
            <a:endParaRPr lang="en-IN" sz="1050" dirty="0">
              <a:solidFill>
                <a:srgbClr val="000000"/>
              </a:solidFill>
              <a:latin typeface="Arial" panose="020B0604020202020204" pitchFamily="34" charset="0"/>
            </a:endParaRPr>
          </a:p>
          <a:p>
            <a:endParaRPr lang="en-IN" sz="1050" dirty="0">
              <a:latin typeface="Arial" panose="020B0604020202020204" pitchFamily="34" charset="0"/>
            </a:endParaRPr>
          </a:p>
          <a:p>
            <a:r>
              <a:rPr lang="en-US" sz="1400" dirty="0">
                <a:latin typeface="Times New Roman" panose="02020603050405020304" pitchFamily="18" charset="0"/>
                <a:cs typeface="Times New Roman" panose="02020603050405020304" pitchFamily="18" charset="0"/>
              </a:rPr>
              <a:t>The shrinkage allowance depends on the coefficient of thermal expansion of the material (</a:t>
            </a:r>
            <a:r>
              <a:rPr lang="en-US" sz="1400" b="1" dirty="0">
                <a:latin typeface="Times New Roman" panose="02020603050405020304" pitchFamily="18" charset="0"/>
                <a:cs typeface="Times New Roman" panose="02020603050405020304" pitchFamily="18" charset="0"/>
              </a:rPr>
              <a:t>α</a:t>
            </a:r>
            <a:r>
              <a:rPr lang="en-US" sz="1400" dirty="0">
                <a:latin typeface="Times New Roman" panose="02020603050405020304" pitchFamily="18" charset="0"/>
                <a:cs typeface="Times New Roman" panose="02020603050405020304" pitchFamily="18" charset="0"/>
              </a:rPr>
              <a:t>). A simple relation indicates that higher the value of </a:t>
            </a:r>
            <a:r>
              <a:rPr lang="en-US" sz="1400" b="1" i="1" dirty="0">
                <a:latin typeface="Times New Roman" panose="02020603050405020304" pitchFamily="18" charset="0"/>
                <a:cs typeface="Times New Roman" panose="02020603050405020304" pitchFamily="18" charset="0"/>
              </a:rPr>
              <a:t>α</a:t>
            </a:r>
            <a:r>
              <a:rPr lang="en-US" sz="1400" dirty="0">
                <a:latin typeface="Times New Roman" panose="02020603050405020304" pitchFamily="18" charset="0"/>
                <a:cs typeface="Times New Roman" panose="02020603050405020304" pitchFamily="18" charset="0"/>
              </a:rPr>
              <a:t>, more is the shrinkage allowance. </a:t>
            </a:r>
          </a:p>
          <a:p>
            <a:r>
              <a:rPr lang="en-US" sz="1400" dirty="0">
                <a:latin typeface="Times New Roman" panose="02020603050405020304" pitchFamily="18" charset="0"/>
                <a:cs typeface="Times New Roman" panose="02020603050405020304" pitchFamily="18" charset="0"/>
              </a:rPr>
              <a:t>3.For a dimension ‘</a:t>
            </a:r>
            <a:r>
              <a:rPr lang="en-US" sz="1400" i="1" dirty="0">
                <a:latin typeface="Times New Roman" panose="02020603050405020304" pitchFamily="18" charset="0"/>
                <a:cs typeface="Times New Roman" panose="02020603050405020304" pitchFamily="18" charset="0"/>
              </a:rPr>
              <a:t>l</a:t>
            </a:r>
            <a:r>
              <a:rPr lang="en-US" sz="1400" dirty="0">
                <a:latin typeface="Times New Roman" panose="02020603050405020304" pitchFamily="18" charset="0"/>
                <a:cs typeface="Times New Roman" panose="02020603050405020304" pitchFamily="18" charset="0"/>
              </a:rPr>
              <a:t>’, shrinkage allowance is </a:t>
            </a:r>
            <a:r>
              <a:rPr lang="en-US" sz="1400" i="1" dirty="0">
                <a:latin typeface="Times New Roman" panose="02020603050405020304" pitchFamily="18" charset="0"/>
                <a:cs typeface="Times New Roman" panose="02020603050405020304" pitchFamily="18" charset="0"/>
              </a:rPr>
              <a:t>αl </a:t>
            </a:r>
            <a:r>
              <a:rPr lang="en-US" sz="1400" dirty="0">
                <a:latin typeface="Times New Roman" panose="02020603050405020304" pitchFamily="18" charset="0"/>
                <a:cs typeface="Times New Roman" panose="02020603050405020304" pitchFamily="18" charset="0"/>
              </a:rPr>
              <a:t>(</a:t>
            </a:r>
            <a:r>
              <a:rPr lang="en-US" sz="1400" i="1" dirty="0" err="1">
                <a:latin typeface="Times New Roman" panose="02020603050405020304" pitchFamily="18" charset="0"/>
                <a:cs typeface="Times New Roman" panose="02020603050405020304" pitchFamily="18" charset="0"/>
              </a:rPr>
              <a:t>θf</a:t>
            </a:r>
            <a:r>
              <a:rPr lang="en-US" sz="1400" i="1" dirty="0">
                <a:latin typeface="Times New Roman" panose="02020603050405020304" pitchFamily="18" charset="0"/>
                <a:cs typeface="Times New Roman" panose="02020603050405020304" pitchFamily="18" charset="0"/>
              </a:rPr>
              <a:t> –θ0</a:t>
            </a:r>
            <a:r>
              <a:rPr lang="en-US" sz="1400" dirty="0">
                <a:latin typeface="Times New Roman" panose="02020603050405020304" pitchFamily="18" charset="0"/>
                <a:cs typeface="Times New Roman" panose="02020603050405020304" pitchFamily="18" charset="0"/>
              </a:rPr>
              <a:t>). Here </a:t>
            </a:r>
            <a:r>
              <a:rPr lang="en-US" sz="1400" i="1" dirty="0" err="1">
                <a:latin typeface="Times New Roman" panose="02020603050405020304" pitchFamily="18" charset="0"/>
                <a:cs typeface="Times New Roman" panose="02020603050405020304" pitchFamily="18" charset="0"/>
              </a:rPr>
              <a:t>θf</a:t>
            </a:r>
            <a:r>
              <a:rPr lang="en-US" sz="1400" i="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is the freezing temperature and </a:t>
            </a:r>
            <a:r>
              <a:rPr lang="en-US" sz="1400" i="1" dirty="0">
                <a:latin typeface="Times New Roman" panose="02020603050405020304" pitchFamily="18" charset="0"/>
                <a:cs typeface="Times New Roman" panose="02020603050405020304" pitchFamily="18" charset="0"/>
              </a:rPr>
              <a:t>θ</a:t>
            </a:r>
            <a:r>
              <a:rPr lang="en-US" sz="1400" dirty="0">
                <a:latin typeface="Times New Roman" panose="02020603050405020304" pitchFamily="18" charset="0"/>
                <a:cs typeface="Times New Roman" panose="02020603050405020304" pitchFamily="18" charset="0"/>
              </a:rPr>
              <a:t>0 is the room temperature. </a:t>
            </a:r>
          </a:p>
        </p:txBody>
      </p:sp>
    </p:spTree>
    <p:extLst>
      <p:ext uri="{BB962C8B-B14F-4D97-AF65-F5344CB8AC3E}">
        <p14:creationId xmlns:p14="http://schemas.microsoft.com/office/powerpoint/2010/main" val="1974569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50364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TotalTime>
  <Words>880</Words>
  <Application>Microsoft Office PowerPoint</Application>
  <PresentationFormat>Widescreen</PresentationFormat>
  <Paragraphs>91</Paragraphs>
  <Slides>20</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CHAPTER  2  MOULD MATERIAL- its properties, varieties, other ingredients, testing   PATTERN- different allowances, types of pattern  CORE- its material and properties, types of core, core making  CORE PRINT- area calculation   CHAPLETS-</vt:lpstr>
      <vt:lpstr>Mould-block of mass of refractory material or metal in which a mould cavity is made.  Mould material- sand/ceramic/plaster of Paris, die of CI/ bronze, steel, alloy or refractory material  Sand properties-   a) refractoriness-ability to withstand high temperature without fusing. It depends on amount of silica.  b) permeability- ability to escape air/gas/moisture present/ developed in mould.  c) green strength -strength at moist condition. It ensures making and handling of mould. Compressive green strength- 30-160 kpa, green shear strebgth 10-50kpa.     Adhesiveness- sand clings well to mould box      cohesiveness-mould should not collapse/ break during withdrawal of pattern  d) dry strength- strength at dry state, prevent mould erosion and enlargement of mould due to       metallostatic pressure. Value 140-1800 kpa.  e) Flowability- property to flow like fluid all around. Helps to distribute ramming pressure. ( + when – green      strength, + moisture content, - grain size)  f) collapsibility- ease of collapsing, ability of sand to allow free contraction of metal during solidification so as to prevent cracking/tearing. Ease of breaking the mould.    </vt:lpstr>
      <vt:lpstr>Types based on composition-  1) silica sand- SiO2 is prime composition. Oxides of sodium, potassium, magnesium and calcium are also present as impurities. Impurities should be kept within 2% for better result. Fusion point 1450-1500 2) Chromite sand- Cr2O3-44%, Fe2O3-28%, sIo2-10%, Al2O3+MgO+CaO&lt;20% fusion point 1800 Deg. Cent, small amount of binder needed, heavy steel casting with good finish. 3) zircon sand- zirconium oxide is prime constituent. ZrO2-66%, sIo2-31%, Al2O3-2%, Fe2O3-.75% Higher fusion point 2400 degree centigrade, high thermal conductivity, low thermal expansion, small amount of binder needed. Costly item. Applied for precession steel casting with better finish.  Types based on use/nature-  1) green sand – 30% clay, 8-18% water. Used for rough and simple casting. 2) dry sand- moisture removed, provide strength, thermal stability, used for large and heavy castimg 3)loam sand- 50%sand+50% clay, water is added, used for large and heavy casting 4)facing sand- it is directly applied next to pattern in mould cavity, therefore it comes contact with molten metal . So it should have high refractoriness and must be of fine size to ensure better finish. 5) parting sand- dry sand without binder. After removal of pattern, parting sand is sprinkled on the mold so that mold does not stick. 6) floor sand/ backing sand- it is used to back up face sand of large and heavy mould. Sand is black in colour as it is mixture of burnt sand and clay with binder. 7) core sand- sand used to make core. higher refractoriness, higher collapsibility, etc. are essential requirements. The properties are obtained by using organic binders like- lineseed oil, core oil, fish oil, dextrin, molasses etc. the use of organic binder develop strength by polymerization and cross linking as it is baked at 175 deg cent. </vt:lpstr>
      <vt:lpstr>Binder- function is to hold sand particles for developing strength to retain shape and other working loads. Clay is normal binder. The clay's particles carry a negative electric charge and therefore, . Heavy metals, and free radicals are said to carry a positive charge.Clay minerals have the ability to attract water, water do not go inside clay particles but lie outside on surface like adsorption.  Other binders- i) montmorillonite- basically Na/Ca bentonite, weathered product of volcanic ashes, melting temp-1250-1300 deg. Cent., Na bentonite- high dry strength, low green strength, High resistance to burn out, better tolerance of variation in water content. Used for large casting  ii) kaolinite- residue of weathered granite/basalt. Melting temp- 1780-1790 deg. Cent. It adsorbs fewer ions that clay as it is electrically more balanced. Iii) illite- Binding action is due to- i) electrostatic bonding (ii) surface tension force (iii) inter particle friction water- Water is essential for binding action. The % depends on type of binder, sand grain composition, grain size and shapes. However, 5% water is sufficient for binding. Some extra % around 3-5% is added to increase plasticity but more reduces strength and formability.</vt:lpstr>
      <vt:lpstr>Testing </vt:lpstr>
      <vt:lpstr>PowerPoint Presentation</vt:lpstr>
      <vt:lpstr>PATTERN</vt:lpstr>
      <vt:lpstr>PATTERN ALLOWANCES</vt:lpstr>
      <vt:lpstr>PowerPoint Presentation</vt:lpstr>
      <vt:lpstr>Most metals shrink when cooled from liquid state-liquid shrinkage (pouring temp to liquid temp), solidification shrinkage (liquid temp to solid temp)[pure metals solidify at constant temp] and solid shrinkage(solid temp. to room temp).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CORE</vt:lpstr>
      <vt:lpstr>PowerPoint Presentation</vt:lpstr>
      <vt:lpstr>Core calculations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MOULD MATERIAL- its properties, varieties, other ingredients, testing   PATTERN- different allowances, types of pattern  CORE- its material and properties, types of core, core making  CORE PRINT- area calculation   CHAPLETS-</dc:title>
  <dc:creator>jagannath</dc:creator>
  <cp:lastModifiedBy>jagannath</cp:lastModifiedBy>
  <cp:revision>63</cp:revision>
  <dcterms:created xsi:type="dcterms:W3CDTF">2021-02-23T15:41:03Z</dcterms:created>
  <dcterms:modified xsi:type="dcterms:W3CDTF">2022-07-08T16:49:43Z</dcterms:modified>
</cp:coreProperties>
</file>