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8"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F48A91E-858A-4E91-8540-3745EF3DFF8A}" type="datetimeFigureOut">
              <a:rPr lang="en-IN" smtClean="0"/>
              <a:t>29-01-2022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6F2064-5FF8-4D3C-AC18-EC8ECE9735FA}" type="slidenum">
              <a:rPr lang="en-IN" smtClean="0"/>
              <a:t>‹#›</a:t>
            </a:fld>
            <a:endParaRPr lang="en-IN"/>
          </a:p>
        </p:txBody>
      </p:sp>
    </p:spTree>
    <p:extLst>
      <p:ext uri="{BB962C8B-B14F-4D97-AF65-F5344CB8AC3E}">
        <p14:creationId xmlns:p14="http://schemas.microsoft.com/office/powerpoint/2010/main" val="3226551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F48A91E-858A-4E91-8540-3745EF3DFF8A}" type="datetimeFigureOut">
              <a:rPr lang="en-IN" smtClean="0"/>
              <a:t>29-01-2022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6F2064-5FF8-4D3C-AC18-EC8ECE9735FA}" type="slidenum">
              <a:rPr lang="en-IN" smtClean="0"/>
              <a:t>‹#›</a:t>
            </a:fld>
            <a:endParaRPr lang="en-IN"/>
          </a:p>
        </p:txBody>
      </p:sp>
    </p:spTree>
    <p:extLst>
      <p:ext uri="{BB962C8B-B14F-4D97-AF65-F5344CB8AC3E}">
        <p14:creationId xmlns:p14="http://schemas.microsoft.com/office/powerpoint/2010/main" val="3932087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F48A91E-858A-4E91-8540-3745EF3DFF8A}" type="datetimeFigureOut">
              <a:rPr lang="en-IN" smtClean="0"/>
              <a:t>29-01-2022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6F2064-5FF8-4D3C-AC18-EC8ECE9735FA}" type="slidenum">
              <a:rPr lang="en-IN" smtClean="0"/>
              <a:t>‹#›</a:t>
            </a:fld>
            <a:endParaRPr lang="en-IN"/>
          </a:p>
        </p:txBody>
      </p:sp>
    </p:spTree>
    <p:extLst>
      <p:ext uri="{BB962C8B-B14F-4D97-AF65-F5344CB8AC3E}">
        <p14:creationId xmlns:p14="http://schemas.microsoft.com/office/powerpoint/2010/main" val="3323301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F48A91E-858A-4E91-8540-3745EF3DFF8A}" type="datetimeFigureOut">
              <a:rPr lang="en-IN" smtClean="0"/>
              <a:t>29-01-2022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6F2064-5FF8-4D3C-AC18-EC8ECE9735FA}" type="slidenum">
              <a:rPr lang="en-IN" smtClean="0"/>
              <a:t>‹#›</a:t>
            </a:fld>
            <a:endParaRPr lang="en-IN"/>
          </a:p>
        </p:txBody>
      </p:sp>
    </p:spTree>
    <p:extLst>
      <p:ext uri="{BB962C8B-B14F-4D97-AF65-F5344CB8AC3E}">
        <p14:creationId xmlns:p14="http://schemas.microsoft.com/office/powerpoint/2010/main" val="1550386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F48A91E-858A-4E91-8540-3745EF3DFF8A}" type="datetimeFigureOut">
              <a:rPr lang="en-IN" smtClean="0"/>
              <a:t>29-01-2022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6F2064-5FF8-4D3C-AC18-EC8ECE9735FA}" type="slidenum">
              <a:rPr lang="en-IN" smtClean="0"/>
              <a:t>‹#›</a:t>
            </a:fld>
            <a:endParaRPr lang="en-IN"/>
          </a:p>
        </p:txBody>
      </p:sp>
    </p:spTree>
    <p:extLst>
      <p:ext uri="{BB962C8B-B14F-4D97-AF65-F5344CB8AC3E}">
        <p14:creationId xmlns:p14="http://schemas.microsoft.com/office/powerpoint/2010/main" val="4291951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F48A91E-858A-4E91-8540-3745EF3DFF8A}" type="datetimeFigureOut">
              <a:rPr lang="en-IN" smtClean="0"/>
              <a:t>29-01-2022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6F2064-5FF8-4D3C-AC18-EC8ECE9735FA}" type="slidenum">
              <a:rPr lang="en-IN" smtClean="0"/>
              <a:t>‹#›</a:t>
            </a:fld>
            <a:endParaRPr lang="en-IN"/>
          </a:p>
        </p:txBody>
      </p:sp>
    </p:spTree>
    <p:extLst>
      <p:ext uri="{BB962C8B-B14F-4D97-AF65-F5344CB8AC3E}">
        <p14:creationId xmlns:p14="http://schemas.microsoft.com/office/powerpoint/2010/main" val="3995891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F48A91E-858A-4E91-8540-3745EF3DFF8A}" type="datetimeFigureOut">
              <a:rPr lang="en-IN" smtClean="0"/>
              <a:t>29-01-2022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6F2064-5FF8-4D3C-AC18-EC8ECE9735FA}" type="slidenum">
              <a:rPr lang="en-IN" smtClean="0"/>
              <a:t>‹#›</a:t>
            </a:fld>
            <a:endParaRPr lang="en-IN"/>
          </a:p>
        </p:txBody>
      </p:sp>
    </p:spTree>
    <p:extLst>
      <p:ext uri="{BB962C8B-B14F-4D97-AF65-F5344CB8AC3E}">
        <p14:creationId xmlns:p14="http://schemas.microsoft.com/office/powerpoint/2010/main" val="839572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F48A91E-858A-4E91-8540-3745EF3DFF8A}" type="datetimeFigureOut">
              <a:rPr lang="en-IN" smtClean="0"/>
              <a:t>29-01-2022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6F2064-5FF8-4D3C-AC18-EC8ECE9735FA}" type="slidenum">
              <a:rPr lang="en-IN" smtClean="0"/>
              <a:t>‹#›</a:t>
            </a:fld>
            <a:endParaRPr lang="en-IN"/>
          </a:p>
        </p:txBody>
      </p:sp>
    </p:spTree>
    <p:extLst>
      <p:ext uri="{BB962C8B-B14F-4D97-AF65-F5344CB8AC3E}">
        <p14:creationId xmlns:p14="http://schemas.microsoft.com/office/powerpoint/2010/main" val="365684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48A91E-858A-4E91-8540-3745EF3DFF8A}" type="datetimeFigureOut">
              <a:rPr lang="en-IN" smtClean="0"/>
              <a:t>29-01-2022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6F2064-5FF8-4D3C-AC18-EC8ECE9735FA}" type="slidenum">
              <a:rPr lang="en-IN" smtClean="0"/>
              <a:t>‹#›</a:t>
            </a:fld>
            <a:endParaRPr lang="en-IN"/>
          </a:p>
        </p:txBody>
      </p:sp>
    </p:spTree>
    <p:extLst>
      <p:ext uri="{BB962C8B-B14F-4D97-AF65-F5344CB8AC3E}">
        <p14:creationId xmlns:p14="http://schemas.microsoft.com/office/powerpoint/2010/main" val="1654538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F48A91E-858A-4E91-8540-3745EF3DFF8A}" type="datetimeFigureOut">
              <a:rPr lang="en-IN" smtClean="0"/>
              <a:t>29-01-2022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6F2064-5FF8-4D3C-AC18-EC8ECE9735FA}" type="slidenum">
              <a:rPr lang="en-IN" smtClean="0"/>
              <a:t>‹#›</a:t>
            </a:fld>
            <a:endParaRPr lang="en-IN"/>
          </a:p>
        </p:txBody>
      </p:sp>
    </p:spTree>
    <p:extLst>
      <p:ext uri="{BB962C8B-B14F-4D97-AF65-F5344CB8AC3E}">
        <p14:creationId xmlns:p14="http://schemas.microsoft.com/office/powerpoint/2010/main" val="1183805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F48A91E-858A-4E91-8540-3745EF3DFF8A}" type="datetimeFigureOut">
              <a:rPr lang="en-IN" smtClean="0"/>
              <a:t>29-01-2022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6F2064-5FF8-4D3C-AC18-EC8ECE9735FA}" type="slidenum">
              <a:rPr lang="en-IN" smtClean="0"/>
              <a:t>‹#›</a:t>
            </a:fld>
            <a:endParaRPr lang="en-IN"/>
          </a:p>
        </p:txBody>
      </p:sp>
    </p:spTree>
    <p:extLst>
      <p:ext uri="{BB962C8B-B14F-4D97-AF65-F5344CB8AC3E}">
        <p14:creationId xmlns:p14="http://schemas.microsoft.com/office/powerpoint/2010/main" val="916211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8A91E-858A-4E91-8540-3745EF3DFF8A}" type="datetimeFigureOut">
              <a:rPr lang="en-IN" smtClean="0"/>
              <a:t>29-01-2022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6F2064-5FF8-4D3C-AC18-EC8ECE9735FA}" type="slidenum">
              <a:rPr lang="en-IN" smtClean="0"/>
              <a:t>‹#›</a:t>
            </a:fld>
            <a:endParaRPr lang="en-IN"/>
          </a:p>
        </p:txBody>
      </p:sp>
    </p:spTree>
    <p:extLst>
      <p:ext uri="{BB962C8B-B14F-4D97-AF65-F5344CB8AC3E}">
        <p14:creationId xmlns:p14="http://schemas.microsoft.com/office/powerpoint/2010/main" val="3946063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5.xml"/><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5.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2"/>
            <a:ext cx="9144000" cy="2836451"/>
          </a:xfrm>
        </p:spPr>
        <p:txBody>
          <a:bodyPr anchor="t">
            <a:normAutofit fontScale="90000"/>
          </a:bodyPr>
          <a:lstStyle/>
          <a:p>
            <a:pPr algn="ctr"/>
            <a:r>
              <a:rPr lang="en-US" sz="4000" i="1" dirty="0" smtClean="0">
                <a:solidFill>
                  <a:srgbClr val="FF0000"/>
                </a:solidFill>
                <a:latin typeface="Times New Roman" panose="02020603050405020304" pitchFamily="18" charset="0"/>
                <a:cs typeface="Times New Roman" panose="02020603050405020304" pitchFamily="18" charset="0"/>
              </a:rPr>
              <a:t>MEC402</a:t>
            </a:r>
            <a:br>
              <a:rPr lang="en-US" sz="4000" i="1" dirty="0" smtClean="0">
                <a:solidFill>
                  <a:srgbClr val="FF0000"/>
                </a:solidFill>
                <a:latin typeface="Times New Roman" panose="02020603050405020304" pitchFamily="18" charset="0"/>
                <a:cs typeface="Times New Roman" panose="02020603050405020304" pitchFamily="18" charset="0"/>
              </a:rPr>
            </a:br>
            <a:r>
              <a:rPr lang="en-US" sz="4000" dirty="0" smtClean="0">
                <a:latin typeface="Times New Roman" panose="02020603050405020304" pitchFamily="18" charset="0"/>
                <a:cs typeface="Times New Roman" panose="02020603050405020304" pitchFamily="18" charset="0"/>
              </a:rPr>
              <a:t/>
            </a:r>
            <a:br>
              <a:rPr lang="en-US" sz="4000" dirty="0" smtClean="0">
                <a:latin typeface="Times New Roman" panose="02020603050405020304" pitchFamily="18" charset="0"/>
                <a:cs typeface="Times New Roman" panose="02020603050405020304" pitchFamily="18" charset="0"/>
              </a:rPr>
            </a:br>
            <a:r>
              <a:rPr lang="en-US" sz="4000" dirty="0" smtClean="0">
                <a:latin typeface="Times New Roman" panose="02020603050405020304" pitchFamily="18" charset="0"/>
                <a:cs typeface="Times New Roman" panose="02020603050405020304" pitchFamily="18" charset="0"/>
              </a:rPr>
              <a:t>CHAPTER-1</a:t>
            </a:r>
            <a:r>
              <a:rPr lang="en-US" dirty="0" smtClean="0"/>
              <a:t/>
            </a:r>
            <a:br>
              <a:rPr lang="en-US" dirty="0" smtClean="0"/>
            </a:br>
            <a:r>
              <a:rPr lang="en-US" dirty="0" smtClean="0"/>
              <a:t/>
            </a:r>
            <a:br>
              <a:rPr lang="en-US" dirty="0" smtClean="0"/>
            </a:br>
            <a:r>
              <a:rPr lang="en-US" sz="3200" b="1" dirty="0" smtClean="0">
                <a:solidFill>
                  <a:srgbClr val="00B050"/>
                </a:solidFill>
              </a:rPr>
              <a:t>Introduction to Casting-</a:t>
            </a:r>
            <a:endParaRPr lang="en-IN" sz="3200" b="1" dirty="0">
              <a:solidFill>
                <a:srgbClr val="00B050"/>
              </a:solidFill>
            </a:endParaRPr>
          </a:p>
        </p:txBody>
      </p:sp>
      <p:sp>
        <p:nvSpPr>
          <p:cNvPr id="6" name="Subtitle 5"/>
          <p:cNvSpPr>
            <a:spLocks noGrp="1"/>
          </p:cNvSpPr>
          <p:nvPr>
            <p:ph type="subTitle" idx="1"/>
          </p:nvPr>
        </p:nvSpPr>
        <p:spPr>
          <a:xfrm>
            <a:off x="1524000" y="4163208"/>
            <a:ext cx="9144000" cy="2065469"/>
          </a:xfrm>
        </p:spPr>
        <p:txBody>
          <a:bodyPr/>
          <a:lstStyle/>
          <a:p>
            <a:r>
              <a:rPr lang="en-US" dirty="0" smtClean="0">
                <a:solidFill>
                  <a:srgbClr val="7030A0"/>
                </a:solidFill>
              </a:rPr>
              <a:t>Introduction, Historical development, Application, Advantages, Comparison with other manufacturing processes, Flow diagram for casting process. Procedures for sand casting  and associated terminologies.</a:t>
            </a:r>
          </a:p>
          <a:p>
            <a:r>
              <a:rPr lang="en-US" dirty="0" smtClean="0">
                <a:solidFill>
                  <a:srgbClr val="7030A0"/>
                </a:solidFill>
              </a:rPr>
              <a:t>                                                                                                             </a:t>
            </a:r>
            <a:r>
              <a:rPr lang="en-US" dirty="0" smtClean="0"/>
              <a:t>Dr. </a:t>
            </a:r>
            <a:r>
              <a:rPr lang="en-US" dirty="0" err="1" smtClean="0"/>
              <a:t>J.De</a:t>
            </a:r>
            <a:endParaRPr lang="en-US" dirty="0"/>
          </a:p>
          <a:p>
            <a:endParaRPr lang="en-IN" dirty="0">
              <a:solidFill>
                <a:srgbClr val="7030A0"/>
              </a:solidFill>
            </a:endParaRPr>
          </a:p>
        </p:txBody>
      </p:sp>
    </p:spTree>
    <p:extLst>
      <p:ext uri="{BB962C8B-B14F-4D97-AF65-F5344CB8AC3E}">
        <p14:creationId xmlns:p14="http://schemas.microsoft.com/office/powerpoint/2010/main" val="1690643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839788" y="322729"/>
            <a:ext cx="10515600" cy="3012142"/>
          </a:xfrm>
        </p:spPr>
        <p:txBody>
          <a:bodyPr anchor="t">
            <a:normAutofit/>
          </a:bodyPr>
          <a:lstStyle/>
          <a:p>
            <a:pPr algn="just"/>
            <a:r>
              <a:rPr lang="en-US" sz="1800" i="1" dirty="0" smtClean="0">
                <a:latin typeface="Times New Roman" panose="02020603050405020304" pitchFamily="18" charset="0"/>
                <a:cs typeface="Times New Roman" panose="02020603050405020304" pitchFamily="18" charset="0"/>
              </a:rPr>
              <a:t>3. Packing </a:t>
            </a:r>
            <a:r>
              <a:rPr lang="en-US" sz="1800" i="1" dirty="0">
                <a:latin typeface="Times New Roman" panose="02020603050405020304" pitchFamily="18" charset="0"/>
                <a:cs typeface="Times New Roman" panose="02020603050405020304" pitchFamily="18" charset="0"/>
              </a:rPr>
              <a:t>of sand with </a:t>
            </a:r>
            <a:r>
              <a:rPr lang="en-US" sz="1800" i="1" dirty="0" smtClean="0">
                <a:latin typeface="Times New Roman" panose="02020603050405020304" pitchFamily="18" charset="0"/>
                <a:cs typeface="Times New Roman" panose="02020603050405020304" pitchFamily="18" charset="0"/>
              </a:rPr>
              <a:t>ram-</a:t>
            </a:r>
            <a:endParaRPr lang="en-US" sz="1800" i="1" dirty="0">
              <a:latin typeface="Times New Roman" panose="02020603050405020304" pitchFamily="18" charset="0"/>
              <a:cs typeface="Times New Roman" panose="02020603050405020304" pitchFamily="18" charset="0"/>
            </a:endParaRPr>
          </a:p>
          <a:p>
            <a:pPr algn="just"/>
            <a:r>
              <a:rPr lang="en-US" sz="1600" b="0" dirty="0" smtClean="0">
                <a:latin typeface="Times New Roman" panose="02020603050405020304" pitchFamily="18" charset="0"/>
                <a:cs typeface="Times New Roman" panose="02020603050405020304" pitchFamily="18" charset="0"/>
              </a:rPr>
              <a:t>The </a:t>
            </a:r>
            <a:r>
              <a:rPr lang="en-US" sz="1600" b="0" dirty="0">
                <a:latin typeface="Times New Roman" panose="02020603050405020304" pitchFamily="18" charset="0"/>
                <a:cs typeface="Times New Roman" panose="02020603050405020304" pitchFamily="18" charset="0"/>
              </a:rPr>
              <a:t>drag is then packed </a:t>
            </a:r>
            <a:r>
              <a:rPr lang="en-US" sz="1600" b="0" dirty="0" smtClean="0">
                <a:latin typeface="Times New Roman" panose="02020603050405020304" pitchFamily="18" charset="0"/>
                <a:cs typeface="Times New Roman" panose="02020603050405020304" pitchFamily="18" charset="0"/>
              </a:rPr>
              <a:t>with more </a:t>
            </a:r>
            <a:r>
              <a:rPr lang="en-US" sz="1600" b="0" dirty="0">
                <a:latin typeface="Times New Roman" panose="02020603050405020304" pitchFamily="18" charset="0"/>
                <a:cs typeface="Times New Roman" panose="02020603050405020304" pitchFamily="18" charset="0"/>
              </a:rPr>
              <a:t>casting sand. It is a </a:t>
            </a:r>
            <a:r>
              <a:rPr lang="en-US" sz="1600" b="0" dirty="0" smtClean="0">
                <a:latin typeface="Times New Roman" panose="02020603050405020304" pitchFamily="18" charset="0"/>
                <a:cs typeface="Times New Roman" panose="02020603050405020304" pitchFamily="18" charset="0"/>
              </a:rPr>
              <a:t>good idea </a:t>
            </a:r>
            <a:r>
              <a:rPr lang="en-US" sz="1600" b="0" dirty="0">
                <a:latin typeface="Times New Roman" panose="02020603050405020304" pitchFamily="18" charset="0"/>
                <a:cs typeface="Times New Roman" panose="02020603050405020304" pitchFamily="18" charset="0"/>
              </a:rPr>
              <a:t>to sieve all the sand </a:t>
            </a:r>
            <a:r>
              <a:rPr lang="en-US" sz="1600" b="0" dirty="0" smtClean="0">
                <a:latin typeface="Times New Roman" panose="02020603050405020304" pitchFamily="18" charset="0"/>
                <a:cs typeface="Times New Roman" panose="02020603050405020304" pitchFamily="18" charset="0"/>
              </a:rPr>
              <a:t>being placed </a:t>
            </a:r>
            <a:r>
              <a:rPr lang="en-US" sz="1600" b="0" dirty="0">
                <a:latin typeface="Times New Roman" panose="02020603050405020304" pitchFamily="18" charset="0"/>
                <a:cs typeface="Times New Roman" panose="02020603050405020304" pitchFamily="18" charset="0"/>
              </a:rPr>
              <a:t>above the pattern </a:t>
            </a:r>
            <a:r>
              <a:rPr lang="en-US" sz="1600" b="0" dirty="0" smtClean="0">
                <a:latin typeface="Times New Roman" panose="02020603050405020304" pitchFamily="18" charset="0"/>
                <a:cs typeface="Times New Roman" panose="02020603050405020304" pitchFamily="18" charset="0"/>
              </a:rPr>
              <a:t>and then </a:t>
            </a:r>
            <a:r>
              <a:rPr lang="en-US" sz="1600" b="0" dirty="0">
                <a:latin typeface="Times New Roman" panose="02020603050405020304" pitchFamily="18" charset="0"/>
                <a:cs typeface="Times New Roman" panose="02020603050405020304" pitchFamily="18" charset="0"/>
              </a:rPr>
              <a:t>ram it down firmly using </a:t>
            </a:r>
            <a:r>
              <a:rPr lang="en-US" sz="1600" b="0" dirty="0" smtClean="0">
                <a:latin typeface="Times New Roman" panose="02020603050405020304" pitchFamily="18" charset="0"/>
                <a:cs typeface="Times New Roman" panose="02020603050405020304" pitchFamily="18" charset="0"/>
              </a:rPr>
              <a:t>a </a:t>
            </a:r>
            <a:r>
              <a:rPr lang="en-IN" sz="1600" b="0" dirty="0" smtClean="0">
                <a:latin typeface="Times New Roman" panose="02020603050405020304" pitchFamily="18" charset="0"/>
                <a:cs typeface="Times New Roman" panose="02020603050405020304" pitchFamily="18" charset="0"/>
              </a:rPr>
              <a:t>ramming tool.</a:t>
            </a:r>
            <a:r>
              <a:rPr lang="en-US" sz="1600" b="0" dirty="0" smtClean="0">
                <a:latin typeface="Times New Roman" panose="02020603050405020304" pitchFamily="18" charset="0"/>
                <a:cs typeface="Times New Roman" panose="02020603050405020304" pitchFamily="18" charset="0"/>
              </a:rPr>
              <a:t>The </a:t>
            </a:r>
            <a:r>
              <a:rPr lang="en-US" sz="1600" b="0" dirty="0">
                <a:latin typeface="Times New Roman" panose="02020603050405020304" pitchFamily="18" charset="0"/>
                <a:cs typeface="Times New Roman" panose="02020603050405020304" pitchFamily="18" charset="0"/>
              </a:rPr>
              <a:t>tool has two </a:t>
            </a:r>
            <a:r>
              <a:rPr lang="en-US" sz="1600" b="0" dirty="0" smtClean="0">
                <a:latin typeface="Times New Roman" panose="02020603050405020304" pitchFamily="18" charset="0"/>
                <a:cs typeface="Times New Roman" panose="02020603050405020304" pitchFamily="18" charset="0"/>
              </a:rPr>
              <a:t>ends,</a:t>
            </a:r>
            <a:r>
              <a:rPr lang="en-IN" sz="1600" b="0" dirty="0" smtClean="0">
                <a:latin typeface="Times New Roman" panose="02020603050405020304" pitchFamily="18" charset="0"/>
                <a:cs typeface="Times New Roman" panose="02020603050405020304" pitchFamily="18" charset="0"/>
              </a:rPr>
              <a:t>Cylindrical </a:t>
            </a:r>
            <a:r>
              <a:rPr lang="en-IN" sz="1600" b="0" dirty="0">
                <a:solidFill>
                  <a:srgbClr val="FF0000"/>
                </a:solidFill>
                <a:latin typeface="Times New Roman" panose="02020603050405020304" pitchFamily="18" charset="0"/>
                <a:cs typeface="Times New Roman" panose="02020603050405020304" pitchFamily="18" charset="0"/>
              </a:rPr>
              <a:t>(used for </a:t>
            </a:r>
            <a:r>
              <a:rPr lang="en-IN" sz="1600" b="0" dirty="0" smtClean="0">
                <a:solidFill>
                  <a:srgbClr val="FF0000"/>
                </a:solidFill>
                <a:latin typeface="Times New Roman" panose="02020603050405020304" pitchFamily="18" charset="0"/>
                <a:cs typeface="Times New Roman" panose="02020603050405020304" pitchFamily="18" charset="0"/>
              </a:rPr>
              <a:t>general </a:t>
            </a:r>
            <a:r>
              <a:rPr lang="en-US" sz="1600" b="0" dirty="0" smtClean="0">
                <a:solidFill>
                  <a:srgbClr val="FF0000"/>
                </a:solidFill>
                <a:latin typeface="Times New Roman" panose="02020603050405020304" pitchFamily="18" charset="0"/>
                <a:cs typeface="Times New Roman" panose="02020603050405020304" pitchFamily="18" charset="0"/>
              </a:rPr>
              <a:t>packing </a:t>
            </a:r>
            <a:r>
              <a:rPr lang="en-US" sz="1600" b="0" dirty="0">
                <a:solidFill>
                  <a:srgbClr val="FF0000"/>
                </a:solidFill>
                <a:latin typeface="Times New Roman" panose="02020603050405020304" pitchFamily="18" charset="0"/>
                <a:cs typeface="Times New Roman" panose="02020603050405020304" pitchFamily="18" charset="0"/>
              </a:rPr>
              <a:t>down of the </a:t>
            </a:r>
            <a:r>
              <a:rPr lang="en-US" sz="1600" b="0" dirty="0" smtClean="0">
                <a:solidFill>
                  <a:srgbClr val="FF0000"/>
                </a:solidFill>
                <a:latin typeface="Times New Roman" panose="02020603050405020304" pitchFamily="18" charset="0"/>
                <a:cs typeface="Times New Roman" panose="02020603050405020304" pitchFamily="18" charset="0"/>
              </a:rPr>
              <a:t>sand) </a:t>
            </a:r>
            <a:r>
              <a:rPr lang="en-US" sz="1600" b="0" dirty="0" smtClean="0">
                <a:latin typeface="Times New Roman" panose="02020603050405020304" pitchFamily="18" charset="0"/>
                <a:cs typeface="Times New Roman" panose="02020603050405020304" pitchFamily="18" charset="0"/>
              </a:rPr>
              <a:t>Pointed </a:t>
            </a:r>
            <a:r>
              <a:rPr lang="en-US" sz="1600" b="0" dirty="0">
                <a:latin typeface="Times New Roman" panose="02020603050405020304" pitchFamily="18" charset="0"/>
                <a:cs typeface="Times New Roman" panose="02020603050405020304" pitchFamily="18" charset="0"/>
              </a:rPr>
              <a:t>(</a:t>
            </a:r>
            <a:r>
              <a:rPr lang="en-US" sz="1600" b="0" dirty="0">
                <a:solidFill>
                  <a:srgbClr val="FF0000"/>
                </a:solidFill>
                <a:latin typeface="Times New Roman" panose="02020603050405020304" pitchFamily="18" charset="0"/>
                <a:cs typeface="Times New Roman" panose="02020603050405020304" pitchFamily="18" charset="0"/>
              </a:rPr>
              <a:t>Used for packing </a:t>
            </a:r>
            <a:r>
              <a:rPr lang="en-US" sz="1600" b="0" dirty="0" smtClean="0">
                <a:solidFill>
                  <a:srgbClr val="FF0000"/>
                </a:solidFill>
                <a:latin typeface="Times New Roman" panose="02020603050405020304" pitchFamily="18" charset="0"/>
                <a:cs typeface="Times New Roman" panose="02020603050405020304" pitchFamily="18" charset="0"/>
              </a:rPr>
              <a:t>sand close </a:t>
            </a:r>
            <a:r>
              <a:rPr lang="en-US" sz="1600" b="0" dirty="0">
                <a:solidFill>
                  <a:srgbClr val="FF0000"/>
                </a:solidFill>
                <a:latin typeface="Times New Roman" panose="02020603050405020304" pitchFamily="18" charset="0"/>
                <a:cs typeface="Times New Roman" panose="02020603050405020304" pitchFamily="18" charset="0"/>
              </a:rPr>
              <a:t>up to the pattern</a:t>
            </a:r>
            <a:r>
              <a:rPr lang="en-US" sz="1600" b="0" dirty="0" smtClean="0">
                <a:solidFill>
                  <a:srgbClr val="FF0000"/>
                </a:solidFill>
                <a:latin typeface="Times New Roman" panose="02020603050405020304" pitchFamily="18" charset="0"/>
                <a:cs typeface="Times New Roman" panose="02020603050405020304" pitchFamily="18" charset="0"/>
              </a:rPr>
              <a:t>).</a:t>
            </a:r>
          </a:p>
          <a:p>
            <a:r>
              <a:rPr lang="en-US" sz="1800" i="1" dirty="0" smtClean="0">
                <a:latin typeface="Times New Roman" panose="02020603050405020304" pitchFamily="18" charset="0"/>
                <a:cs typeface="Times New Roman" panose="02020603050405020304" pitchFamily="18" charset="0"/>
              </a:rPr>
              <a:t>4. Levelling- </a:t>
            </a:r>
            <a:r>
              <a:rPr lang="en-US" sz="1600" b="0" dirty="0">
                <a:latin typeface="Times New Roman" panose="02020603050405020304" pitchFamily="18" charset="0"/>
                <a:cs typeface="Times New Roman" panose="02020603050405020304" pitchFamily="18" charset="0"/>
              </a:rPr>
              <a:t>When the drag is packed fully it is leveled </a:t>
            </a:r>
            <a:r>
              <a:rPr lang="en-US" sz="1600" b="0" dirty="0" smtClean="0">
                <a:latin typeface="Times New Roman" panose="02020603050405020304" pitchFamily="18" charset="0"/>
                <a:cs typeface="Times New Roman" panose="02020603050405020304" pitchFamily="18" charset="0"/>
              </a:rPr>
              <a:t>off (called </a:t>
            </a:r>
            <a:r>
              <a:rPr lang="en-US" sz="1600" b="0" dirty="0">
                <a:latin typeface="Times New Roman" panose="02020603050405020304" pitchFamily="18" charset="0"/>
                <a:cs typeface="Times New Roman" panose="02020603050405020304" pitchFamily="18" charset="0"/>
              </a:rPr>
              <a:t>‘</a:t>
            </a:r>
            <a:r>
              <a:rPr lang="en-US" sz="1600" b="0" dirty="0" err="1">
                <a:latin typeface="Times New Roman" panose="02020603050405020304" pitchFamily="18" charset="0"/>
                <a:cs typeface="Times New Roman" panose="02020603050405020304" pitchFamily="18" charset="0"/>
              </a:rPr>
              <a:t>strickled</a:t>
            </a:r>
            <a:r>
              <a:rPr lang="en-US" sz="1600" b="0" dirty="0">
                <a:latin typeface="Times New Roman" panose="02020603050405020304" pitchFamily="18" charset="0"/>
                <a:cs typeface="Times New Roman" panose="02020603050405020304" pitchFamily="18" charset="0"/>
              </a:rPr>
              <a:t> off’) using a straight steel </a:t>
            </a:r>
            <a:r>
              <a:rPr lang="en-US" sz="1600" b="0" dirty="0" smtClean="0">
                <a:latin typeface="Times New Roman" panose="02020603050405020304" pitchFamily="18" charset="0"/>
                <a:cs typeface="Times New Roman" panose="02020603050405020304" pitchFamily="18" charset="0"/>
              </a:rPr>
              <a:t>bar</a:t>
            </a:r>
          </a:p>
          <a:p>
            <a:r>
              <a:rPr lang="en-US" sz="1900" i="1" dirty="0" smtClean="0">
                <a:latin typeface="Times New Roman" panose="02020603050405020304" pitchFamily="18" charset="0"/>
                <a:cs typeface="Times New Roman" panose="02020603050405020304" pitchFamily="18" charset="0"/>
              </a:rPr>
              <a:t>5. Turn over drag- </a:t>
            </a:r>
            <a:r>
              <a:rPr lang="en-US" sz="1700" b="0" dirty="0" smtClean="0">
                <a:latin typeface="Times New Roman" panose="02020603050405020304" pitchFamily="18" charset="0"/>
                <a:cs typeface="Times New Roman" panose="02020603050405020304" pitchFamily="18" charset="0"/>
              </a:rPr>
              <a:t>The </a:t>
            </a:r>
            <a:r>
              <a:rPr lang="en-US" sz="1700" b="0" dirty="0">
                <a:latin typeface="Times New Roman" panose="02020603050405020304" pitchFamily="18" charset="0"/>
                <a:cs typeface="Times New Roman" panose="02020603050405020304" pitchFamily="18" charset="0"/>
              </a:rPr>
              <a:t>entire drag and </a:t>
            </a:r>
            <a:r>
              <a:rPr lang="en-US" sz="1700" b="0" dirty="0" smtClean="0">
                <a:latin typeface="Times New Roman" panose="02020603050405020304" pitchFamily="18" charset="0"/>
                <a:cs typeface="Times New Roman" panose="02020603050405020304" pitchFamily="18" charset="0"/>
              </a:rPr>
              <a:t>its </a:t>
            </a:r>
            <a:r>
              <a:rPr lang="en-IN" sz="1700" b="0" dirty="0" smtClean="0">
                <a:latin typeface="Times New Roman" panose="02020603050405020304" pitchFamily="18" charset="0"/>
                <a:cs typeface="Times New Roman" panose="02020603050405020304" pitchFamily="18" charset="0"/>
              </a:rPr>
              <a:t>contents </a:t>
            </a:r>
            <a:r>
              <a:rPr lang="en-IN" sz="1700" b="0" dirty="0">
                <a:latin typeface="Times New Roman" panose="02020603050405020304" pitchFamily="18" charset="0"/>
                <a:cs typeface="Times New Roman" panose="02020603050405020304" pitchFamily="18" charset="0"/>
              </a:rPr>
              <a:t>are then </a:t>
            </a:r>
            <a:r>
              <a:rPr lang="en-IN" sz="1700" b="0" dirty="0" smtClean="0">
                <a:latin typeface="Times New Roman" panose="02020603050405020304" pitchFamily="18" charset="0"/>
                <a:cs typeface="Times New Roman" panose="02020603050405020304" pitchFamily="18" charset="0"/>
              </a:rPr>
              <a:t>turned </a:t>
            </a:r>
            <a:r>
              <a:rPr lang="en-US" sz="1700" b="0" dirty="0" smtClean="0">
                <a:latin typeface="Times New Roman" panose="02020603050405020304" pitchFamily="18" charset="0"/>
                <a:cs typeface="Times New Roman" panose="02020603050405020304" pitchFamily="18" charset="0"/>
              </a:rPr>
              <a:t>over </a:t>
            </a:r>
            <a:r>
              <a:rPr lang="en-US" sz="1700" b="0" dirty="0">
                <a:latin typeface="Times New Roman" panose="02020603050405020304" pitchFamily="18" charset="0"/>
                <a:cs typeface="Times New Roman" panose="02020603050405020304" pitchFamily="18" charset="0"/>
              </a:rPr>
              <a:t>so that the base of </a:t>
            </a:r>
            <a:r>
              <a:rPr lang="en-US" sz="1700" b="0" dirty="0" smtClean="0">
                <a:latin typeface="Times New Roman" panose="02020603050405020304" pitchFamily="18" charset="0"/>
                <a:cs typeface="Times New Roman" panose="02020603050405020304" pitchFamily="18" charset="0"/>
              </a:rPr>
              <a:t>the </a:t>
            </a:r>
            <a:r>
              <a:rPr lang="en-IN" sz="1700" b="0" dirty="0" smtClean="0">
                <a:latin typeface="Times New Roman" panose="02020603050405020304" pitchFamily="18" charset="0"/>
                <a:cs typeface="Times New Roman" panose="02020603050405020304" pitchFamily="18" charset="0"/>
              </a:rPr>
              <a:t>pattern </a:t>
            </a:r>
            <a:r>
              <a:rPr lang="en-IN" sz="1700" b="0" dirty="0">
                <a:latin typeface="Times New Roman" panose="02020603050405020304" pitchFamily="18" charset="0"/>
                <a:cs typeface="Times New Roman" panose="02020603050405020304" pitchFamily="18" charset="0"/>
              </a:rPr>
              <a:t>can be seen</a:t>
            </a:r>
            <a:r>
              <a:rPr lang="en-IN" sz="1700" b="0" dirty="0" smtClean="0">
                <a:latin typeface="Times New Roman" panose="02020603050405020304" pitchFamily="18" charset="0"/>
                <a:cs typeface="Times New Roman" panose="02020603050405020304" pitchFamily="18" charset="0"/>
              </a:rPr>
              <a:t>.</a:t>
            </a:r>
          </a:p>
          <a:p>
            <a:r>
              <a:rPr lang="en-US" sz="1700" i="1" dirty="0" smtClean="0">
                <a:latin typeface="Times New Roman" panose="02020603050405020304" pitchFamily="18" charset="0"/>
                <a:cs typeface="Times New Roman" panose="02020603050405020304" pitchFamily="18" charset="0"/>
              </a:rPr>
              <a:t>6. </a:t>
            </a:r>
            <a:r>
              <a:rPr lang="en-US" sz="1800" i="1" dirty="0" smtClean="0">
                <a:latin typeface="Times New Roman" panose="02020603050405020304" pitchFamily="18" charset="0"/>
                <a:cs typeface="Times New Roman" panose="02020603050405020304" pitchFamily="18" charset="0"/>
              </a:rPr>
              <a:t>Fixing and positioning of locating pins- </a:t>
            </a:r>
            <a:r>
              <a:rPr lang="en-US" sz="1600" b="0" dirty="0">
                <a:latin typeface="Times New Roman" panose="02020603050405020304" pitchFamily="18" charset="0"/>
                <a:cs typeface="Times New Roman" panose="02020603050405020304" pitchFamily="18" charset="0"/>
              </a:rPr>
              <a:t>top box called a ‘cope’ </a:t>
            </a:r>
            <a:r>
              <a:rPr lang="en-US" sz="1600" b="0" dirty="0" smtClean="0">
                <a:latin typeface="Times New Roman" panose="02020603050405020304" pitchFamily="18" charset="0"/>
                <a:cs typeface="Times New Roman" panose="02020603050405020304" pitchFamily="18" charset="0"/>
              </a:rPr>
              <a:t>is then </a:t>
            </a:r>
            <a:r>
              <a:rPr lang="en-US" sz="1600" b="0" dirty="0">
                <a:latin typeface="Times New Roman" panose="02020603050405020304" pitchFamily="18" charset="0"/>
                <a:cs typeface="Times New Roman" panose="02020603050405020304" pitchFamily="18" charset="0"/>
              </a:rPr>
              <a:t>placed on top of </a:t>
            </a:r>
            <a:r>
              <a:rPr lang="en-US" sz="1600" b="0" dirty="0" smtClean="0">
                <a:latin typeface="Times New Roman" panose="02020603050405020304" pitchFamily="18" charset="0"/>
                <a:cs typeface="Times New Roman" panose="02020603050405020304" pitchFamily="18" charset="0"/>
              </a:rPr>
              <a:t>the drag </a:t>
            </a:r>
            <a:r>
              <a:rPr lang="en-US" sz="1600" b="0" dirty="0">
                <a:latin typeface="Times New Roman" panose="02020603050405020304" pitchFamily="18" charset="0"/>
                <a:cs typeface="Times New Roman" panose="02020603050405020304" pitchFamily="18" charset="0"/>
              </a:rPr>
              <a:t>and locating pins </a:t>
            </a:r>
            <a:r>
              <a:rPr lang="en-US" sz="1600" b="0" dirty="0" smtClean="0">
                <a:latin typeface="Times New Roman" panose="02020603050405020304" pitchFamily="18" charset="0"/>
                <a:cs typeface="Times New Roman" panose="02020603050405020304" pitchFamily="18" charset="0"/>
              </a:rPr>
              <a:t>are put </a:t>
            </a:r>
            <a:r>
              <a:rPr lang="en-US" sz="1600" b="0" dirty="0">
                <a:latin typeface="Times New Roman" panose="02020603050405020304" pitchFamily="18" charset="0"/>
                <a:cs typeface="Times New Roman" panose="02020603050405020304" pitchFamily="18" charset="0"/>
              </a:rPr>
              <a:t>in position so that </a:t>
            </a:r>
            <a:r>
              <a:rPr lang="en-US" sz="1600" b="0" dirty="0" smtClean="0">
                <a:latin typeface="Times New Roman" panose="02020603050405020304" pitchFamily="18" charset="0"/>
                <a:cs typeface="Times New Roman" panose="02020603050405020304" pitchFamily="18" charset="0"/>
              </a:rPr>
              <a:t>the </a:t>
            </a:r>
            <a:r>
              <a:rPr lang="en-IN" sz="1600" b="0" dirty="0" smtClean="0">
                <a:latin typeface="Times New Roman" panose="02020603050405020304" pitchFamily="18" charset="0"/>
                <a:cs typeface="Times New Roman" panose="02020603050405020304" pitchFamily="18" charset="0"/>
              </a:rPr>
              <a:t>casting </a:t>
            </a:r>
            <a:r>
              <a:rPr lang="en-IN" sz="1600" b="0" dirty="0">
                <a:latin typeface="Times New Roman" panose="02020603050405020304" pitchFamily="18" charset="0"/>
                <a:cs typeface="Times New Roman" panose="02020603050405020304" pitchFamily="18" charset="0"/>
              </a:rPr>
              <a:t>boxes cannot </a:t>
            </a:r>
            <a:r>
              <a:rPr lang="en-IN" sz="1600" b="0" dirty="0" smtClean="0">
                <a:latin typeface="Times New Roman" panose="02020603050405020304" pitchFamily="18" charset="0"/>
                <a:cs typeface="Times New Roman" panose="02020603050405020304" pitchFamily="18" charset="0"/>
              </a:rPr>
              <a:t>move sideways</a:t>
            </a:r>
            <a:endParaRPr lang="en-IN" sz="1600" i="1" dirty="0">
              <a:latin typeface="Times New Roman" panose="02020603050405020304" pitchFamily="18" charset="0"/>
              <a:cs typeface="Times New Roman" panose="02020603050405020304" pitchFamily="18" charset="0"/>
            </a:endParaRPr>
          </a:p>
        </p:txBody>
      </p:sp>
      <p:pic>
        <p:nvPicPr>
          <p:cNvPr id="11" name="Content Placeholder 10"/>
          <p:cNvPicPr>
            <a:picLocks noGrp="1" noChangeAspect="1"/>
          </p:cNvPicPr>
          <p:nvPr>
            <p:ph sz="half" idx="2"/>
          </p:nvPr>
        </p:nvPicPr>
        <p:blipFill>
          <a:blip r:embed="rId2"/>
          <a:stretch>
            <a:fillRect/>
          </a:stretch>
        </p:blipFill>
        <p:spPr>
          <a:xfrm>
            <a:off x="512334" y="4095387"/>
            <a:ext cx="2372296" cy="1778288"/>
          </a:xfrm>
          <a:prstGeom prst="rect">
            <a:avLst/>
          </a:prstGeom>
        </p:spPr>
      </p:pic>
      <p:pic>
        <p:nvPicPr>
          <p:cNvPr id="14" name="Content Placeholder 13"/>
          <p:cNvPicPr>
            <a:picLocks noGrp="1" noChangeAspect="1"/>
          </p:cNvPicPr>
          <p:nvPr>
            <p:ph sz="quarter" idx="4"/>
          </p:nvPr>
        </p:nvPicPr>
        <p:blipFill>
          <a:blip r:embed="rId3"/>
          <a:stretch>
            <a:fillRect/>
          </a:stretch>
        </p:blipFill>
        <p:spPr>
          <a:xfrm>
            <a:off x="3358769" y="3334871"/>
            <a:ext cx="3156599" cy="1587849"/>
          </a:xfrm>
          <a:prstGeom prst="rect">
            <a:avLst/>
          </a:prstGeom>
        </p:spPr>
      </p:pic>
      <p:pic>
        <p:nvPicPr>
          <p:cNvPr id="16" name="Picture 15"/>
          <p:cNvPicPr>
            <a:picLocks noChangeAspect="1"/>
          </p:cNvPicPr>
          <p:nvPr/>
        </p:nvPicPr>
        <p:blipFill>
          <a:blip r:embed="rId4"/>
          <a:stretch>
            <a:fillRect/>
          </a:stretch>
        </p:blipFill>
        <p:spPr>
          <a:xfrm>
            <a:off x="6639728" y="3664076"/>
            <a:ext cx="4840026" cy="2381721"/>
          </a:xfrm>
          <a:prstGeom prst="rect">
            <a:avLst/>
          </a:prstGeom>
        </p:spPr>
      </p:pic>
    </p:spTree>
    <p:extLst>
      <p:ext uri="{BB962C8B-B14F-4D97-AF65-F5344CB8AC3E}">
        <p14:creationId xmlns:p14="http://schemas.microsoft.com/office/powerpoint/2010/main" val="14207695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831541" cy="6326131"/>
          </a:xfrm>
        </p:spPr>
        <p:txBody>
          <a:bodyPr anchor="t">
            <a:normAutofit/>
          </a:bodyPr>
          <a:lstStyle/>
          <a:p>
            <a:r>
              <a:rPr lang="en-US" sz="1800" b="1" i="1" dirty="0" smtClean="0">
                <a:latin typeface="Times New Roman" panose="02020603050405020304" pitchFamily="18" charset="0"/>
                <a:cs typeface="Times New Roman" panose="02020603050405020304" pitchFamily="18" charset="0"/>
              </a:rPr>
              <a:t>7. Insert sprue and risers- </a:t>
            </a:r>
            <a:r>
              <a:rPr lang="en-US" sz="1800" dirty="0" smtClean="0">
                <a:latin typeface="Times New Roman" panose="02020603050405020304" pitchFamily="18" charset="0"/>
                <a:cs typeface="Times New Roman" panose="02020603050405020304" pitchFamily="18" charset="0"/>
              </a:rPr>
              <a:t>Sprue pins are positioned. One usually on the back of the pattern and the other to the side.</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These will eventually provide an entrance and</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exit for the molten metal when it is poured into the sand.</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sand is packed/rammed into the cope in</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the same way as the drag. Parting powder is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first applied, followed by facing sand</a:t>
            </a:r>
            <a:r>
              <a:rPr lang="en-US" sz="1800" dirty="0" smtClean="0">
                <a:latin typeface="Times New Roman" panose="02020603050405020304" pitchFamily="18" charset="0"/>
                <a:cs typeface="Times New Roman" panose="02020603050405020304" pitchFamily="18" charset="0"/>
              </a:rPr>
              <a:t>.</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sprue pins should be taller than the box</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and stand out from the sand when it is leveled</a:t>
            </a:r>
            <a:br>
              <a:rPr lang="en-US"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with a </a:t>
            </a:r>
            <a:r>
              <a:rPr lang="en-IN" sz="1800" dirty="0" err="1">
                <a:latin typeface="Times New Roman" panose="02020603050405020304" pitchFamily="18" charset="0"/>
                <a:cs typeface="Times New Roman" panose="02020603050405020304" pitchFamily="18" charset="0"/>
              </a:rPr>
              <a:t>strickling</a:t>
            </a: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bar.</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r>
              <a:rPr lang="en-IN" sz="1800" b="1" i="1" dirty="0" smtClean="0">
                <a:latin typeface="Times New Roman" panose="02020603050405020304" pitchFamily="18" charset="0"/>
                <a:cs typeface="Times New Roman" panose="02020603050405020304" pitchFamily="18" charset="0"/>
              </a:rPr>
              <a:t>8. Pack the cope with sand- </a:t>
            </a:r>
            <a:r>
              <a:rPr lang="en-IN" sz="1800" dirty="0">
                <a:latin typeface="Times New Roman" panose="02020603050405020304" pitchFamily="18" charset="0"/>
                <a:cs typeface="Times New Roman" panose="02020603050405020304" pitchFamily="18" charset="0"/>
              </a:rPr>
              <a:t>Small depressions are </a:t>
            </a:r>
            <a:r>
              <a:rPr lang="en-IN" sz="1800" dirty="0" smtClean="0">
                <a:latin typeface="Times New Roman" panose="02020603050405020304" pitchFamily="18" charset="0"/>
                <a:cs typeface="Times New Roman" panose="02020603050405020304" pitchFamily="18" charset="0"/>
              </a:rPr>
              <a:t>dug </a:t>
            </a:r>
            <a:r>
              <a:rPr lang="en-US" sz="1800" dirty="0" smtClean="0">
                <a:latin typeface="Times New Roman" panose="02020603050405020304" pitchFamily="18" charset="0"/>
                <a:cs typeface="Times New Roman" panose="02020603050405020304" pitchFamily="18" charset="0"/>
              </a:rPr>
              <a:t>into </a:t>
            </a:r>
            <a:r>
              <a:rPr lang="en-US" sz="1800" dirty="0">
                <a:latin typeface="Times New Roman" panose="02020603050405020304" pitchFamily="18" charset="0"/>
                <a:cs typeface="Times New Roman" panose="02020603050405020304" pitchFamily="18" charset="0"/>
              </a:rPr>
              <a:t>the sand at the top </a:t>
            </a:r>
            <a:r>
              <a:rPr lang="en-US" sz="1800" dirty="0" smtClean="0">
                <a:latin typeface="Times New Roman" panose="02020603050405020304" pitchFamily="18" charset="0"/>
                <a:cs typeface="Times New Roman" panose="02020603050405020304" pitchFamily="18" charset="0"/>
              </a:rPr>
              <a:t>of the wo </a:t>
            </a:r>
            <a:r>
              <a:rPr lang="en-US" sz="1800" dirty="0">
                <a:latin typeface="Times New Roman" panose="02020603050405020304" pitchFamily="18" charset="0"/>
                <a:cs typeface="Times New Roman" panose="02020603050405020304" pitchFamily="18" charset="0"/>
              </a:rPr>
              <a:t>sprue pins. </a:t>
            </a:r>
            <a:r>
              <a:rPr lang="en-US" sz="1800" dirty="0" smtClean="0">
                <a:latin typeface="Times New Roman" panose="02020603050405020304" pitchFamily="18" charset="0"/>
                <a:cs typeface="Times New Roman" panose="02020603050405020304" pitchFamily="18" charset="0"/>
              </a:rPr>
              <a:t>These </a:t>
            </a:r>
            <a:r>
              <a:rPr lang="en-IN" sz="1800" dirty="0" smtClean="0">
                <a:latin typeface="Times New Roman" panose="02020603050405020304" pitchFamily="18" charset="0"/>
                <a:cs typeface="Times New Roman" panose="02020603050405020304" pitchFamily="18" charset="0"/>
              </a:rPr>
              <a:t>are useful when the molten metal </a:t>
            </a:r>
            <a:r>
              <a:rPr lang="en-IN" sz="1800" dirty="0">
                <a:latin typeface="Times New Roman" panose="02020603050405020304" pitchFamily="18" charset="0"/>
                <a:cs typeface="Times New Roman" panose="02020603050405020304" pitchFamily="18" charset="0"/>
              </a:rPr>
              <a:t>is </a:t>
            </a:r>
            <a:r>
              <a:rPr lang="en-IN" sz="1800" dirty="0" smtClean="0">
                <a:latin typeface="Times New Roman" panose="02020603050405020304" pitchFamily="18" charset="0"/>
                <a:cs typeface="Times New Roman" panose="02020603050405020304" pitchFamily="18" charset="0"/>
              </a:rPr>
              <a:t>poured. The </a:t>
            </a:r>
            <a:r>
              <a:rPr lang="en-IN" sz="1800" dirty="0">
                <a:latin typeface="Times New Roman" panose="02020603050405020304" pitchFamily="18" charset="0"/>
                <a:cs typeface="Times New Roman" panose="02020603050405020304" pitchFamily="18" charset="0"/>
              </a:rPr>
              <a:t>depressions are called</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the pouring basin </a:t>
            </a:r>
            <a:r>
              <a:rPr lang="en-IN" sz="1800" dirty="0" smtClean="0">
                <a:latin typeface="Times New Roman" panose="02020603050405020304" pitchFamily="18" charset="0"/>
                <a:cs typeface="Times New Roman" panose="02020603050405020304" pitchFamily="18" charset="0"/>
              </a:rPr>
              <a:t>and feeder</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r>
              <a:rPr lang="en-IN" sz="1800" i="1" dirty="0" smtClean="0">
                <a:latin typeface="Times New Roman" panose="02020603050405020304" pitchFamily="18" charset="0"/>
                <a:cs typeface="Times New Roman" panose="02020603050405020304" pitchFamily="18" charset="0"/>
              </a:rPr>
              <a:t>9. </a:t>
            </a:r>
            <a:r>
              <a:rPr lang="en-IN" sz="1800" b="1" i="1" dirty="0" smtClean="0">
                <a:latin typeface="Times New Roman" panose="02020603050405020304" pitchFamily="18" charset="0"/>
                <a:cs typeface="Times New Roman" panose="02020603050405020304" pitchFamily="18" charset="0"/>
              </a:rPr>
              <a:t>Cutting of gates and runners- </a:t>
            </a:r>
            <a:r>
              <a:rPr lang="en-US" sz="1800" dirty="0">
                <a:latin typeface="Times New Roman" panose="02020603050405020304" pitchFamily="18" charset="0"/>
                <a:cs typeface="Times New Roman" panose="02020603050405020304" pitchFamily="18" charset="0"/>
              </a:rPr>
              <a:t>The top box (the cope) is then </a:t>
            </a:r>
            <a:r>
              <a:rPr lang="en-US" sz="1800" dirty="0" smtClean="0">
                <a:latin typeface="Times New Roman" panose="02020603050405020304" pitchFamily="18" charset="0"/>
                <a:cs typeface="Times New Roman" panose="02020603050405020304" pitchFamily="18" charset="0"/>
              </a:rPr>
              <a:t>removed and </a:t>
            </a:r>
            <a:r>
              <a:rPr lang="en-US" sz="1800" dirty="0">
                <a:latin typeface="Times New Roman" panose="02020603050405020304" pitchFamily="18" charset="0"/>
                <a:cs typeface="Times New Roman" panose="02020603050405020304" pitchFamily="18" charset="0"/>
              </a:rPr>
              <a:t>if all is well the cope with the </a:t>
            </a:r>
            <a:r>
              <a:rPr lang="en-US" sz="1800" dirty="0" smtClean="0">
                <a:latin typeface="Times New Roman" panose="02020603050405020304" pitchFamily="18" charset="0"/>
                <a:cs typeface="Times New Roman" panose="02020603050405020304" pitchFamily="18" charset="0"/>
              </a:rPr>
              <a:t>sand inside </a:t>
            </a:r>
            <a:r>
              <a:rPr lang="en-US" sz="1800" dirty="0">
                <a:latin typeface="Times New Roman" panose="02020603050405020304" pitchFamily="18" charset="0"/>
                <a:cs typeface="Times New Roman" panose="02020603050405020304" pitchFamily="18" charset="0"/>
              </a:rPr>
              <a:t>should lift off the drag (</a:t>
            </a:r>
            <a:r>
              <a:rPr lang="en-US" sz="1800" dirty="0" smtClean="0">
                <a:latin typeface="Times New Roman" panose="02020603050405020304" pitchFamily="18" charset="0"/>
                <a:cs typeface="Times New Roman" panose="02020603050405020304" pitchFamily="18" charset="0"/>
              </a:rPr>
              <a:t>bottom box</a:t>
            </a:r>
            <a:r>
              <a:rPr lang="en-US" sz="1800" dirty="0">
                <a:latin typeface="Times New Roman" panose="02020603050405020304" pitchFamily="18" charset="0"/>
                <a:cs typeface="Times New Roman" panose="02020603050405020304" pitchFamily="18" charset="0"/>
              </a:rPr>
              <a:t>) without the sand falling out. </a:t>
            </a:r>
            <a:r>
              <a:rPr lang="en-US" sz="1800" dirty="0" smtClean="0">
                <a:latin typeface="Times New Roman" panose="02020603050405020304" pitchFamily="18" charset="0"/>
                <a:cs typeface="Times New Roman" panose="02020603050405020304" pitchFamily="18" charset="0"/>
              </a:rPr>
              <a:t>A small </a:t>
            </a:r>
            <a:r>
              <a:rPr lang="en-US" sz="1800" dirty="0">
                <a:latin typeface="Times New Roman" panose="02020603050405020304" pitchFamily="18" charset="0"/>
                <a:cs typeface="Times New Roman" panose="02020603050405020304" pitchFamily="18" charset="0"/>
              </a:rPr>
              <a:t>‘gate’ is cut below the position </a:t>
            </a:r>
            <a:r>
              <a:rPr lang="en-US" sz="1800" dirty="0" smtClean="0">
                <a:latin typeface="Times New Roman" panose="02020603050405020304" pitchFamily="18" charset="0"/>
                <a:cs typeface="Times New Roman" panose="02020603050405020304" pitchFamily="18" charset="0"/>
              </a:rPr>
              <a:t>of one </a:t>
            </a:r>
            <a:r>
              <a:rPr lang="en-US" sz="1800" dirty="0">
                <a:latin typeface="Times New Roman" panose="02020603050405020304" pitchFamily="18" charset="0"/>
                <a:cs typeface="Times New Roman" panose="02020603050405020304" pitchFamily="18" charset="0"/>
              </a:rPr>
              <a:t>of the sprue </a:t>
            </a:r>
            <a:r>
              <a:rPr lang="en-US" sz="1800" dirty="0" smtClean="0">
                <a:latin typeface="Times New Roman" panose="02020603050405020304" pitchFamily="18" charset="0"/>
                <a:cs typeface="Times New Roman" panose="02020603050405020304" pitchFamily="18" charset="0"/>
              </a:rPr>
              <a:t>pins.</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This </a:t>
            </a:r>
            <a:r>
              <a:rPr lang="en-US" sz="1800" dirty="0">
                <a:latin typeface="Times New Roman" panose="02020603050405020304" pitchFamily="18" charset="0"/>
                <a:cs typeface="Times New Roman" panose="02020603050405020304" pitchFamily="18" charset="0"/>
              </a:rPr>
              <a:t>will help the molten </a:t>
            </a:r>
            <a:r>
              <a:rPr lang="en-US" sz="1800" dirty="0" smtClean="0">
                <a:latin typeface="Times New Roman" panose="02020603050405020304" pitchFamily="18" charset="0"/>
                <a:cs typeface="Times New Roman" panose="02020603050405020304" pitchFamily="18" charset="0"/>
              </a:rPr>
              <a:t>metal flow into </a:t>
            </a:r>
            <a:r>
              <a:rPr lang="en-US" sz="1800" dirty="0">
                <a:latin typeface="Times New Roman" panose="02020603050405020304" pitchFamily="18" charset="0"/>
                <a:cs typeface="Times New Roman" panose="02020603050405020304" pitchFamily="18" charset="0"/>
              </a:rPr>
              <a:t>the cavity left by the </a:t>
            </a:r>
            <a:r>
              <a:rPr lang="en-US" sz="1800" dirty="0" err="1">
                <a:latin typeface="Times New Roman" panose="02020603050405020304" pitchFamily="18" charset="0"/>
                <a:cs typeface="Times New Roman" panose="02020603050405020304" pitchFamily="18" charset="0"/>
              </a:rPr>
              <a:t>mould</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Small tools </a:t>
            </a:r>
            <a:r>
              <a:rPr lang="en-US" sz="1800" dirty="0">
                <a:latin typeface="Times New Roman" panose="02020603050405020304" pitchFamily="18" charset="0"/>
                <a:cs typeface="Times New Roman" panose="02020603050405020304" pitchFamily="18" charset="0"/>
              </a:rPr>
              <a:t>are available or can easily </a:t>
            </a:r>
            <a:r>
              <a:rPr lang="en-US" sz="1800" dirty="0" smtClean="0">
                <a:latin typeface="Times New Roman" panose="02020603050405020304" pitchFamily="18" charset="0"/>
                <a:cs typeface="Times New Roman" panose="02020603050405020304" pitchFamily="18" charset="0"/>
              </a:rPr>
              <a:t>be made </a:t>
            </a:r>
            <a:r>
              <a:rPr lang="en-US" sz="1800" dirty="0">
                <a:latin typeface="Times New Roman" panose="02020603050405020304" pitchFamily="18" charset="0"/>
                <a:cs typeface="Times New Roman" panose="02020603050405020304" pitchFamily="18" charset="0"/>
              </a:rPr>
              <a:t>to dig a variety of shapes in </a:t>
            </a:r>
            <a:r>
              <a:rPr lang="en-US" sz="1800" dirty="0" smtClean="0">
                <a:latin typeface="Times New Roman" panose="02020603050405020304" pitchFamily="18" charset="0"/>
                <a:cs typeface="Times New Roman" panose="02020603050405020304" pitchFamily="18" charset="0"/>
              </a:rPr>
              <a:t>the </a:t>
            </a:r>
            <a:r>
              <a:rPr lang="en-IN" sz="1800" dirty="0" smtClean="0">
                <a:latin typeface="Times New Roman" panose="02020603050405020304" pitchFamily="18" charset="0"/>
                <a:cs typeface="Times New Roman" panose="02020603050405020304" pitchFamily="18" charset="0"/>
              </a:rPr>
              <a:t>casting sand.</a:t>
            </a:r>
            <a:endParaRPr lang="en-IN" sz="18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8633011" y="429543"/>
            <a:ext cx="2476500" cy="1865920"/>
          </a:xfrm>
          <a:prstGeom prst="rect">
            <a:avLst/>
          </a:prstGeom>
        </p:spPr>
      </p:pic>
      <p:pic>
        <p:nvPicPr>
          <p:cNvPr id="5" name="Picture 4"/>
          <p:cNvPicPr>
            <a:picLocks noChangeAspect="1"/>
          </p:cNvPicPr>
          <p:nvPr/>
        </p:nvPicPr>
        <p:blipFill>
          <a:blip r:embed="rId3"/>
          <a:stretch>
            <a:fillRect/>
          </a:stretch>
        </p:blipFill>
        <p:spPr>
          <a:xfrm>
            <a:off x="7149802" y="2764587"/>
            <a:ext cx="4648200" cy="1408960"/>
          </a:xfrm>
          <a:prstGeom prst="rect">
            <a:avLst/>
          </a:prstGeom>
        </p:spPr>
      </p:pic>
      <p:pic>
        <p:nvPicPr>
          <p:cNvPr id="6" name="Picture 5"/>
          <p:cNvPicPr>
            <a:picLocks noChangeAspect="1"/>
          </p:cNvPicPr>
          <p:nvPr/>
        </p:nvPicPr>
        <p:blipFill>
          <a:blip r:embed="rId4"/>
          <a:stretch>
            <a:fillRect/>
          </a:stretch>
        </p:blipFill>
        <p:spPr>
          <a:xfrm>
            <a:off x="6786507" y="4913960"/>
            <a:ext cx="4686300" cy="1456560"/>
          </a:xfrm>
          <a:prstGeom prst="rect">
            <a:avLst/>
          </a:prstGeom>
        </p:spPr>
      </p:pic>
    </p:spTree>
    <p:extLst>
      <p:ext uri="{BB962C8B-B14F-4D97-AF65-F5344CB8AC3E}">
        <p14:creationId xmlns:p14="http://schemas.microsoft.com/office/powerpoint/2010/main" val="7153171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863814" cy="5045971"/>
          </a:xfrm>
        </p:spPr>
        <p:txBody>
          <a:bodyPr anchor="t">
            <a:normAutofit fontScale="90000"/>
          </a:bodyPr>
          <a:lstStyle/>
          <a:p>
            <a:r>
              <a:rPr lang="en-US" sz="1800" b="1" i="1" dirty="0" smtClean="0">
                <a:latin typeface="Times New Roman" panose="02020603050405020304" pitchFamily="18" charset="0"/>
                <a:cs typeface="Times New Roman" panose="02020603050405020304" pitchFamily="18" charset="0"/>
              </a:rPr>
              <a:t>10. Pattern removal- </a:t>
            </a:r>
            <a:r>
              <a:rPr lang="en-US" sz="1800" dirty="0">
                <a:latin typeface="Times New Roman" panose="02020603050405020304" pitchFamily="18" charset="0"/>
                <a:cs typeface="Times New Roman" panose="02020603050405020304" pitchFamily="18" charset="0"/>
              </a:rPr>
              <a:t>The pattern is removed using </a:t>
            </a:r>
            <a:r>
              <a:rPr lang="en-US" sz="1800" dirty="0" smtClean="0">
                <a:latin typeface="Times New Roman" panose="02020603050405020304" pitchFamily="18" charset="0"/>
                <a:cs typeface="Times New Roman" panose="02020603050405020304" pitchFamily="18" charset="0"/>
              </a:rPr>
              <a:t>a ‘spike</a:t>
            </a:r>
            <a:r>
              <a:rPr lang="en-US" sz="1800" dirty="0">
                <a:latin typeface="Times New Roman" panose="02020603050405020304" pitchFamily="18" charset="0"/>
                <a:cs typeface="Times New Roman" panose="02020603050405020304" pitchFamily="18" charset="0"/>
              </a:rPr>
              <a:t>’. The end of the spike can </a:t>
            </a:r>
            <a:r>
              <a:rPr lang="en-US" sz="1800" dirty="0" smtClean="0">
                <a:latin typeface="Times New Roman" panose="02020603050405020304" pitchFamily="18" charset="0"/>
                <a:cs typeface="Times New Roman" panose="02020603050405020304" pitchFamily="18" charset="0"/>
              </a:rPr>
              <a:t>be threaded </a:t>
            </a:r>
            <a:r>
              <a:rPr lang="en-US" sz="1800" dirty="0">
                <a:latin typeface="Times New Roman" panose="02020603050405020304" pitchFamily="18" charset="0"/>
                <a:cs typeface="Times New Roman" panose="02020603050405020304" pitchFamily="18" charset="0"/>
              </a:rPr>
              <a:t>and so it can be </a:t>
            </a:r>
            <a:r>
              <a:rPr lang="en-US" sz="1800" dirty="0" smtClean="0">
                <a:latin typeface="Times New Roman" panose="02020603050405020304" pitchFamily="18" charset="0"/>
                <a:cs typeface="Times New Roman" panose="02020603050405020304" pitchFamily="18" charset="0"/>
              </a:rPr>
              <a:t>screwed </a:t>
            </a:r>
            <a:r>
              <a:rPr lang="en-IN" sz="1800" dirty="0" smtClean="0">
                <a:latin typeface="Times New Roman" panose="02020603050405020304" pitchFamily="18" charset="0"/>
                <a:cs typeface="Times New Roman" panose="02020603050405020304" pitchFamily="18" charset="0"/>
              </a:rPr>
              <a:t>into </a:t>
            </a:r>
            <a:r>
              <a:rPr lang="en-IN" sz="1800" dirty="0">
                <a:latin typeface="Times New Roman" panose="02020603050405020304" pitchFamily="18" charset="0"/>
                <a:cs typeface="Times New Roman" panose="02020603050405020304" pitchFamily="18" charset="0"/>
              </a:rPr>
              <a:t>the softwood pattern</a:t>
            </a:r>
            <a:r>
              <a:rPr lang="en-IN" sz="1800" dirty="0" smtClean="0">
                <a:latin typeface="Times New Roman" panose="02020603050405020304" pitchFamily="18" charset="0"/>
                <a:cs typeface="Times New Roman" panose="02020603050405020304" pitchFamily="18" charset="0"/>
              </a:rPr>
              <a:t>.</a:t>
            </a:r>
            <a:br>
              <a:rPr lang="en-IN" sz="1800" dirty="0" smtClean="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Before removing the pattern it is </a:t>
            </a:r>
            <a:r>
              <a:rPr lang="en-US" sz="2000" dirty="0" smtClean="0">
                <a:latin typeface="Times New Roman" panose="02020603050405020304" pitchFamily="18" charset="0"/>
                <a:cs typeface="Times New Roman" panose="02020603050405020304" pitchFamily="18" charset="0"/>
              </a:rPr>
              <a:t>a good </a:t>
            </a:r>
            <a:r>
              <a:rPr lang="en-US" sz="2000" dirty="0">
                <a:latin typeface="Times New Roman" panose="02020603050405020304" pitchFamily="18" charset="0"/>
                <a:cs typeface="Times New Roman" panose="02020603050405020304" pitchFamily="18" charset="0"/>
              </a:rPr>
              <a:t>idea to gently tap the spike </a:t>
            </a:r>
            <a:r>
              <a:rPr lang="en-US" sz="2000" dirty="0" smtClean="0">
                <a:latin typeface="Times New Roman" panose="02020603050405020304" pitchFamily="18" charset="0"/>
                <a:cs typeface="Times New Roman" panose="02020603050405020304" pitchFamily="18" charset="0"/>
              </a:rPr>
              <a:t>so that </a:t>
            </a:r>
            <a:r>
              <a:rPr lang="en-US" sz="2000" dirty="0">
                <a:latin typeface="Times New Roman" panose="02020603050405020304" pitchFamily="18" charset="0"/>
                <a:cs typeface="Times New Roman" panose="02020603050405020304" pitchFamily="18" charset="0"/>
              </a:rPr>
              <a:t>it loosens the pattern from </a:t>
            </a:r>
            <a:r>
              <a:rPr lang="en-US" sz="2000" dirty="0" smtClean="0">
                <a:latin typeface="Times New Roman" panose="02020603050405020304" pitchFamily="18" charset="0"/>
                <a:cs typeface="Times New Roman" panose="02020603050405020304" pitchFamily="18" charset="0"/>
              </a:rPr>
              <a:t>the sand</a:t>
            </a:r>
            <a:r>
              <a:rPr lang="en-US" sz="2000" dirty="0">
                <a:latin typeface="Times New Roman" panose="02020603050405020304" pitchFamily="18" charset="0"/>
                <a:cs typeface="Times New Roman" panose="02020603050405020304" pitchFamily="18" charset="0"/>
              </a:rPr>
              <a:t>. It can then be lifted </a:t>
            </a:r>
            <a:r>
              <a:rPr lang="en-US" sz="2000" dirty="0" smtClean="0">
                <a:latin typeface="Times New Roman" panose="02020603050405020304" pitchFamily="18" charset="0"/>
                <a:cs typeface="Times New Roman" panose="02020603050405020304" pitchFamily="18" charset="0"/>
              </a:rPr>
              <a:t>away from </a:t>
            </a:r>
            <a:r>
              <a:rPr lang="en-US" sz="2000" dirty="0">
                <a:latin typeface="Times New Roman" panose="02020603050405020304" pitchFamily="18" charset="0"/>
                <a:cs typeface="Times New Roman" panose="02020603050405020304" pitchFamily="18" charset="0"/>
              </a:rPr>
              <a:t>the casting box (drag</a:t>
            </a:r>
            <a:r>
              <a:rPr lang="en-US" sz="2000" dirty="0" smtClean="0">
                <a:latin typeface="Times New Roman" panose="02020603050405020304" pitchFamily="18" charset="0"/>
                <a:cs typeface="Times New Roman" panose="02020603050405020304" pitchFamily="18" charset="0"/>
              </a:rPr>
              <a:t>).</a:t>
            </a:r>
            <a:br>
              <a:rPr lang="en-US" sz="2000" dirty="0" smtClean="0">
                <a:latin typeface="Times New Roman" panose="02020603050405020304" pitchFamily="18" charset="0"/>
                <a:cs typeface="Times New Roman" panose="02020603050405020304" pitchFamily="18" charset="0"/>
              </a:rPr>
            </a:br>
            <a:r>
              <a:rPr lang="en-US" sz="1800" b="1" i="1" dirty="0" smtClean="0">
                <a:latin typeface="Times New Roman" panose="02020603050405020304" pitchFamily="18" charset="0"/>
                <a:cs typeface="Times New Roman" panose="02020603050405020304" pitchFamily="18" charset="0"/>
              </a:rPr>
              <a:t>11. closing of cope and drag- </a:t>
            </a:r>
            <a:r>
              <a:rPr lang="en-US" sz="2000" dirty="0">
                <a:latin typeface="Times New Roman" panose="02020603050405020304" pitchFamily="18" charset="0"/>
                <a:cs typeface="Times New Roman" panose="02020603050405020304" pitchFamily="18" charset="0"/>
              </a:rPr>
              <a:t>The cope (top casting box) </a:t>
            </a:r>
            <a:r>
              <a:rPr lang="en-US" sz="2000" dirty="0" smtClean="0">
                <a:latin typeface="Times New Roman" panose="02020603050405020304" pitchFamily="18" charset="0"/>
                <a:cs typeface="Times New Roman" panose="02020603050405020304" pitchFamily="18" charset="0"/>
              </a:rPr>
              <a:t>is placed </a:t>
            </a:r>
            <a:r>
              <a:rPr lang="en-US" sz="2000" dirty="0">
                <a:latin typeface="Times New Roman" panose="02020603050405020304" pitchFamily="18" charset="0"/>
                <a:cs typeface="Times New Roman" panose="02020603050405020304" pitchFamily="18" charset="0"/>
              </a:rPr>
              <a:t>back on top of </a:t>
            </a:r>
            <a:r>
              <a:rPr lang="en-US" sz="2000" dirty="0" smtClean="0">
                <a:latin typeface="Times New Roman" panose="02020603050405020304" pitchFamily="18" charset="0"/>
                <a:cs typeface="Times New Roman" panose="02020603050405020304" pitchFamily="18" charset="0"/>
              </a:rPr>
              <a:t>the drag </a:t>
            </a:r>
            <a:r>
              <a:rPr lang="en-US" sz="2000" dirty="0">
                <a:latin typeface="Times New Roman" panose="02020603050405020304" pitchFamily="18" charset="0"/>
                <a:cs typeface="Times New Roman" panose="02020603050405020304" pitchFamily="18" charset="0"/>
              </a:rPr>
              <a:t>and the locating pins </a:t>
            </a:r>
            <a:r>
              <a:rPr lang="en-US" sz="2000" dirty="0" smtClean="0">
                <a:latin typeface="Times New Roman" panose="02020603050405020304" pitchFamily="18" charset="0"/>
                <a:cs typeface="Times New Roman" panose="02020603050405020304" pitchFamily="18" charset="0"/>
              </a:rPr>
              <a:t>put</a:t>
            </a:r>
            <a:r>
              <a:rPr lang="en-US"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position</a:t>
            </a:r>
            <a:r>
              <a:rPr lang="en-IN" sz="2000" dirty="0" smtClean="0">
                <a:latin typeface="Times New Roman" panose="02020603050405020304" pitchFamily="18" charset="0"/>
                <a:cs typeface="Times New Roman" panose="02020603050405020304" pitchFamily="18" charset="0"/>
              </a:rPr>
              <a:t>.</a:t>
            </a:r>
            <a:br>
              <a:rPr lang="en-IN" sz="2000" dirty="0" smtClean="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Before this is done vents </a:t>
            </a:r>
            <a:r>
              <a:rPr lang="en-US" sz="2000" dirty="0" smtClean="0">
                <a:latin typeface="Times New Roman" panose="02020603050405020304" pitchFamily="18" charset="0"/>
                <a:cs typeface="Times New Roman" panose="02020603050405020304" pitchFamily="18" charset="0"/>
              </a:rPr>
              <a:t>can be </a:t>
            </a:r>
            <a:r>
              <a:rPr lang="en-US" sz="2000" dirty="0">
                <a:latin typeface="Times New Roman" panose="02020603050405020304" pitchFamily="18" charset="0"/>
                <a:cs typeface="Times New Roman" panose="02020603050405020304" pitchFamily="18" charset="0"/>
              </a:rPr>
              <a:t>created using a thin </a:t>
            </a:r>
            <a:r>
              <a:rPr lang="en-US" sz="2000" dirty="0" smtClean="0">
                <a:latin typeface="Times New Roman" panose="02020603050405020304" pitchFamily="18" charset="0"/>
                <a:cs typeface="Times New Roman" panose="02020603050405020304" pitchFamily="18" charset="0"/>
              </a:rPr>
              <a:t>piece of </a:t>
            </a:r>
            <a:r>
              <a:rPr lang="en-US" sz="2000" dirty="0">
                <a:latin typeface="Times New Roman" panose="02020603050405020304" pitchFamily="18" charset="0"/>
                <a:cs typeface="Times New Roman" panose="02020603050405020304" pitchFamily="18" charset="0"/>
              </a:rPr>
              <a:t>welding rod, pushing </a:t>
            </a:r>
            <a:r>
              <a:rPr lang="en-US" sz="2000" dirty="0" smtClean="0">
                <a:latin typeface="Times New Roman" panose="02020603050405020304" pitchFamily="18" charset="0"/>
                <a:cs typeface="Times New Roman" panose="02020603050405020304" pitchFamily="18" charset="0"/>
              </a:rPr>
              <a:t>it </a:t>
            </a:r>
            <a:r>
              <a:rPr lang="en-IN" sz="2000" dirty="0" smtClean="0">
                <a:latin typeface="Times New Roman" panose="02020603050405020304" pitchFamily="18" charset="0"/>
                <a:cs typeface="Times New Roman" panose="02020603050405020304" pitchFamily="18" charset="0"/>
              </a:rPr>
              <a:t>through </a:t>
            </a:r>
            <a:r>
              <a:rPr lang="en-IN" sz="2000" dirty="0">
                <a:latin typeface="Times New Roman" panose="02020603050405020304" pitchFamily="18" charset="0"/>
                <a:cs typeface="Times New Roman" panose="02020603050405020304" pitchFamily="18" charset="0"/>
              </a:rPr>
              <a:t>the sand . </a:t>
            </a:r>
            <a:r>
              <a:rPr lang="en-IN" sz="2000" dirty="0" smtClean="0">
                <a:latin typeface="Times New Roman" panose="02020603050405020304" pitchFamily="18" charset="0"/>
                <a:cs typeface="Times New Roman" panose="02020603050405020304" pitchFamily="18" charset="0"/>
              </a:rPr>
              <a:t>This </a:t>
            </a:r>
            <a:r>
              <a:rPr lang="en-US" sz="2000" dirty="0" smtClean="0">
                <a:latin typeface="Times New Roman" panose="02020603050405020304" pitchFamily="18" charset="0"/>
                <a:cs typeface="Times New Roman" panose="02020603050405020304" pitchFamily="18" charset="0"/>
              </a:rPr>
              <a:t>allows </a:t>
            </a:r>
            <a:r>
              <a:rPr lang="en-US" sz="2000" dirty="0">
                <a:latin typeface="Times New Roman" panose="02020603050405020304" pitchFamily="18" charset="0"/>
                <a:cs typeface="Times New Roman" panose="02020603050405020304" pitchFamily="18" charset="0"/>
              </a:rPr>
              <a:t>gases to escape </a:t>
            </a:r>
            <a:r>
              <a:rPr lang="en-US" sz="2000" dirty="0" smtClean="0">
                <a:latin typeface="Times New Roman" panose="02020603050405020304" pitchFamily="18" charset="0"/>
                <a:cs typeface="Times New Roman" panose="02020603050405020304" pitchFamily="18" charset="0"/>
              </a:rPr>
              <a:t>once </a:t>
            </a:r>
            <a:r>
              <a:rPr lang="en-IN" sz="2000" dirty="0" smtClean="0">
                <a:latin typeface="Times New Roman" panose="02020603050405020304" pitchFamily="18" charset="0"/>
                <a:cs typeface="Times New Roman" panose="02020603050405020304" pitchFamily="18" charset="0"/>
              </a:rPr>
              <a:t>the is poured.</a:t>
            </a:r>
            <a:br>
              <a:rPr lang="en-IN" sz="2000" dirty="0" smtClean="0">
                <a:latin typeface="Times New Roman" panose="02020603050405020304" pitchFamily="18" charset="0"/>
                <a:cs typeface="Times New Roman" panose="02020603050405020304" pitchFamily="18" charset="0"/>
              </a:rPr>
            </a:br>
            <a:r>
              <a:rPr lang="en-IN" sz="1800" b="1" i="1" dirty="0" smtClean="0">
                <a:latin typeface="Times New Roman" panose="02020603050405020304" pitchFamily="18" charset="0"/>
                <a:cs typeface="Times New Roman" panose="02020603050405020304" pitchFamily="18" charset="0"/>
              </a:rPr>
              <a:t>12. pouring of molten metal- </a:t>
            </a:r>
            <a:r>
              <a:rPr lang="en-US" sz="2000" dirty="0">
                <a:latin typeface="Times New Roman" panose="02020603050405020304" pitchFamily="18" charset="0"/>
                <a:cs typeface="Times New Roman" panose="02020603050405020304" pitchFamily="18" charset="0"/>
              </a:rPr>
              <a:t>The </a:t>
            </a:r>
            <a:r>
              <a:rPr lang="en-US" sz="2000" dirty="0" smtClean="0">
                <a:latin typeface="Times New Roman" panose="02020603050405020304" pitchFamily="18" charset="0"/>
                <a:cs typeface="Times New Roman" panose="02020603050405020304" pitchFamily="18" charset="0"/>
              </a:rPr>
              <a:t>molten metal </a:t>
            </a:r>
            <a:r>
              <a:rPr lang="en-US" sz="2000" dirty="0">
                <a:latin typeface="Times New Roman" panose="02020603050405020304" pitchFamily="18" charset="0"/>
                <a:cs typeface="Times New Roman" panose="02020603050405020304" pitchFamily="18" charset="0"/>
              </a:rPr>
              <a:t>is poured down </a:t>
            </a:r>
            <a:r>
              <a:rPr lang="en-US" sz="2000" dirty="0" smtClean="0">
                <a:latin typeface="Times New Roman" panose="02020603050405020304" pitchFamily="18" charset="0"/>
                <a:cs typeface="Times New Roman" panose="02020603050405020304" pitchFamily="18" charset="0"/>
              </a:rPr>
              <a:t>the hole </a:t>
            </a:r>
            <a:r>
              <a:rPr lang="en-US" sz="2000" dirty="0">
                <a:latin typeface="Times New Roman" panose="02020603050405020304" pitchFamily="18" charset="0"/>
                <a:cs typeface="Times New Roman" panose="02020603050405020304" pitchFamily="18" charset="0"/>
              </a:rPr>
              <a:t>left by the first sprue pin (</a:t>
            </a:r>
            <a:r>
              <a:rPr lang="en-US" sz="2000" dirty="0" smtClean="0">
                <a:latin typeface="Times New Roman" panose="02020603050405020304" pitchFamily="18" charset="0"/>
                <a:cs typeface="Times New Roman" panose="02020603050405020304" pitchFamily="18" charset="0"/>
              </a:rPr>
              <a:t>now </a:t>
            </a:r>
            <a:r>
              <a:rPr lang="en-IN" sz="2000" dirty="0" smtClean="0">
                <a:latin typeface="Times New Roman" panose="02020603050405020304" pitchFamily="18" charset="0"/>
                <a:cs typeface="Times New Roman" panose="02020603050405020304" pitchFamily="18" charset="0"/>
              </a:rPr>
              <a:t>called </a:t>
            </a:r>
            <a:r>
              <a:rPr lang="en-IN" sz="2000" dirty="0">
                <a:latin typeface="Times New Roman" panose="02020603050405020304" pitchFamily="18" charset="0"/>
                <a:cs typeface="Times New Roman" panose="02020603050405020304" pitchFamily="18" charset="0"/>
              </a:rPr>
              <a:t>the ‘runner</a:t>
            </a:r>
            <a:r>
              <a:rPr lang="en-IN" sz="2000" dirty="0" smtClean="0">
                <a:latin typeface="Times New Roman" panose="02020603050405020304" pitchFamily="18" charset="0"/>
                <a:cs typeface="Times New Roman" panose="02020603050405020304" pitchFamily="18" charset="0"/>
              </a:rPr>
              <a:t>’).</a:t>
            </a:r>
            <a:r>
              <a:rPr lang="en-US" dirty="0"/>
              <a:t> </a:t>
            </a:r>
            <a:r>
              <a:rPr lang="en-US" sz="2000" dirty="0">
                <a:latin typeface="Times New Roman" panose="02020603050405020304" pitchFamily="18" charset="0"/>
                <a:cs typeface="Times New Roman" panose="02020603050405020304" pitchFamily="18" charset="0"/>
              </a:rPr>
              <a:t>As it runs down the runner it </a:t>
            </a:r>
            <a:r>
              <a:rPr lang="en-US" sz="2000" dirty="0" smtClean="0">
                <a:latin typeface="Times New Roman" panose="02020603050405020304" pitchFamily="18" charset="0"/>
                <a:cs typeface="Times New Roman" panose="02020603050405020304" pitchFamily="18" charset="0"/>
              </a:rPr>
              <a:t>flows through </a:t>
            </a:r>
            <a:r>
              <a:rPr lang="en-US" sz="2000" dirty="0">
                <a:latin typeface="Times New Roman" panose="02020603050405020304" pitchFamily="18" charset="0"/>
                <a:cs typeface="Times New Roman" panose="02020603050405020304" pitchFamily="18" charset="0"/>
              </a:rPr>
              <a:t>the ‘gate’ cut by the </a:t>
            </a:r>
            <a:r>
              <a:rPr lang="en-US" sz="2000" dirty="0" smtClean="0">
                <a:latin typeface="Times New Roman" panose="02020603050405020304" pitchFamily="18" charset="0"/>
                <a:cs typeface="Times New Roman" panose="02020603050405020304" pitchFamily="18" charset="0"/>
              </a:rPr>
              <a:t>trowel, into </a:t>
            </a:r>
            <a:r>
              <a:rPr lang="en-US" sz="2000" dirty="0">
                <a:latin typeface="Times New Roman" panose="02020603050405020304" pitchFamily="18" charset="0"/>
                <a:cs typeface="Times New Roman" panose="02020603050405020304" pitchFamily="18" charset="0"/>
              </a:rPr>
              <a:t>the cavity left by the pattern </a:t>
            </a:r>
            <a:r>
              <a:rPr lang="en-US" sz="2000" dirty="0" smtClean="0">
                <a:latin typeface="Times New Roman" panose="02020603050405020304" pitchFamily="18" charset="0"/>
                <a:cs typeface="Times New Roman" panose="02020603050405020304" pitchFamily="18" charset="0"/>
              </a:rPr>
              <a:t>and </a:t>
            </a:r>
            <a:r>
              <a:rPr lang="en-IN" sz="2000" dirty="0" smtClean="0">
                <a:latin typeface="Times New Roman" panose="02020603050405020304" pitchFamily="18" charset="0"/>
                <a:cs typeface="Times New Roman" panose="02020603050405020304" pitchFamily="18" charset="0"/>
              </a:rPr>
              <a:t>up </a:t>
            </a:r>
            <a:r>
              <a:rPr lang="en-IN" sz="2000" dirty="0">
                <a:latin typeface="Times New Roman" panose="02020603050405020304" pitchFamily="18" charset="0"/>
                <a:cs typeface="Times New Roman" panose="02020603050405020304" pitchFamily="18" charset="0"/>
              </a:rPr>
              <a:t>the </a:t>
            </a:r>
            <a:r>
              <a:rPr lang="en-IN" sz="2000" dirty="0" smtClean="0">
                <a:latin typeface="Times New Roman" panose="02020603050405020304" pitchFamily="18" charset="0"/>
                <a:cs typeface="Times New Roman" panose="02020603050405020304" pitchFamily="18" charset="0"/>
              </a:rPr>
              <a:t>riser.</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endParaRPr lang="en-IN" sz="2000" b="1" i="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195758" y="0"/>
            <a:ext cx="2857500" cy="2246720"/>
          </a:xfrm>
          <a:prstGeom prst="rect">
            <a:avLst/>
          </a:prstGeom>
        </p:spPr>
      </p:pic>
      <p:pic>
        <p:nvPicPr>
          <p:cNvPr id="5" name="Picture 4"/>
          <p:cNvPicPr>
            <a:picLocks noChangeAspect="1"/>
          </p:cNvPicPr>
          <p:nvPr/>
        </p:nvPicPr>
        <p:blipFill>
          <a:blip r:embed="rId3"/>
          <a:stretch>
            <a:fillRect/>
          </a:stretch>
        </p:blipFill>
        <p:spPr>
          <a:xfrm>
            <a:off x="8333366" y="2451115"/>
            <a:ext cx="2324100" cy="1799280"/>
          </a:xfrm>
          <a:prstGeom prst="rect">
            <a:avLst/>
          </a:prstGeom>
        </p:spPr>
      </p:pic>
      <p:pic>
        <p:nvPicPr>
          <p:cNvPr id="6" name="Picture 5"/>
          <p:cNvPicPr>
            <a:picLocks noChangeAspect="1"/>
          </p:cNvPicPr>
          <p:nvPr/>
        </p:nvPicPr>
        <p:blipFill>
          <a:blip r:embed="rId4"/>
          <a:stretch>
            <a:fillRect/>
          </a:stretch>
        </p:blipFill>
        <p:spPr>
          <a:xfrm>
            <a:off x="8095802" y="4720611"/>
            <a:ext cx="2476500" cy="1789760"/>
          </a:xfrm>
          <a:prstGeom prst="rect">
            <a:avLst/>
          </a:prstGeom>
        </p:spPr>
      </p:pic>
    </p:spTree>
    <p:extLst>
      <p:ext uri="{BB962C8B-B14F-4D97-AF65-F5344CB8AC3E}">
        <p14:creationId xmlns:p14="http://schemas.microsoft.com/office/powerpoint/2010/main" val="23724803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281256"/>
          </a:xfrm>
        </p:spPr>
        <p:txBody>
          <a:bodyPr anchor="t">
            <a:normAutofit fontScale="90000"/>
          </a:bodyPr>
          <a:lstStyle/>
          <a:p>
            <a:r>
              <a:rPr lang="en-US" sz="2000" dirty="0" smtClean="0">
                <a:latin typeface="Times New Roman" panose="02020603050405020304" pitchFamily="18" charset="0"/>
                <a:cs typeface="Times New Roman" panose="02020603050405020304" pitchFamily="18" charset="0"/>
              </a:rPr>
              <a:t>Pattern</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core and core print</a:t>
            </a:r>
            <a:br>
              <a:rPr lang="en-US" sz="2000" dirty="0" smtClean="0">
                <a:latin typeface="Times New Roman" panose="02020603050405020304" pitchFamily="18" charset="0"/>
                <a:cs typeface="Times New Roman" panose="02020603050405020304" pitchFamily="18" charset="0"/>
              </a:rPr>
            </a:br>
            <a:r>
              <a:rPr lang="en-US" sz="2000" dirty="0" err="1" smtClean="0">
                <a:latin typeface="Times New Roman" panose="02020603050405020304" pitchFamily="18" charset="0"/>
                <a:cs typeface="Times New Roman" panose="02020603050405020304" pitchFamily="18" charset="0"/>
              </a:rPr>
              <a:t>mould</a:t>
            </a:r>
            <a:r>
              <a:rPr lang="en-US" sz="2000" dirty="0" smtClean="0">
                <a:latin typeface="Times New Roman" panose="02020603050405020304" pitchFamily="18" charset="0"/>
                <a:cs typeface="Times New Roman" panose="02020603050405020304" pitchFamily="18" charset="0"/>
              </a:rPr>
              <a:t> cavity</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cope and drag</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pouring basin-sprue</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runner-gate</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choke</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riser</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vent</a:t>
            </a:r>
            <a:br>
              <a:rPr lang="en-US" sz="2000" dirty="0" smtClean="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parting </a:t>
            </a:r>
            <a:r>
              <a:rPr lang="en-US" sz="2000" dirty="0" smtClean="0">
                <a:latin typeface="Times New Roman" panose="02020603050405020304" pitchFamily="18" charset="0"/>
                <a:cs typeface="Times New Roman" panose="02020603050405020304" pitchFamily="18" charset="0"/>
              </a:rPr>
              <a:t>line</a:t>
            </a:r>
            <a:endParaRPr lang="en-IN" sz="2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818042" y="3653162"/>
            <a:ext cx="5249733" cy="2885837"/>
          </a:xfrm>
          <a:prstGeom prst="rect">
            <a:avLst/>
          </a:prstGeom>
        </p:spPr>
      </p:pic>
      <p:pic>
        <p:nvPicPr>
          <p:cNvPr id="5" name="Picture 4"/>
          <p:cNvPicPr>
            <a:picLocks noChangeAspect="1"/>
          </p:cNvPicPr>
          <p:nvPr/>
        </p:nvPicPr>
        <p:blipFill>
          <a:blip r:embed="rId3"/>
          <a:stretch>
            <a:fillRect/>
          </a:stretch>
        </p:blipFill>
        <p:spPr>
          <a:xfrm>
            <a:off x="7279917" y="3829722"/>
            <a:ext cx="4073884" cy="2709277"/>
          </a:xfrm>
          <a:prstGeom prst="rect">
            <a:avLst/>
          </a:prstGeom>
        </p:spPr>
      </p:pic>
    </p:spTree>
    <p:extLst>
      <p:ext uri="{BB962C8B-B14F-4D97-AF65-F5344CB8AC3E}">
        <p14:creationId xmlns:p14="http://schemas.microsoft.com/office/powerpoint/2010/main" val="30754479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365126"/>
            <a:ext cx="10515600" cy="646094"/>
          </a:xfrm>
        </p:spPr>
        <p:txBody>
          <a:bodyPr>
            <a:normAutofit/>
          </a:bodyPr>
          <a:lstStyle/>
          <a:p>
            <a:pPr algn="ctr"/>
            <a:r>
              <a:rPr lang="en-US" sz="2400" b="1" dirty="0">
                <a:latin typeface="Times New Roman" panose="02020603050405020304" pitchFamily="18" charset="0"/>
                <a:cs typeface="Times New Roman" panose="02020603050405020304" pitchFamily="18" charset="0"/>
              </a:rPr>
              <a:t>I</a:t>
            </a:r>
            <a:r>
              <a:rPr lang="en-US" sz="2400" b="1" dirty="0" smtClean="0">
                <a:latin typeface="Times New Roman" panose="02020603050405020304" pitchFamily="18" charset="0"/>
                <a:cs typeface="Times New Roman" panose="02020603050405020304" pitchFamily="18" charset="0"/>
              </a:rPr>
              <a:t>ntroduction</a:t>
            </a:r>
            <a:endParaRPr lang="en-IN" sz="2400" b="1"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idx="1"/>
          </p:nvPr>
        </p:nvSpPr>
        <p:spPr>
          <a:xfrm>
            <a:off x="839788" y="1226372"/>
            <a:ext cx="5157787" cy="5292761"/>
          </a:xfrm>
        </p:spPr>
        <p:txBody>
          <a:bodyPr anchor="t">
            <a:noAutofit/>
          </a:bodyPr>
          <a:lstStyle/>
          <a:p>
            <a:pPr algn="just">
              <a:lnSpc>
                <a:spcPct val="100000"/>
              </a:lnSpc>
            </a:pPr>
            <a:r>
              <a:rPr lang="en-US" sz="2000" dirty="0">
                <a:latin typeface="Times New Roman" panose="02020603050405020304" pitchFamily="18" charset="0"/>
                <a:cs typeface="Times New Roman" panose="02020603050405020304" pitchFamily="18" charset="0"/>
              </a:rPr>
              <a:t>Casting </a:t>
            </a:r>
            <a:r>
              <a:rPr lang="en-US" sz="2000" b="0" dirty="0">
                <a:latin typeface="Times New Roman" panose="02020603050405020304" pitchFamily="18" charset="0"/>
                <a:cs typeface="Times New Roman" panose="02020603050405020304" pitchFamily="18" charset="0"/>
              </a:rPr>
              <a:t>is a manufacturing process by which </a:t>
            </a:r>
            <a:r>
              <a:rPr lang="en-US" sz="2000" b="0" dirty="0" smtClean="0">
                <a:latin typeface="Times New Roman" panose="02020603050405020304" pitchFamily="18" charset="0"/>
                <a:cs typeface="Times New Roman" panose="02020603050405020304" pitchFamily="18" charset="0"/>
              </a:rPr>
              <a:t>a molten </a:t>
            </a:r>
            <a:r>
              <a:rPr lang="en-US" sz="2000" b="0" dirty="0">
                <a:latin typeface="Times New Roman" panose="02020603050405020304" pitchFamily="18" charset="0"/>
                <a:cs typeface="Times New Roman" panose="02020603050405020304" pitchFamily="18" charset="0"/>
              </a:rPr>
              <a:t>material such as metal or plastic </a:t>
            </a:r>
            <a:r>
              <a:rPr lang="en-US" sz="2000" b="0" dirty="0" smtClean="0">
                <a:latin typeface="Times New Roman" panose="02020603050405020304" pitchFamily="18" charset="0"/>
                <a:cs typeface="Times New Roman" panose="02020603050405020304" pitchFamily="18" charset="0"/>
              </a:rPr>
              <a:t>is introduced </a:t>
            </a:r>
            <a:r>
              <a:rPr lang="en-US" sz="2000" b="0" dirty="0">
                <a:latin typeface="Times New Roman" panose="02020603050405020304" pitchFamily="18" charset="0"/>
                <a:cs typeface="Times New Roman" panose="02020603050405020304" pitchFamily="18" charset="0"/>
              </a:rPr>
              <a:t>into a mold, allowed to solidify </a:t>
            </a:r>
            <a:r>
              <a:rPr lang="en-US" sz="2000" b="0" dirty="0" smtClean="0">
                <a:latin typeface="Times New Roman" panose="02020603050405020304" pitchFamily="18" charset="0"/>
                <a:cs typeface="Times New Roman" panose="02020603050405020304" pitchFamily="18" charset="0"/>
              </a:rPr>
              <a:t>within the </a:t>
            </a:r>
            <a:r>
              <a:rPr lang="en-US" sz="2000" b="0" dirty="0">
                <a:latin typeface="Times New Roman" panose="02020603050405020304" pitchFamily="18" charset="0"/>
                <a:cs typeface="Times New Roman" panose="02020603050405020304" pitchFamily="18" charset="0"/>
              </a:rPr>
              <a:t>mold, and then ejected or broken out to </a:t>
            </a:r>
            <a:r>
              <a:rPr lang="en-US" sz="2000" b="0" dirty="0" smtClean="0">
                <a:latin typeface="Times New Roman" panose="02020603050405020304" pitchFamily="18" charset="0"/>
                <a:cs typeface="Times New Roman" panose="02020603050405020304" pitchFamily="18" charset="0"/>
              </a:rPr>
              <a:t>make </a:t>
            </a:r>
            <a:r>
              <a:rPr lang="en-IN" sz="2000" b="0" dirty="0" smtClean="0">
                <a:latin typeface="Times New Roman" panose="02020603050405020304" pitchFamily="18" charset="0"/>
                <a:cs typeface="Times New Roman" panose="02020603050405020304" pitchFamily="18" charset="0"/>
              </a:rPr>
              <a:t>a </a:t>
            </a:r>
            <a:r>
              <a:rPr lang="en-IN" sz="2000" b="0" dirty="0">
                <a:latin typeface="Times New Roman" panose="02020603050405020304" pitchFamily="18" charset="0"/>
                <a:cs typeface="Times New Roman" panose="02020603050405020304" pitchFamily="18" charset="0"/>
              </a:rPr>
              <a:t>fabricated part</a:t>
            </a:r>
            <a:r>
              <a:rPr lang="en-IN" sz="2000" b="0" dirty="0" smtClean="0">
                <a:latin typeface="Times New Roman" panose="02020603050405020304" pitchFamily="18" charset="0"/>
                <a:cs typeface="Times New Roman" panose="02020603050405020304" pitchFamily="18" charset="0"/>
              </a:rPr>
              <a:t>.</a:t>
            </a:r>
          </a:p>
          <a:p>
            <a:pPr algn="just">
              <a:lnSpc>
                <a:spcPct val="100000"/>
              </a:lnSpc>
            </a:pPr>
            <a:r>
              <a:rPr lang="en-US" sz="2000" b="0" dirty="0">
                <a:latin typeface="Times New Roman" panose="02020603050405020304" pitchFamily="18" charset="0"/>
                <a:cs typeface="Times New Roman" panose="02020603050405020304" pitchFamily="18" charset="0"/>
              </a:rPr>
              <a:t>Casting may be used to form hot, </a:t>
            </a:r>
            <a:r>
              <a:rPr lang="en-US" sz="2000" b="0" dirty="0" smtClean="0">
                <a:latin typeface="Times New Roman" panose="02020603050405020304" pitchFamily="18" charset="0"/>
                <a:cs typeface="Times New Roman" panose="02020603050405020304" pitchFamily="18" charset="0"/>
              </a:rPr>
              <a:t>liquid metals </a:t>
            </a:r>
            <a:r>
              <a:rPr lang="en-US" sz="2000" b="0" dirty="0">
                <a:latin typeface="Times New Roman" panose="02020603050405020304" pitchFamily="18" charset="0"/>
                <a:cs typeface="Times New Roman" panose="02020603050405020304" pitchFamily="18" charset="0"/>
              </a:rPr>
              <a:t>or melt-able plastics (</a:t>
            </a:r>
            <a:r>
              <a:rPr lang="en-US" sz="2000" b="0" dirty="0" smtClean="0">
                <a:latin typeface="Times New Roman" panose="02020603050405020304" pitchFamily="18" charset="0"/>
                <a:cs typeface="Times New Roman" panose="02020603050405020304" pitchFamily="18" charset="0"/>
              </a:rPr>
              <a:t>called thermoplastics</a:t>
            </a:r>
            <a:r>
              <a:rPr lang="en-US" sz="2000" b="0" dirty="0">
                <a:latin typeface="Times New Roman" panose="02020603050405020304" pitchFamily="18" charset="0"/>
                <a:cs typeface="Times New Roman" panose="02020603050405020304" pitchFamily="18" charset="0"/>
              </a:rPr>
              <a:t>), or various materials </a:t>
            </a:r>
            <a:r>
              <a:rPr lang="en-US" sz="2000" b="0" dirty="0" smtClean="0">
                <a:latin typeface="Times New Roman" panose="02020603050405020304" pitchFamily="18" charset="0"/>
                <a:cs typeface="Times New Roman" panose="02020603050405020304" pitchFamily="18" charset="0"/>
              </a:rPr>
              <a:t>that </a:t>
            </a:r>
            <a:r>
              <a:rPr lang="en-US" sz="2000" b="0" i="1" dirty="0" smtClean="0">
                <a:latin typeface="Times New Roman" panose="02020603050405020304" pitchFamily="18" charset="0"/>
                <a:cs typeface="Times New Roman" panose="02020603050405020304" pitchFamily="18" charset="0"/>
              </a:rPr>
              <a:t>cold </a:t>
            </a:r>
            <a:r>
              <a:rPr lang="en-US" sz="2000" b="0" i="1" dirty="0">
                <a:latin typeface="Times New Roman" panose="02020603050405020304" pitchFamily="18" charset="0"/>
                <a:cs typeface="Times New Roman" panose="02020603050405020304" pitchFamily="18" charset="0"/>
              </a:rPr>
              <a:t>set </a:t>
            </a:r>
            <a:r>
              <a:rPr lang="en-US" sz="2000" b="0" dirty="0">
                <a:latin typeface="Times New Roman" panose="02020603050405020304" pitchFamily="18" charset="0"/>
                <a:cs typeface="Times New Roman" panose="02020603050405020304" pitchFamily="18" charset="0"/>
              </a:rPr>
              <a:t>after mixing of components such </a:t>
            </a:r>
            <a:r>
              <a:rPr lang="en-US" sz="2000" b="0" dirty="0" smtClean="0">
                <a:latin typeface="Times New Roman" panose="02020603050405020304" pitchFamily="18" charset="0"/>
                <a:cs typeface="Times New Roman" panose="02020603050405020304" pitchFamily="18" charset="0"/>
              </a:rPr>
              <a:t>as certain </a:t>
            </a:r>
            <a:r>
              <a:rPr lang="en-US" sz="2000" b="0" dirty="0">
                <a:latin typeface="Times New Roman" panose="02020603050405020304" pitchFamily="18" charset="0"/>
                <a:cs typeface="Times New Roman" panose="02020603050405020304" pitchFamily="18" charset="0"/>
              </a:rPr>
              <a:t>plastic resins </a:t>
            </a:r>
            <a:r>
              <a:rPr lang="en-US" sz="2000" b="0" dirty="0" smtClean="0">
                <a:latin typeface="Times New Roman" panose="02020603050405020304" pitchFamily="18" charset="0"/>
                <a:cs typeface="Times New Roman" panose="02020603050405020304" pitchFamily="18" charset="0"/>
              </a:rPr>
              <a:t>like </a:t>
            </a:r>
            <a:r>
              <a:rPr lang="en-US" sz="2000" b="0" dirty="0">
                <a:latin typeface="Times New Roman" panose="02020603050405020304" pitchFamily="18" charset="0"/>
                <a:cs typeface="Times New Roman" panose="02020603050405020304" pitchFamily="18" charset="0"/>
              </a:rPr>
              <a:t>epoxy, </a:t>
            </a:r>
            <a:r>
              <a:rPr lang="en-US" sz="2000" b="0" dirty="0" smtClean="0">
                <a:latin typeface="Times New Roman" panose="02020603050405020304" pitchFamily="18" charset="0"/>
                <a:cs typeface="Times New Roman" panose="02020603050405020304" pitchFamily="18" charset="0"/>
              </a:rPr>
              <a:t>water </a:t>
            </a:r>
            <a:r>
              <a:rPr lang="en-IN" sz="2000" b="0" dirty="0" smtClean="0">
                <a:latin typeface="Times New Roman" panose="02020603050405020304" pitchFamily="18" charset="0"/>
                <a:cs typeface="Times New Roman" panose="02020603050405020304" pitchFamily="18" charset="0"/>
              </a:rPr>
              <a:t>setting materials.</a:t>
            </a:r>
          </a:p>
          <a:p>
            <a:pPr algn="just">
              <a:lnSpc>
                <a:spcPct val="100000"/>
              </a:lnSpc>
            </a:pPr>
            <a:r>
              <a:rPr lang="en-US" sz="2000" b="0" dirty="0" smtClean="0">
                <a:latin typeface="Times New Roman" panose="02020603050405020304" pitchFamily="18" charset="0"/>
                <a:cs typeface="Times New Roman" panose="02020603050405020304" pitchFamily="18" charset="0"/>
              </a:rPr>
              <a:t>Study on different casting process, their unique characteristics and suitability on different material and product specification will enhance the intelligent and broader use of casting in engineering production.</a:t>
            </a:r>
            <a:endParaRPr lang="en-IN" sz="2000" b="0" dirty="0" smtClean="0">
              <a:latin typeface="Times New Roman" panose="02020603050405020304" pitchFamily="18" charset="0"/>
              <a:cs typeface="Times New Roman" panose="02020603050405020304" pitchFamily="18" charset="0"/>
            </a:endParaRPr>
          </a:p>
        </p:txBody>
      </p:sp>
      <p:pic>
        <p:nvPicPr>
          <p:cNvPr id="2" name="Content Placeholder 1"/>
          <p:cNvPicPr>
            <a:picLocks noGrp="1" noChangeAspect="1"/>
          </p:cNvPicPr>
          <p:nvPr>
            <p:ph sz="quarter" idx="4"/>
          </p:nvPr>
        </p:nvPicPr>
        <p:blipFill>
          <a:blip r:embed="rId2"/>
          <a:stretch>
            <a:fillRect/>
          </a:stretch>
        </p:blipFill>
        <p:spPr>
          <a:xfrm>
            <a:off x="6252324" y="1719767"/>
            <a:ext cx="4915364" cy="3684588"/>
          </a:xfrm>
          <a:prstGeom prst="rect">
            <a:avLst/>
          </a:prstGeom>
        </p:spPr>
      </p:pic>
    </p:spTree>
    <p:extLst>
      <p:ext uri="{BB962C8B-B14F-4D97-AF65-F5344CB8AC3E}">
        <p14:creationId xmlns:p14="http://schemas.microsoft.com/office/powerpoint/2010/main" val="19724038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925158"/>
            <a:ext cx="10515600" cy="1579917"/>
          </a:xfrm>
        </p:spPr>
        <p:txBody>
          <a:bodyPr anchor="t">
            <a:normAutofit fontScale="77500" lnSpcReduction="20000"/>
          </a:bodyPr>
          <a:lstStyle/>
          <a:p>
            <a:pPr algn="just"/>
            <a:r>
              <a:rPr lang="en-US" sz="2000" b="0" dirty="0">
                <a:latin typeface="Times New Roman" panose="02020603050405020304" pitchFamily="18" charset="0"/>
                <a:cs typeface="Times New Roman" panose="02020603050405020304" pitchFamily="18" charset="0"/>
              </a:rPr>
              <a:t>Casting is used for making parts of </a:t>
            </a:r>
            <a:r>
              <a:rPr lang="en-US" sz="2000" b="0" dirty="0" smtClean="0">
                <a:latin typeface="Times New Roman" panose="02020603050405020304" pitchFamily="18" charset="0"/>
                <a:cs typeface="Times New Roman" panose="02020603050405020304" pitchFamily="18" charset="0"/>
              </a:rPr>
              <a:t>different </a:t>
            </a:r>
            <a:r>
              <a:rPr lang="en-US" sz="2000" b="0" dirty="0">
                <a:latin typeface="Times New Roman" panose="02020603050405020304" pitchFamily="18" charset="0"/>
                <a:cs typeface="Times New Roman" panose="02020603050405020304" pitchFamily="18" charset="0"/>
              </a:rPr>
              <a:t>shape that would be difficult or </a:t>
            </a:r>
            <a:r>
              <a:rPr lang="en-US" sz="2000" b="0" dirty="0" smtClean="0">
                <a:latin typeface="Times New Roman" panose="02020603050405020304" pitchFamily="18" charset="0"/>
                <a:cs typeface="Times New Roman" panose="02020603050405020304" pitchFamily="18" charset="0"/>
              </a:rPr>
              <a:t>uneconomical(complex part) </a:t>
            </a:r>
            <a:r>
              <a:rPr lang="en-US" sz="2000" b="0" dirty="0">
                <a:latin typeface="Times New Roman" panose="02020603050405020304" pitchFamily="18" charset="0"/>
                <a:cs typeface="Times New Roman" panose="02020603050405020304" pitchFamily="18" charset="0"/>
              </a:rPr>
              <a:t>to make by other methods, such </a:t>
            </a:r>
            <a:r>
              <a:rPr lang="en-US" sz="2000" b="0" dirty="0" smtClean="0">
                <a:latin typeface="Times New Roman" panose="02020603050405020304" pitchFamily="18" charset="0"/>
                <a:cs typeface="Times New Roman" panose="02020603050405020304" pitchFamily="18" charset="0"/>
              </a:rPr>
              <a:t>as material removal </a:t>
            </a:r>
            <a:r>
              <a:rPr lang="en-US" sz="2000" b="0" dirty="0">
                <a:latin typeface="Times New Roman" panose="02020603050405020304" pitchFamily="18" charset="0"/>
                <a:cs typeface="Times New Roman" panose="02020603050405020304" pitchFamily="18" charset="0"/>
              </a:rPr>
              <a:t>from </a:t>
            </a:r>
            <a:r>
              <a:rPr lang="en-IN" sz="2000" b="0" dirty="0">
                <a:latin typeface="Times New Roman" panose="02020603050405020304" pitchFamily="18" charset="0"/>
                <a:cs typeface="Times New Roman" panose="02020603050405020304" pitchFamily="18" charset="0"/>
              </a:rPr>
              <a:t>solid material</a:t>
            </a:r>
            <a:r>
              <a:rPr lang="en-IN" sz="2000" b="0" dirty="0" smtClean="0">
                <a:latin typeface="Times New Roman" panose="02020603050405020304" pitchFamily="18" charset="0"/>
                <a:cs typeface="Times New Roman" panose="02020603050405020304" pitchFamily="18" charset="0"/>
              </a:rPr>
              <a:t>. </a:t>
            </a:r>
          </a:p>
          <a:p>
            <a:pPr algn="just"/>
            <a:r>
              <a:rPr lang="en-US" sz="2000" b="0" dirty="0" smtClean="0">
                <a:latin typeface="Times New Roman" panose="02020603050405020304" pitchFamily="18" charset="0"/>
                <a:cs typeface="Times New Roman" panose="02020603050405020304" pitchFamily="18" charset="0"/>
              </a:rPr>
              <a:t>Foundry- commercial establishment for production of casting.</a:t>
            </a:r>
          </a:p>
          <a:p>
            <a:pPr algn="just"/>
            <a:r>
              <a:rPr lang="en-US" sz="2000" b="0" dirty="0" smtClean="0">
                <a:latin typeface="Times New Roman" panose="02020603050405020304" pitchFamily="18" charset="0"/>
                <a:cs typeface="Times New Roman" panose="02020603050405020304" pitchFamily="18" charset="0"/>
              </a:rPr>
              <a:t>Wrought metal product differ from cast in the sense that wrought metal can be plastically worked like rolling, forging etc.</a:t>
            </a:r>
          </a:p>
          <a:p>
            <a:pPr algn="just"/>
            <a:r>
              <a:rPr lang="en-US" sz="1400" b="0" dirty="0" smtClean="0">
                <a:latin typeface="Times New Roman" panose="02020603050405020304" pitchFamily="18" charset="0"/>
                <a:cs typeface="Times New Roman" panose="02020603050405020304" pitchFamily="18" charset="0"/>
              </a:rPr>
              <a:t>Types of iron-pig iron(3-4%c), wrought iron(.02-.03%c , pure iron and silicate slag),malleable iron(2-3%c with heat treatment), nodular iron(ductile ci) ,grey iron(2.5-3.8%c, </a:t>
            </a:r>
            <a:r>
              <a:rPr lang="en-US" sz="1400" b="0" dirty="0" err="1" smtClean="0">
                <a:latin typeface="Times New Roman" panose="02020603050405020304" pitchFamily="18" charset="0"/>
                <a:cs typeface="Times New Roman" panose="02020603050405020304" pitchFamily="18" charset="0"/>
              </a:rPr>
              <a:t>si,fe</a:t>
            </a:r>
            <a:r>
              <a:rPr lang="en-US" sz="1400" b="0" dirty="0" smtClean="0">
                <a:latin typeface="Times New Roman" panose="02020603050405020304" pitchFamily="18" charset="0"/>
                <a:cs typeface="Times New Roman" panose="02020603050405020304" pitchFamily="18" charset="0"/>
              </a:rPr>
              <a:t>), white iron(not </a:t>
            </a:r>
            <a:r>
              <a:rPr lang="en-US" sz="1400" b="0" dirty="0" err="1" smtClean="0">
                <a:latin typeface="Times New Roman" panose="02020603050405020304" pitchFamily="18" charset="0"/>
                <a:cs typeface="Times New Roman" panose="02020603050405020304" pitchFamily="18" charset="0"/>
              </a:rPr>
              <a:t>machinable</a:t>
            </a:r>
            <a:r>
              <a:rPr lang="en-US" sz="1400" b="0" dirty="0" smtClean="0">
                <a:latin typeface="Times New Roman" panose="02020603050405020304" pitchFamily="18" charset="0"/>
                <a:cs typeface="Times New Roman" panose="02020603050405020304" pitchFamily="18" charset="0"/>
              </a:rPr>
              <a:t>) etc.</a:t>
            </a:r>
            <a:endParaRPr lang="en-IN" sz="1400" dirty="0"/>
          </a:p>
        </p:txBody>
      </p:sp>
      <p:sp>
        <p:nvSpPr>
          <p:cNvPr id="4" name="Content Placeholder 3"/>
          <p:cNvSpPr>
            <a:spLocks noGrp="1"/>
          </p:cNvSpPr>
          <p:nvPr>
            <p:ph sz="half" idx="2"/>
          </p:nvPr>
        </p:nvSpPr>
        <p:spPr>
          <a:xfrm>
            <a:off x="839788" y="3184264"/>
            <a:ext cx="6841172" cy="3517749"/>
          </a:xfrm>
        </p:spPr>
        <p:txBody>
          <a:bodyPr>
            <a:normAutofit fontScale="85000" lnSpcReduction="10000"/>
          </a:bodyPr>
          <a:lstStyle/>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Oldest branch of engineering</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Practiced in 4000BC- Cu arrowhead production</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Bronze age 2000BC had more refinement of earlier product</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Lot of cast product of bronze and copper were seen in </a:t>
            </a:r>
            <a:r>
              <a:rPr lang="en-US" sz="2000" dirty="0" err="1" smtClean="0">
                <a:latin typeface="Times New Roman" panose="02020603050405020304" pitchFamily="18" charset="0"/>
                <a:cs typeface="Times New Roman" panose="02020603050405020304" pitchFamily="18" charset="0"/>
              </a:rPr>
              <a:t>indus</a:t>
            </a:r>
            <a:r>
              <a:rPr lang="en-US" sz="2000" dirty="0" smtClean="0">
                <a:latin typeface="Times New Roman" panose="02020603050405020304" pitchFamily="18" charset="0"/>
                <a:cs typeface="Times New Roman" panose="02020603050405020304" pitchFamily="18" charset="0"/>
              </a:rPr>
              <a:t> civilization</a:t>
            </a:r>
          </a:p>
          <a:p>
            <a:pPr>
              <a:buFont typeface="Wingdings" panose="05000000000000000000" pitchFamily="2" charset="2"/>
              <a:buChar char="Ø"/>
            </a:pPr>
            <a:r>
              <a:rPr lang="en-US" sz="2000" dirty="0" err="1" smtClean="0">
                <a:latin typeface="Times New Roman" panose="02020603050405020304" pitchFamily="18" charset="0"/>
                <a:cs typeface="Times New Roman" panose="02020603050405020304" pitchFamily="18" charset="0"/>
              </a:rPr>
              <a:t>Qutab</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minar</a:t>
            </a:r>
            <a:r>
              <a:rPr lang="en-US" sz="2000" dirty="0" smtClean="0">
                <a:latin typeface="Times New Roman" panose="02020603050405020304" pitchFamily="18" charset="0"/>
                <a:cs typeface="Times New Roman" panose="02020603050405020304" pitchFamily="18" charset="0"/>
              </a:rPr>
              <a:t> uses casting with malleable iron and almost </a:t>
            </a:r>
            <a:r>
              <a:rPr lang="en-US" sz="2000" dirty="0" err="1" smtClean="0">
                <a:latin typeface="Times New Roman" panose="02020603050405020304" pitchFamily="18" charset="0"/>
                <a:cs typeface="Times New Roman" panose="02020603050405020304" pitchFamily="18" charset="0"/>
              </a:rPr>
              <a:t>rustfree</a:t>
            </a:r>
            <a:r>
              <a:rPr lang="en-US" sz="2000" dirty="0" smtClean="0">
                <a:latin typeface="Times New Roman" panose="02020603050405020304" pitchFamily="18" charset="0"/>
                <a:cs typeface="Times New Roman" panose="02020603050405020304" pitchFamily="18" charset="0"/>
              </a:rPr>
              <a:t> till date.</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Rate of development not as per other branches of </a:t>
            </a:r>
            <a:r>
              <a:rPr lang="en-US" sz="2000" dirty="0" err="1" smtClean="0">
                <a:latin typeface="Times New Roman" panose="02020603050405020304" pitchFamily="18" charset="0"/>
                <a:cs typeface="Times New Roman" panose="02020603050405020304" pitchFamily="18" charset="0"/>
              </a:rPr>
              <a:t>engg</a:t>
            </a:r>
            <a:r>
              <a:rPr lang="en-US" sz="20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Initially it was treated as art </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Shifted from art to engineering gradually due to development of other branches.</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Computer aided design and analysis enhance accuracy and effectiveness of the process.</a:t>
            </a:r>
            <a:endParaRPr lang="en-IN" sz="200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a:xfrm>
            <a:off x="3762487" y="2432714"/>
            <a:ext cx="3649532" cy="823912"/>
          </a:xfrm>
        </p:spPr>
        <p:txBody>
          <a:bodyPr anchor="ctr"/>
          <a:lstStyle/>
          <a:p>
            <a:pPr algn="ctr"/>
            <a:r>
              <a:rPr lang="en-US" dirty="0" smtClean="0">
                <a:latin typeface="Times New Roman" panose="02020603050405020304" pitchFamily="18" charset="0"/>
                <a:cs typeface="Times New Roman" panose="02020603050405020304" pitchFamily="18" charset="0"/>
              </a:rPr>
              <a:t>Historical development</a:t>
            </a:r>
            <a:endParaRPr lang="en-IN"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8885816" y="3603811"/>
            <a:ext cx="2469571" cy="1635163"/>
          </a:xfrm>
        </p:spPr>
        <p:txBody>
          <a:bodyPr/>
          <a:lstStyle/>
          <a:p>
            <a:endParaRPr lang="en-IN" dirty="0"/>
          </a:p>
        </p:txBody>
      </p:sp>
    </p:spTree>
    <p:extLst>
      <p:ext uri="{BB962C8B-B14F-4D97-AF65-F5344CB8AC3E}">
        <p14:creationId xmlns:p14="http://schemas.microsoft.com/office/powerpoint/2010/main" val="13673093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1393" y="51643"/>
            <a:ext cx="2786232" cy="710640"/>
          </a:xfrm>
        </p:spPr>
        <p:txBody>
          <a:bodyPr>
            <a:normAutofit/>
          </a:bodyPr>
          <a:lstStyle/>
          <a:p>
            <a:pPr algn="ctr"/>
            <a:r>
              <a:rPr lang="en-US" sz="2800" dirty="0">
                <a:latin typeface="Times New Roman" panose="02020603050405020304" pitchFamily="18" charset="0"/>
                <a:cs typeface="Times New Roman" panose="02020603050405020304" pitchFamily="18" charset="0"/>
              </a:rPr>
              <a:t>A</a:t>
            </a:r>
            <a:r>
              <a:rPr lang="en-US" sz="2800" dirty="0" smtClean="0">
                <a:latin typeface="Times New Roman" panose="02020603050405020304" pitchFamily="18" charset="0"/>
                <a:cs typeface="Times New Roman" panose="02020603050405020304" pitchFamily="18" charset="0"/>
              </a:rPr>
              <a:t>pplication</a:t>
            </a:r>
            <a:endParaRPr lang="en-IN" sz="28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130884" y="926865"/>
            <a:ext cx="1931867" cy="1540423"/>
          </a:xfrm>
          <a:prstGeom prst="rect">
            <a:avLst/>
          </a:prstGeom>
        </p:spPr>
      </p:pic>
      <p:pic>
        <p:nvPicPr>
          <p:cNvPr id="8" name="Content Placeholder 7"/>
          <p:cNvPicPr>
            <a:picLocks noGrp="1" noChangeAspect="1"/>
          </p:cNvPicPr>
          <p:nvPr>
            <p:ph sz="half" idx="2"/>
          </p:nvPr>
        </p:nvPicPr>
        <p:blipFill>
          <a:blip r:embed="rId3"/>
          <a:stretch>
            <a:fillRect/>
          </a:stretch>
        </p:blipFill>
        <p:spPr>
          <a:xfrm>
            <a:off x="1759977" y="4306425"/>
            <a:ext cx="2219727" cy="2388846"/>
          </a:xfrm>
          <a:prstGeom prst="rect">
            <a:avLst/>
          </a:prstGeom>
        </p:spPr>
      </p:pic>
      <p:sp>
        <p:nvSpPr>
          <p:cNvPr id="5" name="Text Placeholder 4"/>
          <p:cNvSpPr>
            <a:spLocks noGrp="1"/>
          </p:cNvSpPr>
          <p:nvPr>
            <p:ph type="body" sz="quarter" idx="3"/>
          </p:nvPr>
        </p:nvSpPr>
        <p:spPr>
          <a:xfrm>
            <a:off x="6045798" y="926865"/>
            <a:ext cx="5309590" cy="5646057"/>
          </a:xfrm>
        </p:spPr>
        <p:txBody>
          <a:bodyPr anchor="t">
            <a:normAutofit/>
          </a:bodyPr>
          <a:lstStyle/>
          <a:p>
            <a:pPr marL="342900" indent="-342900">
              <a:buFont typeface="Wingdings" panose="05000000000000000000" pitchFamily="2" charset="2"/>
              <a:buChar char="§"/>
            </a:pPr>
            <a:r>
              <a:rPr lang="en-US" sz="1900" b="0" dirty="0" smtClean="0">
                <a:latin typeface="Times New Roman" panose="02020603050405020304" pitchFamily="18" charset="0"/>
                <a:cs typeface="Times New Roman" panose="02020603050405020304" pitchFamily="18" charset="0"/>
              </a:rPr>
              <a:t>Cast iron and </a:t>
            </a:r>
            <a:r>
              <a:rPr lang="en-US" sz="1900" b="0" dirty="0" err="1" smtClean="0">
                <a:latin typeface="Times New Roman" panose="02020603050405020304" pitchFamily="18" charset="0"/>
                <a:cs typeface="Times New Roman" panose="02020603050405020304" pitchFamily="18" charset="0"/>
              </a:rPr>
              <a:t>aluminium</a:t>
            </a:r>
            <a:r>
              <a:rPr lang="en-US" sz="1900" b="0" dirty="0" smtClean="0">
                <a:latin typeface="Times New Roman" panose="02020603050405020304" pitchFamily="18" charset="0"/>
                <a:cs typeface="Times New Roman" panose="02020603050405020304" pitchFamily="18" charset="0"/>
              </a:rPr>
              <a:t> take hold major share of engineering material</a:t>
            </a:r>
          </a:p>
          <a:p>
            <a:pPr marL="342900" indent="-342900">
              <a:buFont typeface="Wingdings" panose="05000000000000000000" pitchFamily="2" charset="2"/>
              <a:buChar char="§"/>
            </a:pPr>
            <a:r>
              <a:rPr lang="en-US" sz="1900" b="0" dirty="0" smtClean="0">
                <a:latin typeface="Times New Roman" panose="02020603050405020304" pitchFamily="18" charset="0"/>
                <a:cs typeface="Times New Roman" panose="02020603050405020304" pitchFamily="18" charset="0"/>
              </a:rPr>
              <a:t>Automobile engine </a:t>
            </a:r>
            <a:r>
              <a:rPr lang="en-US" sz="1900" b="0" dirty="0">
                <a:latin typeface="Times New Roman" panose="02020603050405020304" pitchFamily="18" charset="0"/>
                <a:cs typeface="Times New Roman" panose="02020603050405020304" pitchFamily="18" charset="0"/>
              </a:rPr>
              <a:t>cylinder and other body </a:t>
            </a:r>
            <a:r>
              <a:rPr lang="en-US" sz="1900" b="0" dirty="0" smtClean="0">
                <a:latin typeface="Times New Roman" panose="02020603050405020304" pitchFamily="18" charset="0"/>
                <a:cs typeface="Times New Roman" panose="02020603050405020304" pitchFamily="18" charset="0"/>
              </a:rPr>
              <a:t>parts like brake </a:t>
            </a:r>
            <a:r>
              <a:rPr lang="en-US" sz="1900" b="0" dirty="0" err="1" smtClean="0">
                <a:latin typeface="Times New Roman" panose="02020603050405020304" pitchFamily="18" charset="0"/>
                <a:cs typeface="Times New Roman" panose="02020603050405020304" pitchFamily="18" charset="0"/>
              </a:rPr>
              <a:t>systems,power</a:t>
            </a:r>
            <a:r>
              <a:rPr lang="en-US" sz="1900" b="0" dirty="0" smtClean="0">
                <a:latin typeface="Times New Roman" panose="02020603050405020304" pitchFamily="18" charset="0"/>
                <a:cs typeface="Times New Roman" panose="02020603050405020304" pitchFamily="18" charset="0"/>
              </a:rPr>
              <a:t> steering system, fuel intake parts and so many</a:t>
            </a:r>
            <a:endParaRPr lang="en-IN" sz="1900" b="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1900" b="0" dirty="0" smtClean="0">
                <a:latin typeface="Times New Roman" panose="02020603050405020304" pitchFamily="18" charset="0"/>
                <a:cs typeface="Times New Roman" panose="02020603050405020304" pitchFamily="18" charset="0"/>
              </a:rPr>
              <a:t>Casting is used in transportation, construction, agricultural, aerospace, power generation and even nuclear field of engineering.</a:t>
            </a:r>
          </a:p>
          <a:p>
            <a:pPr marL="342900" indent="-342900">
              <a:buFont typeface="Wingdings" panose="05000000000000000000" pitchFamily="2" charset="2"/>
              <a:buChar char="§"/>
            </a:pPr>
            <a:r>
              <a:rPr lang="en-US" sz="1900" b="0" dirty="0" smtClean="0">
                <a:latin typeface="Times New Roman" panose="02020603050405020304" pitchFamily="18" charset="0"/>
                <a:cs typeface="Times New Roman" panose="02020603050405020304" pitchFamily="18" charset="0"/>
              </a:rPr>
              <a:t>Hydroelectric machine parts, mill housing, machine tool bed</a:t>
            </a:r>
          </a:p>
          <a:p>
            <a:pPr marL="342900" indent="-342900">
              <a:buFont typeface="Wingdings" panose="05000000000000000000" pitchFamily="2" charset="2"/>
              <a:buChar char="§"/>
            </a:pPr>
            <a:r>
              <a:rPr lang="en-US" sz="1900" b="0" dirty="0" smtClean="0">
                <a:latin typeface="Times New Roman" panose="02020603050405020304" pitchFamily="18" charset="0"/>
                <a:cs typeface="Times New Roman" panose="02020603050405020304" pitchFamily="18" charset="0"/>
              </a:rPr>
              <a:t>Impeller and other components </a:t>
            </a:r>
            <a:r>
              <a:rPr lang="en-IN" sz="1900" b="0" dirty="0" err="1" smtClean="0">
                <a:latin typeface="Times New Roman" panose="02020603050405020304" pitchFamily="18" charset="0"/>
                <a:cs typeface="Times New Roman" panose="02020603050405020304" pitchFamily="18" charset="0"/>
              </a:rPr>
              <a:t>Valves,Swirl</a:t>
            </a:r>
            <a:r>
              <a:rPr lang="en-IN" sz="1900" b="0" dirty="0" smtClean="0">
                <a:latin typeface="Times New Roman" panose="02020603050405020304" pitchFamily="18" charset="0"/>
                <a:cs typeface="Times New Roman" panose="02020603050405020304" pitchFamily="18" charset="0"/>
              </a:rPr>
              <a:t> Nozzles, Engine Blades, Engine Rings, Vanes</a:t>
            </a:r>
            <a:endParaRPr lang="en-IN" sz="1900" b="0" dirty="0">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
            </a:pPr>
            <a:r>
              <a:rPr lang="en-IN" sz="1900" b="0" dirty="0" smtClean="0">
                <a:latin typeface="Times New Roman" panose="02020603050405020304" pitchFamily="18" charset="0"/>
                <a:cs typeface="Times New Roman" panose="02020603050405020304" pitchFamily="18" charset="0"/>
              </a:rPr>
              <a:t>Aircraft </a:t>
            </a:r>
            <a:r>
              <a:rPr lang="en-IN" sz="1900" b="0" dirty="0">
                <a:latin typeface="Times New Roman" panose="02020603050405020304" pitchFamily="18" charset="0"/>
                <a:cs typeface="Times New Roman" panose="02020603050405020304" pitchFamily="18" charset="0"/>
              </a:rPr>
              <a:t>fluid management </a:t>
            </a:r>
            <a:r>
              <a:rPr lang="en-IN" sz="1900" b="0" dirty="0" smtClean="0">
                <a:latin typeface="Times New Roman" panose="02020603050405020304" pitchFamily="18" charset="0"/>
                <a:cs typeface="Times New Roman" panose="02020603050405020304" pitchFamily="18" charset="0"/>
              </a:rPr>
              <a:t>systems, Interior components, Flight </a:t>
            </a:r>
            <a:r>
              <a:rPr lang="en-IN" sz="1900" b="0" dirty="0">
                <a:latin typeface="Times New Roman" panose="02020603050405020304" pitchFamily="18" charset="0"/>
                <a:cs typeface="Times New Roman" panose="02020603050405020304" pitchFamily="18" charset="0"/>
              </a:rPr>
              <a:t>critical and safety components</a:t>
            </a:r>
          </a:p>
          <a:p>
            <a:pPr marL="342900" indent="-342900" fontAlgn="base">
              <a:buFont typeface="Wingdings" panose="05000000000000000000" pitchFamily="2" charset="2"/>
              <a:buChar char="§"/>
            </a:pPr>
            <a:r>
              <a:rPr lang="en-IN" sz="1900" b="0" dirty="0" smtClean="0">
                <a:latin typeface="Times New Roman" panose="02020603050405020304" pitchFamily="18" charset="0"/>
                <a:cs typeface="Times New Roman" panose="02020603050405020304" pitchFamily="18" charset="0"/>
              </a:rPr>
              <a:t>Hydraulic </a:t>
            </a:r>
            <a:r>
              <a:rPr lang="en-IN" sz="1900" b="0" dirty="0">
                <a:latin typeface="Times New Roman" panose="02020603050405020304" pitchFamily="18" charset="0"/>
                <a:cs typeface="Times New Roman" panose="02020603050405020304" pitchFamily="18" charset="0"/>
              </a:rPr>
              <a:t>fluid system components</a:t>
            </a:r>
          </a:p>
          <a:p>
            <a:pPr marL="342900" indent="-342900">
              <a:buFont typeface="Wingdings" panose="05000000000000000000" pitchFamily="2" charset="2"/>
              <a:buChar char="§"/>
            </a:pPr>
            <a:endParaRPr lang="en-US" sz="2000" b="0" dirty="0" smtClean="0"/>
          </a:p>
          <a:p>
            <a:endParaRPr lang="en-IN" sz="2000" b="0" dirty="0"/>
          </a:p>
        </p:txBody>
      </p:sp>
      <p:pic>
        <p:nvPicPr>
          <p:cNvPr id="7" name="Content Placeholder 6"/>
          <p:cNvPicPr>
            <a:picLocks noGrp="1" noChangeAspect="1"/>
          </p:cNvPicPr>
          <p:nvPr>
            <p:ph sz="quarter" idx="4"/>
          </p:nvPr>
        </p:nvPicPr>
        <p:blipFill>
          <a:blip r:embed="rId4"/>
          <a:stretch>
            <a:fillRect/>
          </a:stretch>
        </p:blipFill>
        <p:spPr>
          <a:xfrm>
            <a:off x="2746488" y="1037475"/>
            <a:ext cx="2764714" cy="2349381"/>
          </a:xfrm>
          <a:prstGeom prst="rect">
            <a:avLst/>
          </a:prstGeom>
        </p:spPr>
      </p:pic>
    </p:spTree>
    <p:extLst>
      <p:ext uri="{BB962C8B-B14F-4D97-AF65-F5344CB8AC3E}">
        <p14:creationId xmlns:p14="http://schemas.microsoft.com/office/powerpoint/2010/main" val="966949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592306"/>
          </a:xfrm>
        </p:spPr>
        <p:txBody>
          <a:bodyPr>
            <a:normAutofit/>
          </a:bodyPr>
          <a:lstStyle/>
          <a:p>
            <a:pPr algn="ctr"/>
            <a:r>
              <a:rPr lang="en-US" sz="2000" dirty="0" smtClean="0"/>
              <a:t>ADVANTAGES</a:t>
            </a:r>
            <a:endParaRPr lang="en-IN" sz="2000" dirty="0"/>
          </a:p>
        </p:txBody>
      </p:sp>
      <p:sp>
        <p:nvSpPr>
          <p:cNvPr id="3" name="Text Placeholder 2"/>
          <p:cNvSpPr>
            <a:spLocks noGrp="1"/>
          </p:cNvSpPr>
          <p:nvPr>
            <p:ph type="body" idx="1"/>
          </p:nvPr>
        </p:nvSpPr>
        <p:spPr>
          <a:xfrm>
            <a:off x="839788" y="957433"/>
            <a:ext cx="10789228" cy="4216996"/>
          </a:xfrm>
        </p:spPr>
        <p:txBody>
          <a:bodyPr anchor="t">
            <a:normAutofit lnSpcReduction="10000"/>
          </a:bodyPr>
          <a:lstStyle/>
          <a:p>
            <a:pPr marL="285750" indent="-285750" algn="just">
              <a:buFont typeface="Wingdings" panose="05000000000000000000" pitchFamily="2" charset="2"/>
              <a:buChar char="Ø"/>
            </a:pPr>
            <a:r>
              <a:rPr lang="en-US" sz="1800" dirty="0" smtClean="0"/>
              <a:t>INTRICATE SHAPES-</a:t>
            </a:r>
            <a:r>
              <a:rPr lang="en-US" sz="1800" b="0" dirty="0" smtClean="0"/>
              <a:t> automobile engine cylinder blocks which have internal water jacket around the cylinder can be developed as liquid metal can flow at any space. Although certain limitation exists.</a:t>
            </a:r>
          </a:p>
          <a:p>
            <a:pPr marL="285750" indent="-285750" algn="just">
              <a:buFont typeface="Wingdings" panose="05000000000000000000" pitchFamily="2" charset="2"/>
              <a:buChar char="Ø"/>
            </a:pPr>
            <a:r>
              <a:rPr lang="en-US" sz="1800" dirty="0" smtClean="0"/>
              <a:t>HEAVY AND BULKY PARTS-</a:t>
            </a:r>
            <a:r>
              <a:rPr lang="en-US" sz="1800" b="0" dirty="0" smtClean="0"/>
              <a:t> heavy parts are difficult to produce by other processes can be easily formed by casting (specially by pit </a:t>
            </a:r>
            <a:r>
              <a:rPr lang="en-US" sz="1800" b="0" dirty="0" err="1" smtClean="0"/>
              <a:t>moulding</a:t>
            </a:r>
            <a:r>
              <a:rPr lang="en-US" sz="1800" b="0" dirty="0" smtClean="0"/>
              <a:t>). Example- ball mill housing, machine tools bed and </a:t>
            </a:r>
            <a:r>
              <a:rPr lang="en-US" sz="1800" b="0" dirty="0" err="1" smtClean="0"/>
              <a:t>structuires</a:t>
            </a:r>
            <a:r>
              <a:rPr lang="en-US" sz="1800" b="0" dirty="0" smtClean="0"/>
              <a:t>.</a:t>
            </a:r>
          </a:p>
          <a:p>
            <a:pPr marL="285750" indent="-285750" algn="just">
              <a:buFont typeface="Wingdings" panose="05000000000000000000" pitchFamily="2" charset="2"/>
              <a:buChar char="Ø"/>
            </a:pPr>
            <a:r>
              <a:rPr lang="en-US" sz="1800" dirty="0" smtClean="0"/>
              <a:t>WIDE RANGE OF MATERIAL- </a:t>
            </a:r>
            <a:r>
              <a:rPr lang="en-US" sz="1800" b="0" dirty="0" smtClean="0"/>
              <a:t>different materials like ferrous, non-ferrous like </a:t>
            </a:r>
            <a:r>
              <a:rPr lang="en-US" sz="1800" b="0" dirty="0" err="1" smtClean="0"/>
              <a:t>aluminium</a:t>
            </a:r>
            <a:r>
              <a:rPr lang="en-US" sz="1800" b="0" dirty="0" smtClean="0"/>
              <a:t>, manganese, magnesium and other types of alloy like brass, bronze can be easily cast.</a:t>
            </a:r>
          </a:p>
          <a:p>
            <a:pPr marL="285750" indent="-285750" algn="just">
              <a:buFont typeface="Wingdings" panose="05000000000000000000" pitchFamily="2" charset="2"/>
              <a:buChar char="Ø"/>
            </a:pPr>
            <a:r>
              <a:rPr lang="en-US" sz="1800" dirty="0" smtClean="0"/>
              <a:t>TOOLS AND EQUIPMENT- </a:t>
            </a:r>
            <a:r>
              <a:rPr lang="en-US" sz="1800" b="0" dirty="0" smtClean="0"/>
              <a:t>simple and cheap. Tools can be easily mechanized. So job production to mass production is not a major issue</a:t>
            </a:r>
          </a:p>
          <a:p>
            <a:pPr marL="285750" indent="-285750" algn="just">
              <a:buFont typeface="Wingdings" panose="05000000000000000000" pitchFamily="2" charset="2"/>
              <a:buChar char="Ø"/>
            </a:pPr>
            <a:r>
              <a:rPr lang="en-US" sz="1800" dirty="0" smtClean="0"/>
              <a:t>INTEGRATED PART DEVELOPMENT-</a:t>
            </a:r>
            <a:r>
              <a:rPr lang="en-US" sz="1800" b="0" dirty="0" smtClean="0"/>
              <a:t>some shape needs a number of steps to develop by other processes or may be joined or assembled to make a product. Casting eliminates those, as a result integrated part can be developed with better material properties.</a:t>
            </a:r>
          </a:p>
          <a:p>
            <a:pPr marL="285750" indent="-285750" algn="just">
              <a:buFont typeface="Wingdings" panose="05000000000000000000" pitchFamily="2" charset="2"/>
              <a:buChar char="Ø"/>
            </a:pPr>
            <a:r>
              <a:rPr lang="en-US" sz="1800" dirty="0" smtClean="0"/>
              <a:t>GOOD MECHANICAL AND METALLURGICAL PROPERTIES- </a:t>
            </a:r>
            <a:r>
              <a:rPr lang="en-US" sz="1800" b="0" dirty="0" err="1" smtClean="0"/>
              <a:t>i</a:t>
            </a:r>
            <a:r>
              <a:rPr lang="en-US" sz="1800" b="0" dirty="0" smtClean="0"/>
              <a:t>) uniform directional property in all direction  (ii) improved machinability and damping properties (iii) material possessing high strength/weight ratio is easily cast due to their low melting point.</a:t>
            </a:r>
          </a:p>
          <a:p>
            <a:pPr marL="285750" indent="-285750" algn="just">
              <a:buFont typeface="Wingdings" panose="05000000000000000000" pitchFamily="2" charset="2"/>
              <a:buChar char="Ø"/>
            </a:pPr>
            <a:r>
              <a:rPr lang="en-US" sz="1800" dirty="0" smtClean="0"/>
              <a:t>SPECIFIC MATERIAL- </a:t>
            </a:r>
            <a:r>
              <a:rPr lang="en-US" sz="1800" b="0" dirty="0" smtClean="0"/>
              <a:t>some material cannot be hot worked, they can be only cast.</a:t>
            </a:r>
            <a:endParaRPr lang="en-IN" sz="1800" dirty="0"/>
          </a:p>
        </p:txBody>
      </p:sp>
      <p:sp>
        <p:nvSpPr>
          <p:cNvPr id="9" name="Content Placeholder 8"/>
          <p:cNvSpPr>
            <a:spLocks noGrp="1"/>
          </p:cNvSpPr>
          <p:nvPr>
            <p:ph sz="quarter" idx="4"/>
          </p:nvPr>
        </p:nvSpPr>
        <p:spPr>
          <a:xfrm>
            <a:off x="1194099" y="5174429"/>
            <a:ext cx="10161289" cy="1409251"/>
          </a:xfrm>
        </p:spPr>
        <p:txBody>
          <a:bodyPr>
            <a:normAutofit/>
          </a:bodyPr>
          <a:lstStyle/>
          <a:p>
            <a:pPr marL="0" indent="0" algn="ctr">
              <a:buNone/>
            </a:pPr>
            <a:r>
              <a:rPr lang="en-US" sz="2000" dirty="0" smtClean="0"/>
              <a:t>DISADVANTAGES</a:t>
            </a:r>
          </a:p>
          <a:p>
            <a:pPr>
              <a:buFont typeface="Wingdings" panose="05000000000000000000" pitchFamily="2" charset="2"/>
              <a:buChar char="Ø"/>
            </a:pPr>
            <a:r>
              <a:rPr lang="en-US" sz="2000" dirty="0" smtClean="0"/>
              <a:t>Rough surface finish, wide variation in dimension</a:t>
            </a:r>
          </a:p>
          <a:p>
            <a:pPr>
              <a:buFont typeface="Wingdings" panose="05000000000000000000" pitchFamily="2" charset="2"/>
              <a:buChar char="Ø"/>
            </a:pPr>
            <a:r>
              <a:rPr lang="en-US" sz="2000" dirty="0" smtClean="0"/>
              <a:t>For defect free casting, every steps are to be monitored and controlled skillfully.</a:t>
            </a:r>
          </a:p>
          <a:p>
            <a:pPr marL="0" indent="0" algn="ctr">
              <a:buNone/>
            </a:pPr>
            <a:endParaRPr lang="en-IN" sz="2000" dirty="0"/>
          </a:p>
        </p:txBody>
      </p:sp>
    </p:spTree>
    <p:extLst>
      <p:ext uri="{BB962C8B-B14F-4D97-AF65-F5344CB8AC3E}">
        <p14:creationId xmlns:p14="http://schemas.microsoft.com/office/powerpoint/2010/main" val="1428088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775186"/>
          </a:xfrm>
        </p:spPr>
        <p:txBody>
          <a:bodyPr>
            <a:normAutofit/>
          </a:bodyPr>
          <a:lstStyle/>
          <a:p>
            <a:pPr algn="ctr"/>
            <a:r>
              <a:rPr lang="en-US" sz="2000" dirty="0" smtClean="0">
                <a:latin typeface="Times New Roman" panose="02020603050405020304" pitchFamily="18" charset="0"/>
                <a:cs typeface="Times New Roman" panose="02020603050405020304" pitchFamily="18" charset="0"/>
              </a:rPr>
              <a:t>COMPARISON WITH OTHER PROCESSES</a:t>
            </a:r>
            <a:endParaRPr lang="en-IN" sz="2000" dirty="0">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3530100433"/>
              </p:ext>
            </p:extLst>
          </p:nvPr>
        </p:nvGraphicFramePr>
        <p:xfrm>
          <a:off x="839786" y="1462555"/>
          <a:ext cx="9595131" cy="4271151"/>
        </p:xfrm>
        <a:graphic>
          <a:graphicData uri="http://schemas.openxmlformats.org/drawingml/2006/table">
            <a:tbl>
              <a:tblPr firstRow="1" bandRow="1">
                <a:tableStyleId>{5C22544A-7EE6-4342-B048-85BDC9FD1C3A}</a:tableStyleId>
              </a:tblPr>
              <a:tblGrid>
                <a:gridCol w="3198377">
                  <a:extLst>
                    <a:ext uri="{9D8B030D-6E8A-4147-A177-3AD203B41FA5}">
                      <a16:colId xmlns:a16="http://schemas.microsoft.com/office/drawing/2014/main" val="3728935396"/>
                    </a:ext>
                  </a:extLst>
                </a:gridCol>
                <a:gridCol w="3198377">
                  <a:extLst>
                    <a:ext uri="{9D8B030D-6E8A-4147-A177-3AD203B41FA5}">
                      <a16:colId xmlns:a16="http://schemas.microsoft.com/office/drawing/2014/main" val="3495961319"/>
                    </a:ext>
                  </a:extLst>
                </a:gridCol>
                <a:gridCol w="3198377">
                  <a:extLst>
                    <a:ext uri="{9D8B030D-6E8A-4147-A177-3AD203B41FA5}">
                      <a16:colId xmlns:a16="http://schemas.microsoft.com/office/drawing/2014/main" val="1563690384"/>
                    </a:ext>
                  </a:extLst>
                </a:gridCol>
              </a:tblGrid>
              <a:tr h="1027477">
                <a:tc>
                  <a:txBody>
                    <a:bodyPr/>
                    <a:lstStyle/>
                    <a:p>
                      <a:r>
                        <a:rPr lang="en-US" dirty="0" smtClean="0"/>
                        <a:t>CASTING</a:t>
                      </a:r>
                      <a:endParaRPr lang="en-IN" dirty="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429079729"/>
                  </a:ext>
                </a:extLst>
              </a:tr>
              <a:tr h="1027477">
                <a:tc>
                  <a:txBody>
                    <a:bodyPr/>
                    <a:lstStyle/>
                    <a:p>
                      <a:r>
                        <a:rPr lang="en-US" dirty="0" smtClean="0"/>
                        <a:t>FORGING</a:t>
                      </a:r>
                      <a:endParaRPr lang="en-IN" dirty="0"/>
                    </a:p>
                  </a:txBody>
                  <a:tcPr/>
                </a:tc>
                <a:tc>
                  <a:txBody>
                    <a:bodyPr/>
                    <a:lstStyle/>
                    <a:p>
                      <a:r>
                        <a:rPr lang="en-US" sz="1200" dirty="0" smtClean="0"/>
                        <a:t>DIRECTIONAL PROPERTIES IS HIGHLY AFFECTED IN WROUGHT MATERIAL AS DEFORMATION OCCURS AT ATOMIC LEVEL IN SOLID STATE ALONG DIRECTION OF APPLIED FORCE. CRYSTAL OR GRAIN ELONGATED IN METAL FLOW DIRECTION.</a:t>
                      </a:r>
                      <a:endParaRPr lang="en-IN" sz="1200" dirty="0"/>
                    </a:p>
                  </a:txBody>
                  <a:tcPr/>
                </a:tc>
                <a:tc>
                  <a:txBody>
                    <a:bodyPr/>
                    <a:lstStyle/>
                    <a:p>
                      <a:r>
                        <a:rPr lang="en-US" sz="1200" dirty="0" smtClean="0"/>
                        <a:t>BETTER STRENGTH AND TOUGHNESS ACHIEVED AS THE GRAIN ARE ABLE TO OFFER MORE RESISTANCE TO STRESS.</a:t>
                      </a:r>
                      <a:endParaRPr lang="en-IN" sz="1200" dirty="0"/>
                    </a:p>
                  </a:txBody>
                  <a:tcPr/>
                </a:tc>
                <a:extLst>
                  <a:ext uri="{0D108BD9-81ED-4DB2-BD59-A6C34878D82A}">
                    <a16:rowId xmlns:a16="http://schemas.microsoft.com/office/drawing/2014/main" val="3196173095"/>
                  </a:ext>
                </a:extLst>
              </a:tr>
              <a:tr h="1027477">
                <a:tc>
                  <a:txBody>
                    <a:bodyPr/>
                    <a:lstStyle/>
                    <a:p>
                      <a:r>
                        <a:rPr lang="en-US" dirty="0" smtClean="0"/>
                        <a:t>WELDING</a:t>
                      </a:r>
                      <a:endParaRPr lang="en-IN" dirty="0"/>
                    </a:p>
                  </a:txBody>
                  <a:tcPr/>
                </a:tc>
                <a:tc>
                  <a:txBody>
                    <a:bodyPr/>
                    <a:lstStyle/>
                    <a:p>
                      <a:r>
                        <a:rPr lang="en-US" sz="1200" dirty="0" smtClean="0"/>
                        <a:t>JOINING OF TWO OBJECTS,</a:t>
                      </a:r>
                      <a:r>
                        <a:rPr lang="en-US" sz="1200" baseline="0" dirty="0" smtClean="0"/>
                        <a:t> NOT AN INTEGRATED PART.</a:t>
                      </a:r>
                    </a:p>
                    <a:p>
                      <a:r>
                        <a:rPr lang="en-US" sz="1200" baseline="0" dirty="0" smtClean="0"/>
                        <a:t>It suffers from anisotropy </a:t>
                      </a:r>
                      <a:r>
                        <a:rPr lang="en-US" sz="1200" baseline="0" dirty="0" err="1" smtClean="0"/>
                        <a:t>i.e</a:t>
                      </a:r>
                      <a:r>
                        <a:rPr lang="en-US" sz="1200" baseline="0" dirty="0" smtClean="0"/>
                        <a:t> component has strength and ductility in working direction but lower transverse properties.</a:t>
                      </a:r>
                      <a:endParaRPr lang="en-IN" sz="1200" dirty="0"/>
                    </a:p>
                  </a:txBody>
                  <a:tcPr/>
                </a:tc>
                <a:tc>
                  <a:txBody>
                    <a:bodyPr/>
                    <a:lstStyle/>
                    <a:p>
                      <a:endParaRPr lang="en-IN"/>
                    </a:p>
                  </a:txBody>
                  <a:tcPr/>
                </a:tc>
                <a:extLst>
                  <a:ext uri="{0D108BD9-81ED-4DB2-BD59-A6C34878D82A}">
                    <a16:rowId xmlns:a16="http://schemas.microsoft.com/office/drawing/2014/main" val="477679256"/>
                  </a:ext>
                </a:extLst>
              </a:tr>
              <a:tr h="1027477">
                <a:tc>
                  <a:txBody>
                    <a:bodyPr/>
                    <a:lstStyle/>
                    <a:p>
                      <a:r>
                        <a:rPr lang="en-US" dirty="0" smtClean="0"/>
                        <a:t>MACHINING</a:t>
                      </a:r>
                      <a:endParaRPr lang="en-IN" dirty="0"/>
                    </a:p>
                  </a:txBody>
                  <a:tcPr/>
                </a:tc>
                <a:tc>
                  <a:txBody>
                    <a:bodyPr/>
                    <a:lstStyle/>
                    <a:p>
                      <a:r>
                        <a:rPr lang="en-US" sz="1200" dirty="0" smtClean="0"/>
                        <a:t>WASTAGE OF MATERIAL AS SCRAP.</a:t>
                      </a:r>
                      <a:endParaRPr lang="en-IN" sz="1200" dirty="0"/>
                    </a:p>
                  </a:txBody>
                  <a:tcPr/>
                </a:tc>
                <a:tc>
                  <a:txBody>
                    <a:bodyPr/>
                    <a:lstStyle/>
                    <a:p>
                      <a:r>
                        <a:rPr lang="en-US" sz="1200" dirty="0" smtClean="0"/>
                        <a:t>ENSURE GOOD ACCURACY AND FINISH</a:t>
                      </a:r>
                      <a:endParaRPr lang="en-IN" sz="1200" dirty="0"/>
                    </a:p>
                  </a:txBody>
                  <a:tcPr/>
                </a:tc>
                <a:extLst>
                  <a:ext uri="{0D108BD9-81ED-4DB2-BD59-A6C34878D82A}">
                    <a16:rowId xmlns:a16="http://schemas.microsoft.com/office/drawing/2014/main" val="3581009539"/>
                  </a:ext>
                </a:extLst>
              </a:tr>
            </a:tbl>
          </a:graphicData>
        </a:graphic>
      </p:graphicFrame>
    </p:spTree>
    <p:extLst>
      <p:ext uri="{BB962C8B-B14F-4D97-AF65-F5344CB8AC3E}">
        <p14:creationId xmlns:p14="http://schemas.microsoft.com/office/powerpoint/2010/main" val="12229057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657313"/>
          </a:xfrm>
        </p:spPr>
        <p:txBody>
          <a:bodyPr anchor="t">
            <a:normAutofit/>
          </a:bodyPr>
          <a:lstStyle/>
          <a:p>
            <a:r>
              <a:rPr lang="en-US" sz="1600" dirty="0" smtClean="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CAPABILITIES OF </a:t>
            </a:r>
            <a:r>
              <a:rPr lang="en-US" sz="1600" b="1" dirty="0" smtClean="0">
                <a:latin typeface="Times New Roman" panose="02020603050405020304" pitchFamily="18" charset="0"/>
                <a:cs typeface="Times New Roman" panose="02020603050405020304" pitchFamily="18" charset="0"/>
              </a:rPr>
              <a:t>CASTING</a:t>
            </a: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Dimensions-    larger in sand casting any size</a:t>
            </a:r>
            <a:br>
              <a:rPr lang="en-US" sz="1600" dirty="0" smtClean="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smaller 1mm.</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Tolerances-     0.125mm -2.5mm</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surface finish- die casting 1-3</a:t>
            </a:r>
            <a:r>
              <a:rPr lang="el-GR" sz="1600" dirty="0" smtClean="0">
                <a:latin typeface="Times New Roman" panose="02020603050405020304" pitchFamily="18" charset="0"/>
                <a:cs typeface="Times New Roman" panose="02020603050405020304" pitchFamily="18" charset="0"/>
              </a:rPr>
              <a:t>μ</a:t>
            </a:r>
            <a:r>
              <a:rPr lang="en-US" sz="1600" dirty="0" smtClean="0">
                <a:latin typeface="Times New Roman" panose="02020603050405020304" pitchFamily="18" charset="0"/>
                <a:cs typeface="Times New Roman" panose="02020603050405020304" pitchFamily="18" charset="0"/>
              </a:rPr>
              <a:t>m</a:t>
            </a:r>
            <a:br>
              <a:rPr lang="en-US" sz="1600" dirty="0" smtClean="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sand casting-2.5-25</a:t>
            </a:r>
            <a:r>
              <a:rPr lang="el-GR" sz="1600" dirty="0" smtClean="0">
                <a:latin typeface="Times New Roman" panose="02020603050405020304" pitchFamily="18" charset="0"/>
                <a:cs typeface="Times New Roman" panose="02020603050405020304" pitchFamily="18" charset="0"/>
              </a:rPr>
              <a:t>μ</a:t>
            </a:r>
            <a:r>
              <a:rPr lang="en-US" sz="1600" dirty="0" smtClean="0">
                <a:latin typeface="Times New Roman" panose="02020603050405020304" pitchFamily="18" charset="0"/>
                <a:cs typeface="Times New Roman" panose="02020603050405020304" pitchFamily="18" charset="0"/>
              </a:rPr>
              <a:t>m</a:t>
            </a:r>
            <a:br>
              <a:rPr lang="en-US" sz="1600" dirty="0" smtClean="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85894"/>
            <a:ext cx="10515600" cy="4972106"/>
          </a:xfrm>
        </p:spPr>
        <p:txBody>
          <a:bodyPr>
            <a:normAutofit lnSpcReduction="10000"/>
          </a:bodyPr>
          <a:lstStyle/>
          <a:p>
            <a:pPr marL="0" indent="0">
              <a:buNone/>
            </a:pPr>
            <a:r>
              <a:rPr lang="en-US" sz="2000" dirty="0" smtClean="0">
                <a:latin typeface="Times New Roman" panose="02020603050405020304" pitchFamily="18" charset="0"/>
                <a:cs typeface="Times New Roman" panose="02020603050405020304" pitchFamily="18" charset="0"/>
              </a:rPr>
              <a:t>TYPES</a:t>
            </a:r>
          </a:p>
          <a:p>
            <a:pPr>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Sand casting    50</a:t>
            </a:r>
            <a:r>
              <a:rPr lang="en-US" sz="1800" dirty="0" smtClean="0">
                <a:latin typeface="Times New Roman" panose="02020603050405020304" pitchFamily="18" charset="0"/>
                <a:cs typeface="Times New Roman" panose="02020603050405020304" pitchFamily="18" charset="0"/>
              </a:rPr>
              <a:t>%  Expendable </a:t>
            </a:r>
            <a:r>
              <a:rPr lang="en-US" sz="1800" dirty="0" err="1" smtClean="0">
                <a:latin typeface="Times New Roman" panose="02020603050405020304" pitchFamily="18" charset="0"/>
                <a:cs typeface="Times New Roman" panose="02020603050405020304" pitchFamily="18" charset="0"/>
              </a:rPr>
              <a:t>mould</a:t>
            </a:r>
            <a:r>
              <a:rPr lang="en-US" sz="1800" dirty="0" smtClean="0">
                <a:latin typeface="Times New Roman" panose="02020603050405020304" pitchFamily="18" charset="0"/>
                <a:cs typeface="Times New Roman" panose="02020603050405020304" pitchFamily="18" charset="0"/>
              </a:rPr>
              <a:t>          multiple use </a:t>
            </a:r>
            <a:r>
              <a:rPr lang="en-US" sz="1800" smtClean="0">
                <a:latin typeface="Times New Roman" panose="02020603050405020304" pitchFamily="18" charset="0"/>
                <a:cs typeface="Times New Roman" panose="02020603050405020304" pitchFamily="18" charset="0"/>
              </a:rPr>
              <a:t>pattern    </a:t>
            </a: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Shell                 6</a:t>
            </a:r>
            <a:r>
              <a:rPr lang="en-US" sz="1800" dirty="0" smtClean="0">
                <a:latin typeface="Times New Roman" panose="02020603050405020304" pitchFamily="18" charset="0"/>
                <a:cs typeface="Times New Roman" panose="02020603050405020304" pitchFamily="18" charset="0"/>
              </a:rPr>
              <a:t>% Expendable </a:t>
            </a:r>
            <a:r>
              <a:rPr lang="en-US" sz="1800" dirty="0" err="1" smtClean="0">
                <a:latin typeface="Times New Roman" panose="02020603050405020304" pitchFamily="18" charset="0"/>
                <a:cs typeface="Times New Roman" panose="02020603050405020304" pitchFamily="18" charset="0"/>
              </a:rPr>
              <a:t>mould</a:t>
            </a: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Ceramic                 </a:t>
            </a:r>
            <a:r>
              <a:rPr lang="en-US" sz="1800" dirty="0">
                <a:latin typeface="Times New Roman" panose="02020603050405020304" pitchFamily="18" charset="0"/>
                <a:cs typeface="Times New Roman" panose="02020603050405020304" pitchFamily="18" charset="0"/>
              </a:rPr>
              <a:t>Expendable </a:t>
            </a:r>
            <a:r>
              <a:rPr lang="en-US" sz="1800" dirty="0" err="1">
                <a:latin typeface="Times New Roman" panose="02020603050405020304" pitchFamily="18" charset="0"/>
                <a:cs typeface="Times New Roman" panose="02020603050405020304" pitchFamily="18" charset="0"/>
              </a:rPr>
              <a:t>mould</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Plaster </a:t>
            </a:r>
            <a:r>
              <a:rPr lang="en-US" sz="1800" dirty="0" smtClean="0">
                <a:latin typeface="Times New Roman" panose="02020603050405020304" pitchFamily="18" charset="0"/>
                <a:cs typeface="Times New Roman" panose="02020603050405020304" pitchFamily="18" charset="0"/>
              </a:rPr>
              <a:t>                   Expendable </a:t>
            </a:r>
            <a:r>
              <a:rPr lang="en-US" sz="1800" dirty="0" err="1">
                <a:latin typeface="Times New Roman" panose="02020603050405020304" pitchFamily="18" charset="0"/>
                <a:cs typeface="Times New Roman" panose="02020603050405020304" pitchFamily="18" charset="0"/>
              </a:rPr>
              <a:t>mould</a:t>
            </a: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Lost </a:t>
            </a:r>
            <a:r>
              <a:rPr lang="en-US" sz="1800" dirty="0">
                <a:latin typeface="Times New Roman" panose="02020603050405020304" pitchFamily="18" charset="0"/>
                <a:cs typeface="Times New Roman" panose="02020603050405020304" pitchFamily="18" charset="0"/>
              </a:rPr>
              <a:t>foam </a:t>
            </a:r>
            <a:r>
              <a:rPr lang="en-US" sz="1800" dirty="0" smtClean="0">
                <a:latin typeface="Times New Roman" panose="02020603050405020304" pitchFamily="18" charset="0"/>
                <a:cs typeface="Times New Roman" panose="02020603050405020304" pitchFamily="18" charset="0"/>
              </a:rPr>
              <a:t>              Expendable </a:t>
            </a:r>
            <a:r>
              <a:rPr lang="en-US" sz="1800" dirty="0" err="1" smtClean="0">
                <a:latin typeface="Times New Roman" panose="02020603050405020304" pitchFamily="18" charset="0"/>
                <a:cs typeface="Times New Roman" panose="02020603050405020304" pitchFamily="18" charset="0"/>
              </a:rPr>
              <a:t>mould</a:t>
            </a:r>
            <a:r>
              <a:rPr lang="en-US" sz="1800" dirty="0" smtClean="0">
                <a:latin typeface="Times New Roman" panose="02020603050405020304" pitchFamily="18" charset="0"/>
                <a:cs typeface="Times New Roman" panose="02020603050405020304" pitchFamily="18" charset="0"/>
              </a:rPr>
              <a:t>               expendable pattern</a:t>
            </a: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Pressure </a:t>
            </a:r>
            <a:r>
              <a:rPr lang="en-US" sz="1800" dirty="0" smtClean="0">
                <a:latin typeface="Times New Roman" panose="02020603050405020304" pitchFamily="18" charset="0"/>
                <a:cs typeface="Times New Roman" panose="02020603050405020304" pitchFamily="18" charset="0"/>
              </a:rPr>
              <a:t>                 Expendable </a:t>
            </a:r>
            <a:r>
              <a:rPr lang="en-US" sz="1800" dirty="0" err="1">
                <a:latin typeface="Times New Roman" panose="02020603050405020304" pitchFamily="18" charset="0"/>
                <a:cs typeface="Times New Roman" panose="02020603050405020304" pitchFamily="18" charset="0"/>
              </a:rPr>
              <a:t>mould</a:t>
            </a: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Vacuum </a:t>
            </a:r>
            <a:r>
              <a:rPr lang="en-US" sz="1800" dirty="0" smtClean="0">
                <a:latin typeface="Times New Roman" panose="02020603050405020304" pitchFamily="18" charset="0"/>
                <a:cs typeface="Times New Roman" panose="02020603050405020304" pitchFamily="18" charset="0"/>
              </a:rPr>
              <a:t>                  Expendable </a:t>
            </a:r>
            <a:r>
              <a:rPr lang="en-US" sz="1800" dirty="0" err="1">
                <a:latin typeface="Times New Roman" panose="02020603050405020304" pitchFamily="18" charset="0"/>
                <a:cs typeface="Times New Roman" panose="02020603050405020304" pitchFamily="18" charset="0"/>
              </a:rPr>
              <a:t>mould</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Investment    7</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Expendable </a:t>
            </a:r>
            <a:r>
              <a:rPr lang="en-US" sz="1800" dirty="0" err="1">
                <a:latin typeface="Times New Roman" panose="02020603050405020304" pitchFamily="18" charset="0"/>
                <a:cs typeface="Times New Roman" panose="02020603050405020304" pitchFamily="18" charset="0"/>
              </a:rPr>
              <a:t>mould</a:t>
            </a: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Die             </a:t>
            </a:r>
            <a:r>
              <a:rPr lang="en-US" sz="1800" dirty="0" smtClean="0">
                <a:latin typeface="Times New Roman" panose="02020603050405020304" pitchFamily="18" charset="0"/>
                <a:cs typeface="Times New Roman" panose="02020603050405020304" pitchFamily="18" charset="0"/>
              </a:rPr>
              <a:t>9-12</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multiple use </a:t>
            </a:r>
            <a:r>
              <a:rPr lang="en-US" sz="1800" dirty="0" err="1">
                <a:latin typeface="Times New Roman" panose="02020603050405020304" pitchFamily="18" charset="0"/>
                <a:cs typeface="Times New Roman" panose="02020603050405020304" pitchFamily="18" charset="0"/>
              </a:rPr>
              <a:t>mould</a:t>
            </a: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Centrifugal   7</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Expendable </a:t>
            </a:r>
            <a:r>
              <a:rPr lang="en-US" sz="1800" dirty="0" err="1">
                <a:latin typeface="Times New Roman" panose="02020603050405020304" pitchFamily="18" charset="0"/>
                <a:cs typeface="Times New Roman" panose="02020603050405020304" pitchFamily="18" charset="0"/>
              </a:rPr>
              <a:t>mould</a:t>
            </a: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Squeeze </a:t>
            </a:r>
            <a:r>
              <a:rPr lang="en-US" sz="1800" dirty="0" smtClean="0">
                <a:latin typeface="Times New Roman" panose="02020603050405020304" pitchFamily="18" charset="0"/>
                <a:cs typeface="Times New Roman" panose="02020603050405020304" pitchFamily="18" charset="0"/>
              </a:rPr>
              <a:t>                  Expendable </a:t>
            </a:r>
            <a:r>
              <a:rPr lang="en-US" sz="1800" dirty="0" err="1">
                <a:latin typeface="Times New Roman" panose="02020603050405020304" pitchFamily="18" charset="0"/>
                <a:cs typeface="Times New Roman" panose="02020603050405020304" pitchFamily="18" charset="0"/>
              </a:rPr>
              <a:t>mould</a:t>
            </a: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Slush </a:t>
            </a:r>
            <a:r>
              <a:rPr lang="en-US" sz="1800" dirty="0" smtClean="0">
                <a:latin typeface="Times New Roman" panose="02020603050405020304" pitchFamily="18" charset="0"/>
                <a:cs typeface="Times New Roman" panose="02020603050405020304" pitchFamily="18" charset="0"/>
              </a:rPr>
              <a:t>                      multiple use </a:t>
            </a:r>
            <a:r>
              <a:rPr lang="en-US" sz="1800" dirty="0" err="1">
                <a:latin typeface="Times New Roman" panose="02020603050405020304" pitchFamily="18" charset="0"/>
                <a:cs typeface="Times New Roman" panose="02020603050405020304" pitchFamily="18" charset="0"/>
              </a:rPr>
              <a:t>mould</a:t>
            </a: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800" dirty="0" err="1" smtClean="0">
                <a:latin typeface="Times New Roman" panose="02020603050405020304" pitchFamily="18" charset="0"/>
                <a:cs typeface="Times New Roman" panose="02020603050405020304" pitchFamily="18" charset="0"/>
              </a:rPr>
              <a:t>Contionous</a:t>
            </a:r>
            <a:r>
              <a:rPr lang="en-US"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11</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multiple use </a:t>
            </a:r>
            <a:r>
              <a:rPr lang="en-US" sz="1800" dirty="0" err="1">
                <a:latin typeface="Times New Roman" panose="02020603050405020304" pitchFamily="18" charset="0"/>
                <a:cs typeface="Times New Roman" panose="02020603050405020304" pitchFamily="18" charset="0"/>
              </a:rPr>
              <a:t>mould</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3290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39558" y="365125"/>
            <a:ext cx="8014446" cy="785943"/>
          </a:xfrm>
        </p:spPr>
        <p:txBody>
          <a:bodyPr>
            <a:normAutofit fontScale="90000"/>
          </a:bodyPr>
          <a:lstStyle/>
          <a:p>
            <a:pPr algn="ctr"/>
            <a:r>
              <a:rPr lang="en-US" sz="2200" b="1" dirty="0" smtClean="0"/>
              <a:t>Flow diagram of various steps involved in sand casting</a:t>
            </a:r>
            <a:r>
              <a:rPr lang="en-US" sz="2000" dirty="0" smtClean="0"/>
              <a:t/>
            </a:r>
            <a:br>
              <a:rPr lang="en-US" sz="2000" dirty="0" smtClean="0"/>
            </a:br>
            <a:r>
              <a:rPr lang="en-US" sz="1800" dirty="0"/>
              <a:t>B</a:t>
            </a:r>
            <a:r>
              <a:rPr lang="en-US" sz="1800" dirty="0" smtClean="0"/>
              <a:t>asic factors influence casting –(</a:t>
            </a:r>
            <a:r>
              <a:rPr lang="en-US" sz="1800" dirty="0" err="1" smtClean="0"/>
              <a:t>i</a:t>
            </a:r>
            <a:r>
              <a:rPr lang="en-US" sz="1800" dirty="0" smtClean="0"/>
              <a:t>) </a:t>
            </a:r>
            <a:r>
              <a:rPr lang="en-US" sz="1800" dirty="0" err="1" smtClean="0"/>
              <a:t>mould</a:t>
            </a:r>
            <a:r>
              <a:rPr lang="en-US" sz="1800" dirty="0" smtClean="0"/>
              <a:t> cavity(ii)melting process (iii) pouring technique (iv)solidification (v)part removal (vi) post processing</a:t>
            </a:r>
            <a:br>
              <a:rPr lang="en-US" sz="1800" dirty="0" smtClean="0"/>
            </a:br>
            <a:endParaRPr lang="en-IN" sz="1800" dirty="0"/>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10800000">
            <a:off x="3187746" y="1237127"/>
            <a:ext cx="7064291" cy="5206701"/>
          </a:xfrm>
        </p:spPr>
      </p:pic>
    </p:spTree>
    <p:extLst>
      <p:ext uri="{BB962C8B-B14F-4D97-AF65-F5344CB8AC3E}">
        <p14:creationId xmlns:p14="http://schemas.microsoft.com/office/powerpoint/2010/main" val="5052938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8517"/>
          </a:xfrm>
        </p:spPr>
        <p:txBody>
          <a:bodyPr>
            <a:normAutofit/>
          </a:bodyPr>
          <a:lstStyle/>
          <a:p>
            <a:pPr algn="ctr"/>
            <a:r>
              <a:rPr lang="en-US" sz="2000" b="1" dirty="0" smtClean="0"/>
              <a:t>Steps involved in sand casting </a:t>
            </a:r>
            <a:endParaRPr lang="en-IN" sz="2000" b="1" dirty="0"/>
          </a:p>
        </p:txBody>
      </p:sp>
      <p:sp>
        <p:nvSpPr>
          <p:cNvPr id="3" name="Content Placeholder 2"/>
          <p:cNvSpPr>
            <a:spLocks noGrp="1"/>
          </p:cNvSpPr>
          <p:nvPr>
            <p:ph idx="1"/>
          </p:nvPr>
        </p:nvSpPr>
        <p:spPr>
          <a:xfrm>
            <a:off x="838200" y="903642"/>
            <a:ext cx="10515600" cy="5273321"/>
          </a:xfrm>
        </p:spPr>
        <p:txBody>
          <a:bodyPr>
            <a:normAutofit/>
          </a:bodyPr>
          <a:lstStyle/>
          <a:p>
            <a:pPr marL="0" indent="0">
              <a:buNone/>
            </a:pPr>
            <a:r>
              <a:rPr lang="en-US" sz="1800" b="1" i="1" dirty="0">
                <a:latin typeface="Times New Roman" panose="02020603050405020304" pitchFamily="18" charset="0"/>
                <a:cs typeface="Times New Roman" panose="02020603050405020304" pitchFamily="18" charset="0"/>
              </a:rPr>
              <a:t>1. Drag portion of pattern is placed in flask</a:t>
            </a:r>
          </a:p>
          <a:p>
            <a:pPr marL="0" indent="0">
              <a:buNone/>
            </a:pP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The </a:t>
            </a:r>
            <a:r>
              <a:rPr lang="en-IN" sz="1800" dirty="0" smtClean="0">
                <a:latin typeface="Times New Roman" panose="02020603050405020304" pitchFamily="18" charset="0"/>
                <a:cs typeface="Times New Roman" panose="02020603050405020304" pitchFamily="18" charset="0"/>
              </a:rPr>
              <a:t>diagrams </a:t>
            </a:r>
            <a:r>
              <a:rPr lang="en-IN" sz="1800" dirty="0">
                <a:latin typeface="Times New Roman" panose="02020603050405020304" pitchFamily="18" charset="0"/>
                <a:cs typeface="Times New Roman" panose="02020603050405020304" pitchFamily="18" charset="0"/>
              </a:rPr>
              <a:t>shows the </a:t>
            </a:r>
            <a:r>
              <a:rPr lang="en-IN" sz="1800" dirty="0" smtClean="0">
                <a:latin typeface="Times New Roman" panose="02020603050405020304" pitchFamily="18" charset="0"/>
                <a:cs typeface="Times New Roman" panose="02020603050405020304" pitchFamily="18" charset="0"/>
              </a:rPr>
              <a:t>pattern </a:t>
            </a:r>
            <a:r>
              <a:rPr lang="en-US" sz="1800" dirty="0" smtClean="0">
                <a:latin typeface="Times New Roman" panose="02020603050405020304" pitchFamily="18" charset="0"/>
                <a:cs typeface="Times New Roman" panose="02020603050405020304" pitchFamily="18" charset="0"/>
              </a:rPr>
              <a:t>on </a:t>
            </a:r>
            <a:r>
              <a:rPr lang="en-US" sz="1800" dirty="0">
                <a:latin typeface="Times New Roman" panose="02020603050405020304" pitchFamily="18" charset="0"/>
                <a:cs typeface="Times New Roman" panose="02020603050405020304" pitchFamily="18" charset="0"/>
              </a:rPr>
              <a:t>a flat board and </a:t>
            </a:r>
            <a:r>
              <a:rPr lang="en-US" sz="1800" dirty="0" smtClean="0">
                <a:latin typeface="Times New Roman" panose="02020603050405020304" pitchFamily="18" charset="0"/>
                <a:cs typeface="Times New Roman" panose="02020603050405020304" pitchFamily="18" charset="0"/>
              </a:rPr>
              <a:t>a </a:t>
            </a:r>
            <a:r>
              <a:rPr lang="en-IN" sz="1800" dirty="0" smtClean="0">
                <a:latin typeface="Times New Roman" panose="02020603050405020304" pitchFamily="18" charset="0"/>
                <a:cs typeface="Times New Roman" panose="02020603050405020304" pitchFamily="18" charset="0"/>
              </a:rPr>
              <a:t>casting </a:t>
            </a:r>
            <a:r>
              <a:rPr lang="en-IN" sz="1800" dirty="0">
                <a:latin typeface="Times New Roman" panose="02020603050405020304" pitchFamily="18" charset="0"/>
                <a:cs typeface="Times New Roman" panose="02020603050405020304" pitchFamily="18" charset="0"/>
              </a:rPr>
              <a:t>box called </a:t>
            </a:r>
            <a:r>
              <a:rPr lang="en-IN" sz="1800" dirty="0" smtClean="0">
                <a:latin typeface="Times New Roman" panose="02020603050405020304" pitchFamily="18" charset="0"/>
                <a:cs typeface="Times New Roman" panose="02020603050405020304" pitchFamily="18" charset="0"/>
              </a:rPr>
              <a:t>a ‘drag</a:t>
            </a:r>
            <a:r>
              <a:rPr lang="en-IN" sz="1800" dirty="0">
                <a:latin typeface="Times New Roman" panose="02020603050405020304" pitchFamily="18" charset="0"/>
                <a:cs typeface="Times New Roman" panose="02020603050405020304" pitchFamily="18" charset="0"/>
              </a:rPr>
              <a:t>’ being </a:t>
            </a:r>
            <a:r>
              <a:rPr lang="en-IN" sz="1800" dirty="0" smtClean="0">
                <a:latin typeface="Times New Roman" panose="02020603050405020304" pitchFamily="18" charset="0"/>
                <a:cs typeface="Times New Roman" panose="02020603050405020304" pitchFamily="18" charset="0"/>
              </a:rPr>
              <a:t>placed over it.</a:t>
            </a:r>
          </a:p>
          <a:p>
            <a:pPr marL="0" indent="0">
              <a:buNone/>
            </a:pPr>
            <a:r>
              <a:rPr lang="en-US" sz="1800" b="1" i="1" dirty="0">
                <a:latin typeface="Times New Roman" panose="02020603050405020304" pitchFamily="18" charset="0"/>
                <a:cs typeface="Times New Roman" panose="02020603050405020304" pitchFamily="18" charset="0"/>
              </a:rPr>
              <a:t>2. Drag is packed with </a:t>
            </a:r>
            <a:r>
              <a:rPr lang="en-US" sz="1800" b="1" i="1" dirty="0" smtClean="0">
                <a:latin typeface="Times New Roman" panose="02020603050405020304" pitchFamily="18" charset="0"/>
                <a:cs typeface="Times New Roman" panose="02020603050405020304" pitchFamily="18" charset="0"/>
              </a:rPr>
              <a:t>sand-</a:t>
            </a:r>
          </a:p>
          <a:p>
            <a:pPr marL="0" indent="0" algn="just">
              <a:buNone/>
            </a:pPr>
            <a:r>
              <a:rPr lang="en-US" sz="1800" dirty="0" smtClean="0">
                <a:latin typeface="Times New Roman" panose="02020603050405020304" pitchFamily="18" charset="0"/>
                <a:cs typeface="Times New Roman" panose="02020603050405020304" pitchFamily="18" charset="0"/>
              </a:rPr>
              <a:t>Special </a:t>
            </a:r>
            <a:r>
              <a:rPr lang="en-US" sz="1800" dirty="0">
                <a:latin typeface="Times New Roman" panose="02020603050405020304" pitchFamily="18" charset="0"/>
                <a:cs typeface="Times New Roman" panose="02020603050405020304" pitchFamily="18" charset="0"/>
              </a:rPr>
              <a:t>casting sand will soon </a:t>
            </a:r>
            <a:r>
              <a:rPr lang="en-US" sz="1800" dirty="0" smtClean="0">
                <a:latin typeface="Times New Roman" panose="02020603050405020304" pitchFamily="18" charset="0"/>
                <a:cs typeface="Times New Roman" panose="02020603050405020304" pitchFamily="18" charset="0"/>
              </a:rPr>
              <a:t>be </a:t>
            </a:r>
            <a:r>
              <a:rPr lang="en-IN" sz="1800" dirty="0" smtClean="0">
                <a:latin typeface="Times New Roman" panose="02020603050405020304" pitchFamily="18" charset="0"/>
                <a:cs typeface="Times New Roman" panose="02020603050405020304" pitchFamily="18" charset="0"/>
              </a:rPr>
              <a:t>packed </a:t>
            </a:r>
            <a:r>
              <a:rPr lang="en-IN" sz="1800" dirty="0">
                <a:latin typeface="Times New Roman" panose="02020603050405020304" pitchFamily="18" charset="0"/>
                <a:cs typeface="Times New Roman" panose="02020603050405020304" pitchFamily="18" charset="0"/>
              </a:rPr>
              <a:t>around the </a:t>
            </a:r>
            <a:r>
              <a:rPr lang="en-IN" sz="1800" dirty="0" smtClean="0">
                <a:latin typeface="Times New Roman" panose="02020603050405020304" pitchFamily="18" charset="0"/>
                <a:cs typeface="Times New Roman" panose="02020603050405020304" pitchFamily="18" charset="0"/>
              </a:rPr>
              <a:t>pattern.</a:t>
            </a:r>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ensure the easy removal of </a:t>
            </a:r>
            <a:r>
              <a:rPr lang="en-US" sz="1800" dirty="0" smtClean="0">
                <a:latin typeface="Times New Roman" panose="02020603050405020304" pitchFamily="18" charset="0"/>
                <a:cs typeface="Times New Roman" panose="02020603050405020304" pitchFamily="18" charset="0"/>
              </a:rPr>
              <a:t>pattern from </a:t>
            </a:r>
            <a:r>
              <a:rPr lang="en-US" sz="1800" dirty="0">
                <a:latin typeface="Times New Roman" panose="02020603050405020304" pitchFamily="18" charset="0"/>
                <a:cs typeface="Times New Roman" panose="02020603050405020304" pitchFamily="18" charset="0"/>
              </a:rPr>
              <a:t>the sand, </a:t>
            </a:r>
            <a:r>
              <a:rPr lang="en-US" sz="1800" dirty="0" smtClean="0">
                <a:latin typeface="Times New Roman" panose="02020603050405020304" pitchFamily="18" charset="0"/>
                <a:cs typeface="Times New Roman" panose="02020603050405020304" pitchFamily="18" charset="0"/>
              </a:rPr>
              <a:t>facing sand is sprinkled </a:t>
            </a:r>
            <a:r>
              <a:rPr lang="en-US" sz="1800" dirty="0">
                <a:latin typeface="Times New Roman" panose="02020603050405020304" pitchFamily="18" charset="0"/>
                <a:cs typeface="Times New Roman" panose="02020603050405020304" pitchFamily="18" charset="0"/>
              </a:rPr>
              <a:t>over and around it. (</a:t>
            </a:r>
            <a:r>
              <a:rPr lang="en-US" sz="1800" dirty="0" smtClean="0">
                <a:latin typeface="Times New Roman" panose="02020603050405020304" pitchFamily="18" charset="0"/>
                <a:cs typeface="Times New Roman" panose="02020603050405020304" pitchFamily="18" charset="0"/>
              </a:rPr>
              <a:t>parting powder </a:t>
            </a:r>
            <a:r>
              <a:rPr lang="en-US" sz="1800" dirty="0">
                <a:latin typeface="Times New Roman" panose="02020603050405020304" pitchFamily="18" charset="0"/>
                <a:cs typeface="Times New Roman" panose="02020603050405020304" pitchFamily="18" charset="0"/>
              </a:rPr>
              <a:t>is similar to talcum powder</a:t>
            </a:r>
            <a:r>
              <a:rPr lang="en-US" sz="1800" dirty="0" smtClean="0">
                <a:latin typeface="Times New Roman" panose="02020603050405020304" pitchFamily="18" charset="0"/>
                <a:cs typeface="Times New Roman" panose="02020603050405020304" pitchFamily="18" charset="0"/>
              </a:rPr>
              <a:t>).It </a:t>
            </a:r>
            <a:r>
              <a:rPr lang="en-US" sz="1800" dirty="0">
                <a:latin typeface="Times New Roman" panose="02020603050405020304" pitchFamily="18" charset="0"/>
                <a:cs typeface="Times New Roman" panose="02020603050405020304" pitchFamily="18" charset="0"/>
              </a:rPr>
              <a:t>stops the </a:t>
            </a:r>
            <a:r>
              <a:rPr lang="en-US" sz="1800" dirty="0" smtClean="0">
                <a:latin typeface="Times New Roman" panose="02020603050405020304" pitchFamily="18" charset="0"/>
                <a:cs typeface="Times New Roman" panose="02020603050405020304" pitchFamily="18" charset="0"/>
              </a:rPr>
              <a:t>casting </a:t>
            </a:r>
            <a:r>
              <a:rPr lang="en-US" sz="1800" dirty="0">
                <a:latin typeface="Times New Roman" panose="02020603050405020304" pitchFamily="18" charset="0"/>
                <a:cs typeface="Times New Roman" panose="02020603050405020304" pitchFamily="18" charset="0"/>
              </a:rPr>
              <a:t>sand sticking </a:t>
            </a:r>
            <a:r>
              <a:rPr lang="en-US" sz="1800" dirty="0" smtClean="0">
                <a:latin typeface="Times New Roman" panose="02020603050405020304" pitchFamily="18" charset="0"/>
                <a:cs typeface="Times New Roman" panose="02020603050405020304" pitchFamily="18" charset="0"/>
              </a:rPr>
              <a:t>to the </a:t>
            </a:r>
            <a:r>
              <a:rPr lang="en-US" sz="1800" dirty="0">
                <a:latin typeface="Times New Roman" panose="02020603050405020304" pitchFamily="18" charset="0"/>
                <a:cs typeface="Times New Roman" panose="02020603050405020304" pitchFamily="18" charset="0"/>
              </a:rPr>
              <a:t>pattern and pulling away with </a:t>
            </a:r>
            <a:r>
              <a:rPr lang="en-US" sz="1800" dirty="0" smtClean="0">
                <a:latin typeface="Times New Roman" panose="02020603050405020304" pitchFamily="18" charset="0"/>
                <a:cs typeface="Times New Roman" panose="02020603050405020304" pitchFamily="18" charset="0"/>
              </a:rPr>
              <a:t>it when </a:t>
            </a:r>
            <a:r>
              <a:rPr lang="en-US" sz="1800" dirty="0">
                <a:latin typeface="Times New Roman" panose="02020603050405020304" pitchFamily="18" charset="0"/>
                <a:cs typeface="Times New Roman" panose="02020603050405020304" pitchFamily="18" charset="0"/>
              </a:rPr>
              <a:t>the pattern is finally </a:t>
            </a:r>
            <a:r>
              <a:rPr lang="en-US" sz="1800" dirty="0" smtClean="0">
                <a:latin typeface="Times New Roman" panose="02020603050405020304" pitchFamily="18" charset="0"/>
                <a:cs typeface="Times New Roman" panose="02020603050405020304" pitchFamily="18" charset="0"/>
              </a:rPr>
              <a:t>removed </a:t>
            </a:r>
            <a:r>
              <a:rPr lang="en-IN" sz="1800" dirty="0" smtClean="0">
                <a:latin typeface="Times New Roman" panose="02020603050405020304" pitchFamily="18" charset="0"/>
                <a:cs typeface="Times New Roman" panose="02020603050405020304" pitchFamily="18" charset="0"/>
              </a:rPr>
              <a:t>from </a:t>
            </a:r>
            <a:r>
              <a:rPr lang="en-IN" sz="1800" dirty="0">
                <a:latin typeface="Times New Roman" panose="02020603050405020304" pitchFamily="18" charset="0"/>
                <a:cs typeface="Times New Roman" panose="02020603050405020304" pitchFamily="18" charset="0"/>
              </a:rPr>
              <a:t>the </a:t>
            </a:r>
            <a:r>
              <a:rPr lang="en-IN" sz="1800" dirty="0" smtClean="0">
                <a:latin typeface="Times New Roman" panose="02020603050405020304" pitchFamily="18" charset="0"/>
                <a:cs typeface="Times New Roman" panose="02020603050405020304" pitchFamily="18" charset="0"/>
              </a:rPr>
              <a:t>sand. This sand is subjected to max thermal load, so should have high strength and refractoriness and fine to ensure better surface. It is mixture of pure sand and clay.</a:t>
            </a:r>
          </a:p>
          <a:p>
            <a:pPr marL="0" indent="0" algn="just">
              <a:buNone/>
            </a:pPr>
            <a:r>
              <a:rPr lang="en-IN" sz="1800" dirty="0" smtClean="0">
                <a:latin typeface="Times New Roman" panose="02020603050405020304" pitchFamily="18" charset="0"/>
                <a:cs typeface="Times New Roman" panose="02020603050405020304" pitchFamily="18" charset="0"/>
              </a:rPr>
              <a:t>Parting sand is spread over top of bottom board on which </a:t>
            </a:r>
            <a:r>
              <a:rPr lang="en-US" sz="1600" dirty="0" smtClean="0">
                <a:latin typeface="Times New Roman" panose="02020603050405020304" pitchFamily="18" charset="0"/>
                <a:cs typeface="Times New Roman" panose="02020603050405020304" pitchFamily="18" charset="0"/>
              </a:rPr>
              <a:t>pattern is placed. Parting sand is dry sand, free of clay.</a:t>
            </a:r>
            <a:endParaRPr lang="en-IN" sz="17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672767" y="3744696"/>
            <a:ext cx="2829476" cy="2064433"/>
          </a:xfrm>
          <a:prstGeom prst="rect">
            <a:avLst/>
          </a:prstGeom>
        </p:spPr>
      </p:pic>
    </p:spTree>
    <p:extLst>
      <p:ext uri="{BB962C8B-B14F-4D97-AF65-F5344CB8AC3E}">
        <p14:creationId xmlns:p14="http://schemas.microsoft.com/office/powerpoint/2010/main" val="23475665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1444</TotalTime>
  <Words>1224</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Office Theme</vt:lpstr>
      <vt:lpstr>MEC402  CHAPTER-1  Introduction to Casting-</vt:lpstr>
      <vt:lpstr>Introduction</vt:lpstr>
      <vt:lpstr>PowerPoint Presentation</vt:lpstr>
      <vt:lpstr>Application</vt:lpstr>
      <vt:lpstr>ADVANTAGES</vt:lpstr>
      <vt:lpstr>COMPARISON WITH OTHER PROCESSES</vt:lpstr>
      <vt:lpstr> CAPABILITIES OF CASTING Dimensions-    larger in sand casting any size                          smaller 1mm. Tolerances-     0.125mm -2.5mm surface finish- die casting 1-3μm                         sand casting-2.5-25μm </vt:lpstr>
      <vt:lpstr>Flow diagram of various steps involved in sand casting Basic factors influence casting –(i) mould cavity(ii)melting process (iii) pouring technique (iv)solidification (v)part removal (vi) post processing </vt:lpstr>
      <vt:lpstr>Steps involved in sand casting </vt:lpstr>
      <vt:lpstr>PowerPoint Presentation</vt:lpstr>
      <vt:lpstr>7. Insert sprue and risers- Sprue pins are positioned. One usually on the back of the pattern and the other to the side. These will eventually provide an entrance and exit for the molten metal when it is poured into the sand.  The sand is packed/rammed into the cope in the same way as the drag. Parting powder is first applied, followed by facing sand.  The sprue pins should be taller than the box and stand out from the sand when it is leveled with a strickling bar.  8. Pack the cope with sand- Small depressions are dug into the sand at the top of the wo sprue pins. These are useful when the molten metal is poured. The depressions are called the pouring basin and feeder  9. Cutting of gates and runners- The top box (the cope) is then removed and if all is well the cope with the sand inside should lift off the drag (bottom box) without the sand falling out. A small ‘gate’ is cut below the position of one of the sprue pins. This will help the molten metal flow into the cavity left by the mould. Small tools are available or can easily be made to dig a variety of shapes in the casting sand.</vt:lpstr>
      <vt:lpstr>10. Pattern removal- The pattern is removed using a ‘spike’. The end of the spike can be threaded and so it can be screwed into the softwood pattern. Before removing the pattern it is a good idea to gently tap the spike so that it loosens the pattern from the sand. It can then be lifted away from the casting box (drag). 11. closing of cope and drag- The cope (top casting box) is placed back on top of the drag and the locating pins put in position. Before this is done vents can be created using a thin piece of welding rod, pushing it through the sand . This allows gases to escape once the is poured. 12. pouring of molten metal- The molten metal is poured down the hole left by the first sprue pin (now called the ‘runner’). As it runs down the runner it flows through the ‘gate’ cut by the trowel, into the cavity left by the pattern and up the riser. </vt:lpstr>
      <vt:lpstr>Pattern core and core print mould cavity cope and drag pouring basin-sprue- runner-gate choke riser vent parting 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Casting-</dc:title>
  <dc:creator>jagannath</dc:creator>
  <cp:lastModifiedBy>jagannath</cp:lastModifiedBy>
  <cp:revision>44</cp:revision>
  <dcterms:created xsi:type="dcterms:W3CDTF">2021-01-28T11:21:25Z</dcterms:created>
  <dcterms:modified xsi:type="dcterms:W3CDTF">2022-01-29T16:22:32Z</dcterms:modified>
</cp:coreProperties>
</file>