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96" r:id="rId2"/>
    <p:sldId id="270" r:id="rId3"/>
    <p:sldId id="271" r:id="rId4"/>
    <p:sldId id="272" r:id="rId5"/>
    <p:sldId id="273" r:id="rId6"/>
    <p:sldId id="294" r:id="rId7"/>
    <p:sldId id="274" r:id="rId8"/>
    <p:sldId id="290" r:id="rId9"/>
    <p:sldId id="291" r:id="rId10"/>
    <p:sldId id="292" r:id="rId11"/>
    <p:sldId id="295" r:id="rId12"/>
    <p:sldId id="293" r:id="rId13"/>
    <p:sldId id="27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44" autoAdjust="0"/>
    <p:restoredTop sz="77738" autoAdjust="0"/>
  </p:normalViewPr>
  <p:slideViewPr>
    <p:cSldViewPr snapToGrid="0">
      <p:cViewPr varScale="1">
        <p:scale>
          <a:sx n="67" d="100"/>
          <a:sy n="67" d="100"/>
        </p:scale>
        <p:origin x="672" y="5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AB21FC-1F28-49D0-A4FB-B59B75A5C674}" type="datetimeFigureOut">
              <a:rPr lang="en-IN" smtClean="0"/>
              <a:t>05-03-2021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FD5B64-67CC-42BB-A1A7-CE5CD8181540}" type="slidenum">
              <a:rPr lang="en-IN" smtClean="0"/>
              <a:t>‹#›</a:t>
            </a:fld>
            <a:endParaRPr lang="en-IN"/>
          </a:p>
        </p:txBody>
      </p:sp>
    </p:spTree>
    <p:extLst>
      <p:ext uri="{BB962C8B-B14F-4D97-AF65-F5344CB8AC3E}">
        <p14:creationId xmlns:p14="http://schemas.microsoft.com/office/powerpoint/2010/main" val="30223039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9FAAF173-16FE-4B33-9730-9FC10023F49B}" type="datetimeFigureOut">
              <a:rPr lang="en-IN" smtClean="0"/>
              <a:t>05-03-2021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605C6C-2511-477C-AE31-11E5F0C1E3E1}" type="slidenum">
              <a:rPr lang="en-IN" smtClean="0"/>
              <a:t>‹#›</a:t>
            </a:fld>
            <a:endParaRPr lang="en-IN"/>
          </a:p>
        </p:txBody>
      </p:sp>
    </p:spTree>
    <p:extLst>
      <p:ext uri="{BB962C8B-B14F-4D97-AF65-F5344CB8AC3E}">
        <p14:creationId xmlns:p14="http://schemas.microsoft.com/office/powerpoint/2010/main" val="16921131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FAAF173-16FE-4B33-9730-9FC10023F49B}" type="datetimeFigureOut">
              <a:rPr lang="en-IN" smtClean="0"/>
              <a:t>05-03-2021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605C6C-2511-477C-AE31-11E5F0C1E3E1}" type="slidenum">
              <a:rPr lang="en-IN" smtClean="0"/>
              <a:t>‹#›</a:t>
            </a:fld>
            <a:endParaRPr lang="en-IN"/>
          </a:p>
        </p:txBody>
      </p:sp>
    </p:spTree>
    <p:extLst>
      <p:ext uri="{BB962C8B-B14F-4D97-AF65-F5344CB8AC3E}">
        <p14:creationId xmlns:p14="http://schemas.microsoft.com/office/powerpoint/2010/main" val="2363906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FAAF173-16FE-4B33-9730-9FC10023F49B}" type="datetimeFigureOut">
              <a:rPr lang="en-IN" smtClean="0"/>
              <a:t>05-03-2021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605C6C-2511-477C-AE31-11E5F0C1E3E1}" type="slidenum">
              <a:rPr lang="en-IN" smtClean="0"/>
              <a:t>‹#›</a:t>
            </a:fld>
            <a:endParaRPr lang="en-IN"/>
          </a:p>
        </p:txBody>
      </p:sp>
    </p:spTree>
    <p:extLst>
      <p:ext uri="{BB962C8B-B14F-4D97-AF65-F5344CB8AC3E}">
        <p14:creationId xmlns:p14="http://schemas.microsoft.com/office/powerpoint/2010/main" val="3433026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FAAF173-16FE-4B33-9730-9FC10023F49B}" type="datetimeFigureOut">
              <a:rPr lang="en-IN" smtClean="0"/>
              <a:t>05-03-2021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605C6C-2511-477C-AE31-11E5F0C1E3E1}" type="slidenum">
              <a:rPr lang="en-IN" smtClean="0"/>
              <a:t>‹#›</a:t>
            </a:fld>
            <a:endParaRPr lang="en-IN"/>
          </a:p>
        </p:txBody>
      </p:sp>
    </p:spTree>
    <p:extLst>
      <p:ext uri="{BB962C8B-B14F-4D97-AF65-F5344CB8AC3E}">
        <p14:creationId xmlns:p14="http://schemas.microsoft.com/office/powerpoint/2010/main" val="2615395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AAF173-16FE-4B33-9730-9FC10023F49B}" type="datetimeFigureOut">
              <a:rPr lang="en-IN" smtClean="0"/>
              <a:t>05-03-2021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605C6C-2511-477C-AE31-11E5F0C1E3E1}" type="slidenum">
              <a:rPr lang="en-IN" smtClean="0"/>
              <a:t>‹#›</a:t>
            </a:fld>
            <a:endParaRPr lang="en-IN"/>
          </a:p>
        </p:txBody>
      </p:sp>
    </p:spTree>
    <p:extLst>
      <p:ext uri="{BB962C8B-B14F-4D97-AF65-F5344CB8AC3E}">
        <p14:creationId xmlns:p14="http://schemas.microsoft.com/office/powerpoint/2010/main" val="973280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9FAAF173-16FE-4B33-9730-9FC10023F49B}" type="datetimeFigureOut">
              <a:rPr lang="en-IN" smtClean="0"/>
              <a:t>05-03-2021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605C6C-2511-477C-AE31-11E5F0C1E3E1}" type="slidenum">
              <a:rPr lang="en-IN" smtClean="0"/>
              <a:t>‹#›</a:t>
            </a:fld>
            <a:endParaRPr lang="en-IN"/>
          </a:p>
        </p:txBody>
      </p:sp>
    </p:spTree>
    <p:extLst>
      <p:ext uri="{BB962C8B-B14F-4D97-AF65-F5344CB8AC3E}">
        <p14:creationId xmlns:p14="http://schemas.microsoft.com/office/powerpoint/2010/main" val="2723583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FAAF173-16FE-4B33-9730-9FC10023F49B}" type="datetimeFigureOut">
              <a:rPr lang="en-IN" smtClean="0"/>
              <a:t>05-03-2021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9605C6C-2511-477C-AE31-11E5F0C1E3E1}" type="slidenum">
              <a:rPr lang="en-IN" smtClean="0"/>
              <a:t>‹#›</a:t>
            </a:fld>
            <a:endParaRPr lang="en-IN"/>
          </a:p>
        </p:txBody>
      </p:sp>
    </p:spTree>
    <p:extLst>
      <p:ext uri="{BB962C8B-B14F-4D97-AF65-F5344CB8AC3E}">
        <p14:creationId xmlns:p14="http://schemas.microsoft.com/office/powerpoint/2010/main" val="771539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9FAAF173-16FE-4B33-9730-9FC10023F49B}" type="datetimeFigureOut">
              <a:rPr lang="en-IN" smtClean="0"/>
              <a:t>05-03-2021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9605C6C-2511-477C-AE31-11E5F0C1E3E1}" type="slidenum">
              <a:rPr lang="en-IN" smtClean="0"/>
              <a:t>‹#›</a:t>
            </a:fld>
            <a:endParaRPr lang="en-IN"/>
          </a:p>
        </p:txBody>
      </p:sp>
    </p:spTree>
    <p:extLst>
      <p:ext uri="{BB962C8B-B14F-4D97-AF65-F5344CB8AC3E}">
        <p14:creationId xmlns:p14="http://schemas.microsoft.com/office/powerpoint/2010/main" val="564857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AAF173-16FE-4B33-9730-9FC10023F49B}" type="datetimeFigureOut">
              <a:rPr lang="en-IN" smtClean="0"/>
              <a:t>05-03-2021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9605C6C-2511-477C-AE31-11E5F0C1E3E1}" type="slidenum">
              <a:rPr lang="en-IN" smtClean="0"/>
              <a:t>‹#›</a:t>
            </a:fld>
            <a:endParaRPr lang="en-IN"/>
          </a:p>
        </p:txBody>
      </p:sp>
    </p:spTree>
    <p:extLst>
      <p:ext uri="{BB962C8B-B14F-4D97-AF65-F5344CB8AC3E}">
        <p14:creationId xmlns:p14="http://schemas.microsoft.com/office/powerpoint/2010/main" val="2257540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AAF173-16FE-4B33-9730-9FC10023F49B}" type="datetimeFigureOut">
              <a:rPr lang="en-IN" smtClean="0"/>
              <a:t>05-03-2021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605C6C-2511-477C-AE31-11E5F0C1E3E1}" type="slidenum">
              <a:rPr lang="en-IN" smtClean="0"/>
              <a:t>‹#›</a:t>
            </a:fld>
            <a:endParaRPr lang="en-IN"/>
          </a:p>
        </p:txBody>
      </p:sp>
    </p:spTree>
    <p:extLst>
      <p:ext uri="{BB962C8B-B14F-4D97-AF65-F5344CB8AC3E}">
        <p14:creationId xmlns:p14="http://schemas.microsoft.com/office/powerpoint/2010/main" val="3588904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AAF173-16FE-4B33-9730-9FC10023F49B}" type="datetimeFigureOut">
              <a:rPr lang="en-IN" smtClean="0"/>
              <a:t>05-03-2021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605C6C-2511-477C-AE31-11E5F0C1E3E1}" type="slidenum">
              <a:rPr lang="en-IN" smtClean="0"/>
              <a:t>‹#›</a:t>
            </a:fld>
            <a:endParaRPr lang="en-IN"/>
          </a:p>
        </p:txBody>
      </p:sp>
    </p:spTree>
    <p:extLst>
      <p:ext uri="{BB962C8B-B14F-4D97-AF65-F5344CB8AC3E}">
        <p14:creationId xmlns:p14="http://schemas.microsoft.com/office/powerpoint/2010/main" val="856150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AAF173-16FE-4B33-9730-9FC10023F49B}" type="datetimeFigureOut">
              <a:rPr lang="en-IN" smtClean="0"/>
              <a:t>05-03-2021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605C6C-2511-477C-AE31-11E5F0C1E3E1}" type="slidenum">
              <a:rPr lang="en-IN" smtClean="0"/>
              <a:t>‹#›</a:t>
            </a:fld>
            <a:endParaRPr lang="en-IN"/>
          </a:p>
        </p:txBody>
      </p:sp>
    </p:spTree>
    <p:extLst>
      <p:ext uri="{BB962C8B-B14F-4D97-AF65-F5344CB8AC3E}">
        <p14:creationId xmlns:p14="http://schemas.microsoft.com/office/powerpoint/2010/main" val="34656616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Arjyajyoti.Goswami@me.nitdgp.ac.i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69CB8-49AB-4D5C-97DF-23EF3A754922}"/>
              </a:ext>
            </a:extLst>
          </p:cNvPr>
          <p:cNvSpPr>
            <a:spLocks noGrp="1"/>
          </p:cNvSpPr>
          <p:nvPr>
            <p:ph type="ctrTitle"/>
          </p:nvPr>
        </p:nvSpPr>
        <p:spPr>
          <a:xfrm>
            <a:off x="1524000" y="1040542"/>
            <a:ext cx="9144000" cy="1660615"/>
          </a:xfrm>
        </p:spPr>
        <p:txBody>
          <a:bodyPr>
            <a:normAutofit fontScale="90000"/>
          </a:bodyPr>
          <a:lstStyle/>
          <a:p>
            <a:r>
              <a:rPr lang="en-US" b="1" dirty="0"/>
              <a:t>MEC 402 </a:t>
            </a:r>
            <a:br>
              <a:rPr lang="en-US" dirty="0"/>
            </a:br>
            <a:r>
              <a:rPr lang="en-US" b="1" dirty="0"/>
              <a:t>Casting, Welding and Forming</a:t>
            </a:r>
            <a:endParaRPr lang="en-IN" b="1" dirty="0"/>
          </a:p>
        </p:txBody>
      </p:sp>
      <p:sp>
        <p:nvSpPr>
          <p:cNvPr id="3" name="Subtitle 2">
            <a:extLst>
              <a:ext uri="{FF2B5EF4-FFF2-40B4-BE49-F238E27FC236}">
                <a16:creationId xmlns:a16="http://schemas.microsoft.com/office/drawing/2014/main" id="{35846666-06C0-462D-8928-5C13D4B76D31}"/>
              </a:ext>
            </a:extLst>
          </p:cNvPr>
          <p:cNvSpPr>
            <a:spLocks noGrp="1"/>
          </p:cNvSpPr>
          <p:nvPr>
            <p:ph type="subTitle" idx="1"/>
          </p:nvPr>
        </p:nvSpPr>
        <p:spPr>
          <a:xfrm>
            <a:off x="1524000" y="4156843"/>
            <a:ext cx="9144000" cy="1380928"/>
          </a:xfrm>
        </p:spPr>
        <p:txBody>
          <a:bodyPr>
            <a:normAutofit fontScale="92500" lnSpcReduction="20000"/>
          </a:bodyPr>
          <a:lstStyle/>
          <a:p>
            <a:r>
              <a:rPr lang="en-US" sz="3200" b="1" dirty="0"/>
              <a:t>Dr. Arjyajyoti Goswami</a:t>
            </a:r>
          </a:p>
          <a:p>
            <a:r>
              <a:rPr lang="en-US" sz="3200" b="1" dirty="0">
                <a:hlinkClick r:id="rId2"/>
              </a:rPr>
              <a:t>arjyajyoti.Goswami@me.nitdgp.ac.in</a:t>
            </a:r>
            <a:endParaRPr lang="en-US" sz="3200" b="1" dirty="0"/>
          </a:p>
          <a:p>
            <a:r>
              <a:rPr lang="en-US" sz="3200" b="1" dirty="0"/>
              <a:t>+91-9953167384</a:t>
            </a:r>
            <a:endParaRPr lang="en-IN" sz="3200" b="1" dirty="0"/>
          </a:p>
        </p:txBody>
      </p:sp>
    </p:spTree>
    <p:extLst>
      <p:ext uri="{BB962C8B-B14F-4D97-AF65-F5344CB8AC3E}">
        <p14:creationId xmlns:p14="http://schemas.microsoft.com/office/powerpoint/2010/main" val="3839546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23584" y="427703"/>
            <a:ext cx="9650822" cy="4645742"/>
          </a:xfrm>
          <a:prstGeom prst="rect">
            <a:avLst/>
          </a:prstGeom>
        </p:spPr>
      </p:pic>
    </p:spTree>
    <p:extLst>
      <p:ext uri="{BB962C8B-B14F-4D97-AF65-F5344CB8AC3E}">
        <p14:creationId xmlns:p14="http://schemas.microsoft.com/office/powerpoint/2010/main" val="18104686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6812" y="240804"/>
            <a:ext cx="4886633" cy="6617196"/>
          </a:xfrm>
          <a:prstGeom prst="rect">
            <a:avLst/>
          </a:prstGeom>
        </p:spPr>
        <p:txBody>
          <a:bodyPr wrap="square">
            <a:spAutoFit/>
          </a:bodyPr>
          <a:lstStyle/>
          <a:p>
            <a:pPr algn="just"/>
            <a:r>
              <a:rPr lang="en-IN" sz="2800" b="1" i="1" dirty="0">
                <a:solidFill>
                  <a:srgbClr val="000000"/>
                </a:solidFill>
                <a:latin typeface="Palatino Linotype" panose="02040502050505030304" pitchFamily="18" charset="0"/>
              </a:rPr>
              <a:t>Imperfect Shape</a:t>
            </a:r>
          </a:p>
          <a:p>
            <a:pPr algn="just"/>
            <a:endParaRPr lang="en-IN" sz="2200" dirty="0">
              <a:solidFill>
                <a:srgbClr val="000000"/>
              </a:solidFill>
              <a:latin typeface="Palatino Linotype" panose="02040502050505030304" pitchFamily="18" charset="0"/>
            </a:endParaRPr>
          </a:p>
          <a:p>
            <a:pPr algn="just"/>
            <a:r>
              <a:rPr lang="en-IN" sz="2200" dirty="0">
                <a:solidFill>
                  <a:srgbClr val="000000"/>
                </a:solidFill>
                <a:latin typeface="Palatino Linotype" panose="02040502050505030304" pitchFamily="18" charset="0"/>
              </a:rPr>
              <a:t>Dimensional deviations , </a:t>
            </a:r>
            <a:r>
              <a:rPr lang="en-IN" sz="2200" b="1" dirty="0">
                <a:solidFill>
                  <a:srgbClr val="000000"/>
                </a:solidFill>
                <a:latin typeface="Palatino Linotype" panose="02040502050505030304" pitchFamily="18" charset="0"/>
              </a:rPr>
              <a:t>undercut, under fill, overlap, excessive reinforcement, excessive penetration</a:t>
            </a:r>
            <a:r>
              <a:rPr lang="en-IN" sz="2200" dirty="0">
                <a:solidFill>
                  <a:srgbClr val="000000"/>
                </a:solidFill>
                <a:latin typeface="Palatino Linotype" panose="02040502050505030304" pitchFamily="18" charset="0"/>
              </a:rPr>
              <a:t>, bead shape are the examples of Imperfect shape.</a:t>
            </a:r>
          </a:p>
          <a:p>
            <a:pPr algn="just"/>
            <a:endParaRPr lang="en-IN" sz="2200" dirty="0">
              <a:solidFill>
                <a:srgbClr val="000000"/>
              </a:solidFill>
              <a:latin typeface="Palatino Linotype" panose="02040502050505030304" pitchFamily="18" charset="0"/>
            </a:endParaRPr>
          </a:p>
          <a:p>
            <a:pPr algn="just"/>
            <a:r>
              <a:rPr lang="en-IN" sz="2200" dirty="0">
                <a:solidFill>
                  <a:srgbClr val="000000"/>
                </a:solidFill>
                <a:latin typeface="Palatino Linotype" panose="02040502050505030304" pitchFamily="18" charset="0"/>
              </a:rPr>
              <a:t> </a:t>
            </a:r>
            <a:r>
              <a:rPr lang="en-IN" sz="2200" dirty="0" err="1">
                <a:solidFill>
                  <a:srgbClr val="000000"/>
                </a:solidFill>
                <a:latin typeface="Palatino Linotype" panose="02040502050505030304" pitchFamily="18" charset="0"/>
              </a:rPr>
              <a:t>Underfills</a:t>
            </a:r>
            <a:r>
              <a:rPr lang="en-IN" sz="2200" dirty="0">
                <a:solidFill>
                  <a:srgbClr val="000000"/>
                </a:solidFill>
                <a:latin typeface="Palatino Linotype" panose="02040502050505030304" pitchFamily="18" charset="0"/>
              </a:rPr>
              <a:t> and </a:t>
            </a:r>
            <a:r>
              <a:rPr lang="en-IN" sz="2200" dirty="0" err="1">
                <a:solidFill>
                  <a:srgbClr val="000000"/>
                </a:solidFill>
                <a:latin typeface="Palatino Linotype" panose="02040502050505030304" pitchFamily="18" charset="0"/>
              </a:rPr>
              <a:t>Suckbacks</a:t>
            </a:r>
            <a:r>
              <a:rPr lang="en-IN" sz="2200" dirty="0">
                <a:solidFill>
                  <a:srgbClr val="000000"/>
                </a:solidFill>
                <a:latin typeface="Palatino Linotype" panose="02040502050505030304" pitchFamily="18" charset="0"/>
              </a:rPr>
              <a:t> refer to uneven depression (such as a concave contour) respectively, on the face or on the root surface of the weld extending below the surface of the adjacent base metal. Both of these defects reduce the cross-sectional area of the weld below the designed amount and thus, a point of weakness and or stress raiser where failure may occur</a:t>
            </a:r>
          </a:p>
        </p:txBody>
      </p:sp>
      <p:sp>
        <p:nvSpPr>
          <p:cNvPr id="5" name="Rectangle 4"/>
          <p:cNvSpPr/>
          <p:nvPr/>
        </p:nvSpPr>
        <p:spPr>
          <a:xfrm>
            <a:off x="5643716" y="962231"/>
            <a:ext cx="6096000" cy="4154984"/>
          </a:xfrm>
          <a:prstGeom prst="rect">
            <a:avLst/>
          </a:prstGeom>
        </p:spPr>
        <p:txBody>
          <a:bodyPr>
            <a:spAutoFit/>
          </a:bodyPr>
          <a:lstStyle/>
          <a:p>
            <a:pPr algn="just"/>
            <a:r>
              <a:rPr lang="en-IN" sz="2200" b="1" dirty="0">
                <a:solidFill>
                  <a:srgbClr val="000000"/>
                </a:solidFill>
                <a:latin typeface="Palatino Linotype" panose="02040502050505030304" pitchFamily="18" charset="0"/>
              </a:rPr>
              <a:t>Excessive penetration and / or reinforcement</a:t>
            </a:r>
            <a:r>
              <a:rPr lang="en-IN" sz="2200" dirty="0">
                <a:solidFill>
                  <a:srgbClr val="000000"/>
                </a:solidFill>
                <a:latin typeface="Palatino Linotype" panose="02040502050505030304" pitchFamily="18" charset="0"/>
              </a:rPr>
              <a:t> are also undesirable in weld joints. </a:t>
            </a:r>
          </a:p>
          <a:p>
            <a:pPr algn="just"/>
            <a:endParaRPr lang="en-IN" sz="2200" dirty="0">
              <a:solidFill>
                <a:srgbClr val="000000"/>
              </a:solidFill>
              <a:latin typeface="Palatino Linotype" panose="02040502050505030304" pitchFamily="18" charset="0"/>
            </a:endParaRPr>
          </a:p>
          <a:p>
            <a:pPr algn="just"/>
            <a:r>
              <a:rPr lang="en-IN" sz="2200" dirty="0">
                <a:solidFill>
                  <a:srgbClr val="000000"/>
                </a:solidFill>
                <a:latin typeface="Palatino Linotype" panose="02040502050505030304" pitchFamily="18" charset="0"/>
              </a:rPr>
              <a:t>Both are usually caused by poor fit-up, too wide a root gap or too small a root face, improper welding technique and excessive welding current. </a:t>
            </a:r>
          </a:p>
          <a:p>
            <a:pPr algn="just"/>
            <a:endParaRPr lang="en-IN" sz="2200" dirty="0">
              <a:solidFill>
                <a:srgbClr val="000000"/>
              </a:solidFill>
              <a:latin typeface="Palatino Linotype" panose="02040502050505030304" pitchFamily="18" charset="0"/>
            </a:endParaRPr>
          </a:p>
          <a:p>
            <a:pPr algn="just"/>
            <a:r>
              <a:rPr lang="en-IN" sz="2200" dirty="0">
                <a:solidFill>
                  <a:srgbClr val="000000"/>
                </a:solidFill>
                <a:latin typeface="Palatino Linotype" panose="02040502050505030304" pitchFamily="18" charset="0"/>
              </a:rPr>
              <a:t>Excessive reinforcement tends to stiffen the weld section and make notches that would create stress concentration. </a:t>
            </a:r>
          </a:p>
        </p:txBody>
      </p:sp>
    </p:spTree>
    <p:extLst>
      <p:ext uri="{BB962C8B-B14F-4D97-AF65-F5344CB8AC3E}">
        <p14:creationId xmlns:p14="http://schemas.microsoft.com/office/powerpoint/2010/main" val="2522595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http://14.139.172.204/nptel/CSE/Web/112101005/images/fig4.3.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2491" y="626704"/>
            <a:ext cx="9932322" cy="5134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1769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 result for blowholes and porosities"/>
          <p:cNvPicPr>
            <a:picLocks noChangeAspect="1" noChangeArrowheads="1"/>
          </p:cNvPicPr>
          <p:nvPr/>
        </p:nvPicPr>
        <p:blipFill rotWithShape="1">
          <a:blip r:embed="rId2">
            <a:extLst>
              <a:ext uri="{28A0092B-C50C-407E-A947-70E740481C1C}">
                <a14:useLocalDpi xmlns:a14="http://schemas.microsoft.com/office/drawing/2010/main" val="0"/>
              </a:ext>
            </a:extLst>
          </a:blip>
          <a:srcRect l="11559" r="12340" b="3817"/>
          <a:stretch/>
        </p:blipFill>
        <p:spPr bwMode="auto">
          <a:xfrm>
            <a:off x="206478" y="565918"/>
            <a:ext cx="6990735" cy="483199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3" name="Picture 2" descr="Image result for incomplete penetration welding defects"/>
          <p:cNvPicPr>
            <a:picLocks noChangeAspect="1" noChangeArrowheads="1"/>
          </p:cNvPicPr>
          <p:nvPr/>
        </p:nvPicPr>
        <p:blipFill rotWithShape="1">
          <a:blip r:embed="rId3">
            <a:extLst>
              <a:ext uri="{28A0092B-C50C-407E-A947-70E740481C1C}">
                <a14:useLocalDpi xmlns:a14="http://schemas.microsoft.com/office/drawing/2010/main" val="0"/>
              </a:ext>
            </a:extLst>
          </a:blip>
          <a:srcRect t="4684" r="7246" b="3562"/>
          <a:stretch/>
        </p:blipFill>
        <p:spPr bwMode="auto">
          <a:xfrm>
            <a:off x="7411782" y="884904"/>
            <a:ext cx="4342683" cy="3937819"/>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7433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0723" y="422306"/>
            <a:ext cx="11282516" cy="6278642"/>
          </a:xfrm>
          <a:prstGeom prst="rect">
            <a:avLst/>
          </a:prstGeom>
        </p:spPr>
        <p:txBody>
          <a:bodyPr wrap="square">
            <a:spAutoFit/>
          </a:bodyPr>
          <a:lstStyle/>
          <a:p>
            <a:pPr algn="just"/>
            <a:r>
              <a:rPr lang="en-IN" sz="2800" b="1" i="1" dirty="0">
                <a:solidFill>
                  <a:srgbClr val="000000"/>
                </a:solidFill>
                <a:latin typeface="Palatino Linotype" panose="02040502050505030304" pitchFamily="18" charset="0"/>
              </a:rPr>
              <a:t>Weld Defect</a:t>
            </a:r>
            <a:r>
              <a:rPr lang="en-IN" i="1" dirty="0">
                <a:solidFill>
                  <a:srgbClr val="000000"/>
                </a:solidFill>
                <a:latin typeface="Palatino Linotype" panose="02040502050505030304" pitchFamily="18" charset="0"/>
              </a:rPr>
              <a:t> </a:t>
            </a:r>
            <a:r>
              <a:rPr lang="en-IN" sz="2200" dirty="0">
                <a:solidFill>
                  <a:srgbClr val="000000"/>
                </a:solidFill>
                <a:latin typeface="Palatino Linotype" panose="02040502050505030304" pitchFamily="18" charset="0"/>
              </a:rPr>
              <a:t>refers to any departure in welded structure or welded joints from the specified requirements. </a:t>
            </a:r>
          </a:p>
          <a:p>
            <a:pPr algn="just"/>
            <a:endParaRPr lang="en-IN" sz="2200" dirty="0">
              <a:solidFill>
                <a:srgbClr val="000000"/>
              </a:solidFill>
              <a:latin typeface="Palatino Linotype" panose="02040502050505030304" pitchFamily="18" charset="0"/>
            </a:endParaRPr>
          </a:p>
          <a:p>
            <a:pPr algn="just"/>
            <a:r>
              <a:rPr lang="en-IN" sz="2200" dirty="0">
                <a:solidFill>
                  <a:srgbClr val="000000"/>
                </a:solidFill>
                <a:latin typeface="Palatino Linotype" panose="02040502050505030304" pitchFamily="18" charset="0"/>
              </a:rPr>
              <a:t>According to the International Institute of Welding, the </a:t>
            </a:r>
            <a:r>
              <a:rPr lang="en-IN" sz="2200" i="1" dirty="0">
                <a:solidFill>
                  <a:srgbClr val="000000"/>
                </a:solidFill>
                <a:latin typeface="Palatino Linotype" panose="02040502050505030304" pitchFamily="18" charset="0"/>
              </a:rPr>
              <a:t>weld defects </a:t>
            </a:r>
            <a:r>
              <a:rPr lang="en-IN" sz="2200" dirty="0">
                <a:solidFill>
                  <a:srgbClr val="000000"/>
                </a:solidFill>
                <a:latin typeface="Palatino Linotype" panose="02040502050505030304" pitchFamily="18" charset="0"/>
              </a:rPr>
              <a:t>are classified into six groups as follows: </a:t>
            </a:r>
          </a:p>
          <a:p>
            <a:pPr marL="457200" indent="-457200" algn="just">
              <a:buAutoNum type="alphaLcParenBoth"/>
            </a:pPr>
            <a:r>
              <a:rPr lang="en-IN" sz="2200" dirty="0">
                <a:solidFill>
                  <a:srgbClr val="000000"/>
                </a:solidFill>
                <a:latin typeface="Palatino Linotype" panose="02040502050505030304" pitchFamily="18" charset="0"/>
              </a:rPr>
              <a:t>Cracks </a:t>
            </a:r>
          </a:p>
          <a:p>
            <a:pPr marL="457200" indent="-457200" algn="just">
              <a:buAutoNum type="alphaLcParenBoth"/>
            </a:pPr>
            <a:r>
              <a:rPr lang="en-IN" sz="2200" dirty="0">
                <a:solidFill>
                  <a:srgbClr val="000000"/>
                </a:solidFill>
                <a:latin typeface="Palatino Linotype" panose="02040502050505030304" pitchFamily="18" charset="0"/>
              </a:rPr>
              <a:t>Cavities (blowholes, porosity, shrinkage, etc.) </a:t>
            </a:r>
          </a:p>
          <a:p>
            <a:pPr marL="457200" indent="-457200" algn="just">
              <a:buAutoNum type="alphaLcParenBoth"/>
            </a:pPr>
            <a:r>
              <a:rPr lang="en-IN" sz="2200" dirty="0">
                <a:solidFill>
                  <a:srgbClr val="000000"/>
                </a:solidFill>
                <a:latin typeface="Palatino Linotype" panose="02040502050505030304" pitchFamily="18" charset="0"/>
              </a:rPr>
              <a:t>Solid Inclusion </a:t>
            </a:r>
          </a:p>
          <a:p>
            <a:pPr marL="457200" indent="-457200" algn="just">
              <a:buAutoNum type="alphaLcParenBoth"/>
            </a:pPr>
            <a:r>
              <a:rPr lang="en-IN" sz="2200" dirty="0">
                <a:solidFill>
                  <a:srgbClr val="000000"/>
                </a:solidFill>
                <a:latin typeface="Palatino Linotype" panose="02040502050505030304" pitchFamily="18" charset="0"/>
              </a:rPr>
              <a:t>Incomplete fusion</a:t>
            </a:r>
          </a:p>
          <a:p>
            <a:pPr marL="457200" indent="-457200" algn="just">
              <a:buAutoNum type="alphaLcParenBoth"/>
            </a:pPr>
            <a:r>
              <a:rPr lang="en-IN" sz="2200" dirty="0">
                <a:solidFill>
                  <a:srgbClr val="000000"/>
                </a:solidFill>
                <a:latin typeface="Palatino Linotype" panose="02040502050505030304" pitchFamily="18" charset="0"/>
              </a:rPr>
              <a:t>Imperfect Shape</a:t>
            </a:r>
          </a:p>
          <a:p>
            <a:pPr marL="457200" indent="-457200" algn="just">
              <a:buAutoNum type="alphaLcParenBoth"/>
            </a:pPr>
            <a:r>
              <a:rPr lang="en-IN" sz="2200" dirty="0">
                <a:solidFill>
                  <a:srgbClr val="000000"/>
                </a:solidFill>
                <a:latin typeface="Palatino Linotype" panose="02040502050505030304" pitchFamily="18" charset="0"/>
              </a:rPr>
              <a:t>Miscellaneous defects</a:t>
            </a:r>
          </a:p>
          <a:p>
            <a:pPr marL="457200" indent="-457200" algn="just">
              <a:buAutoNum type="alphaLcParenBoth"/>
            </a:pPr>
            <a:endParaRPr lang="en-IN" sz="2200" dirty="0">
              <a:solidFill>
                <a:srgbClr val="000000"/>
              </a:solidFill>
              <a:latin typeface="Palatino Linotype" panose="02040502050505030304" pitchFamily="18" charset="0"/>
            </a:endParaRPr>
          </a:p>
          <a:p>
            <a:pPr algn="just"/>
            <a:r>
              <a:rPr lang="en-IN" sz="2200" dirty="0">
                <a:solidFill>
                  <a:srgbClr val="000000"/>
                </a:solidFill>
                <a:latin typeface="Palatino Linotype" panose="02040502050505030304" pitchFamily="18" charset="0"/>
              </a:rPr>
              <a:t>Weld defect is different than </a:t>
            </a:r>
            <a:r>
              <a:rPr lang="en-IN" sz="2200" b="1" dirty="0">
                <a:solidFill>
                  <a:srgbClr val="000000"/>
                </a:solidFill>
                <a:latin typeface="Palatino Linotype" panose="02040502050505030304" pitchFamily="18" charset="0"/>
              </a:rPr>
              <a:t>Weld Discontinuity</a:t>
            </a:r>
            <a:r>
              <a:rPr lang="en-IN" sz="2200" dirty="0">
                <a:solidFill>
                  <a:srgbClr val="000000"/>
                </a:solidFill>
                <a:latin typeface="Palatino Linotype" panose="02040502050505030304" pitchFamily="18" charset="0"/>
              </a:rPr>
              <a:t>. Discontinuities are imperfections weld and as a rule it can not be rejected. A discontinuity becomes a defect, hence </a:t>
            </a:r>
            <a:r>
              <a:rPr lang="en-IN" sz="2200" dirty="0" err="1">
                <a:solidFill>
                  <a:srgbClr val="000000"/>
                </a:solidFill>
                <a:latin typeface="Palatino Linotype" panose="02040502050505030304" pitchFamily="18" charset="0"/>
              </a:rPr>
              <a:t>rejectable</a:t>
            </a:r>
            <a:r>
              <a:rPr lang="en-IN" sz="2200" dirty="0">
                <a:solidFill>
                  <a:srgbClr val="000000"/>
                </a:solidFill>
                <a:latin typeface="Palatino Linotype" panose="02040502050505030304" pitchFamily="18" charset="0"/>
              </a:rPr>
              <a:t>, when it exceeds the acceptance limits (type, size and location of discontinuity). </a:t>
            </a:r>
          </a:p>
          <a:p>
            <a:pPr algn="just"/>
            <a:endParaRPr lang="en-IN" sz="2200" dirty="0">
              <a:solidFill>
                <a:srgbClr val="000000"/>
              </a:solidFill>
              <a:latin typeface="Palatino Linotype" panose="02040502050505030304" pitchFamily="18" charset="0"/>
            </a:endParaRPr>
          </a:p>
          <a:p>
            <a:pPr algn="just"/>
            <a:r>
              <a:rPr lang="en-IN" sz="2200" b="1" dirty="0">
                <a:solidFill>
                  <a:srgbClr val="000000"/>
                </a:solidFill>
                <a:latin typeface="Palatino Linotype" panose="02040502050505030304" pitchFamily="18" charset="0"/>
              </a:rPr>
              <a:t>There can be acceptable discontinuities but never acceptable defects. </a:t>
            </a:r>
          </a:p>
          <a:p>
            <a:pPr algn="just"/>
            <a:endParaRPr lang="en-IN" sz="2200" b="1" dirty="0"/>
          </a:p>
        </p:txBody>
      </p:sp>
    </p:spTree>
    <p:extLst>
      <p:ext uri="{BB962C8B-B14F-4D97-AF65-F5344CB8AC3E}">
        <p14:creationId xmlns:p14="http://schemas.microsoft.com/office/powerpoint/2010/main" val="3477141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0724" y="422306"/>
            <a:ext cx="3524864" cy="6063198"/>
          </a:xfrm>
          <a:prstGeom prst="rect">
            <a:avLst/>
          </a:prstGeom>
        </p:spPr>
        <p:txBody>
          <a:bodyPr wrap="square">
            <a:spAutoFit/>
          </a:bodyPr>
          <a:lstStyle/>
          <a:p>
            <a:pPr algn="just"/>
            <a:r>
              <a:rPr lang="en-IN" sz="2800" b="1" i="1" dirty="0">
                <a:solidFill>
                  <a:srgbClr val="000000"/>
                </a:solidFill>
                <a:latin typeface="Palatino Linotype" panose="02040502050505030304" pitchFamily="18" charset="0"/>
              </a:rPr>
              <a:t>Cracks</a:t>
            </a:r>
          </a:p>
          <a:p>
            <a:pPr algn="just"/>
            <a:r>
              <a:rPr lang="en-IN" sz="2200" dirty="0">
                <a:solidFill>
                  <a:srgbClr val="000000"/>
                </a:solidFill>
                <a:latin typeface="Palatino Linotype" panose="02040502050505030304" pitchFamily="18" charset="0"/>
              </a:rPr>
              <a:t>These are the  most dangerous amongst all types of defects as it reduce the performance of a welded joint drastically and can also cause catastrophic failure. </a:t>
            </a:r>
          </a:p>
          <a:p>
            <a:pPr algn="just"/>
            <a:endParaRPr lang="en-IN" sz="2200" dirty="0">
              <a:solidFill>
                <a:srgbClr val="000000"/>
              </a:solidFill>
              <a:latin typeface="Palatino Linotype" panose="02040502050505030304" pitchFamily="18" charset="0"/>
            </a:endParaRPr>
          </a:p>
          <a:p>
            <a:pPr algn="just"/>
            <a:r>
              <a:rPr lang="en-IN" sz="2200" dirty="0">
                <a:solidFill>
                  <a:srgbClr val="000000"/>
                </a:solidFill>
                <a:latin typeface="Palatino Linotype" panose="02040502050505030304" pitchFamily="18" charset="0"/>
              </a:rPr>
              <a:t>Categorised on the basis of location and orientation.</a:t>
            </a:r>
          </a:p>
          <a:p>
            <a:pPr algn="just"/>
            <a:endParaRPr lang="en-IN" sz="2200" dirty="0">
              <a:solidFill>
                <a:srgbClr val="000000"/>
              </a:solidFill>
              <a:latin typeface="Palatino Linotype" panose="02040502050505030304" pitchFamily="18" charset="0"/>
            </a:endParaRPr>
          </a:p>
          <a:p>
            <a:pPr algn="just"/>
            <a:r>
              <a:rPr lang="en-IN" sz="2200" dirty="0">
                <a:solidFill>
                  <a:srgbClr val="000000"/>
                </a:solidFill>
                <a:latin typeface="Palatino Linotype" panose="02040502050505030304" pitchFamily="18" charset="0"/>
              </a:rPr>
              <a:t>These cracks are usually visible and hence, referred to surface defects in weld joints.</a:t>
            </a:r>
          </a:p>
          <a:p>
            <a:pPr algn="just"/>
            <a:endParaRPr lang="en-IN" sz="2200" dirty="0">
              <a:solidFill>
                <a:srgbClr val="000000"/>
              </a:solidFill>
              <a:latin typeface="Palatino Linotype" panose="02040502050505030304" pitchFamily="18" charset="0"/>
            </a:endParaRPr>
          </a:p>
        </p:txBody>
      </p:sp>
      <p:pic>
        <p:nvPicPr>
          <p:cNvPr id="1026" name="Picture 2" descr="http://14.139.172.204/nptel/CSE/Web/112101005/images/fig4.3.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5399" y="422306"/>
            <a:ext cx="7652405" cy="4667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9105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underbead cracking"/>
          <p:cNvPicPr>
            <a:picLocks noChangeAspect="1" noChangeArrowheads="1"/>
          </p:cNvPicPr>
          <p:nvPr/>
        </p:nvPicPr>
        <p:blipFill rotWithShape="1">
          <a:blip r:embed="rId2">
            <a:extLst>
              <a:ext uri="{28A0092B-C50C-407E-A947-70E740481C1C}">
                <a14:useLocalDpi xmlns:a14="http://schemas.microsoft.com/office/drawing/2010/main" val="0"/>
              </a:ext>
            </a:extLst>
          </a:blip>
          <a:srcRect l="45471"/>
          <a:stretch/>
        </p:blipFill>
        <p:spPr bwMode="auto">
          <a:xfrm>
            <a:off x="7860890" y="0"/>
            <a:ext cx="4156075" cy="364899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underbead crack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6396751" cy="353100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50375" y="4043967"/>
            <a:ext cx="4849328" cy="2123658"/>
          </a:xfrm>
          <a:prstGeom prst="rect">
            <a:avLst/>
          </a:prstGeom>
        </p:spPr>
        <p:txBody>
          <a:bodyPr wrap="square">
            <a:spAutoFit/>
          </a:bodyPr>
          <a:lstStyle/>
          <a:p>
            <a:pPr algn="just"/>
            <a:r>
              <a:rPr lang="en-IN" sz="2200" b="1" dirty="0">
                <a:solidFill>
                  <a:srgbClr val="000000"/>
                </a:solidFill>
                <a:latin typeface="Palatino Linotype" panose="02040502050505030304" pitchFamily="18" charset="0"/>
              </a:rPr>
              <a:t>Causes:</a:t>
            </a:r>
          </a:p>
          <a:p>
            <a:pPr algn="just"/>
            <a:r>
              <a:rPr lang="en-IN" sz="2200" dirty="0">
                <a:solidFill>
                  <a:srgbClr val="000000"/>
                </a:solidFill>
                <a:latin typeface="Palatino Linotype" panose="02040502050505030304" pitchFamily="18" charset="0"/>
              </a:rPr>
              <a:t>the cracks in weld joints occur due to high concentration stresses during solidification of weld, poor fit-up and incorrect welding procedures, and poor edge quality</a:t>
            </a:r>
          </a:p>
        </p:txBody>
      </p:sp>
      <p:sp>
        <p:nvSpPr>
          <p:cNvPr id="3" name="Rectangle 2"/>
          <p:cNvSpPr/>
          <p:nvPr/>
        </p:nvSpPr>
        <p:spPr>
          <a:xfrm>
            <a:off x="6710515" y="4213244"/>
            <a:ext cx="4999703" cy="1785104"/>
          </a:xfrm>
          <a:prstGeom prst="rect">
            <a:avLst/>
          </a:prstGeom>
        </p:spPr>
        <p:txBody>
          <a:bodyPr wrap="square">
            <a:spAutoFit/>
          </a:bodyPr>
          <a:lstStyle/>
          <a:p>
            <a:pPr algn="just"/>
            <a:r>
              <a:rPr lang="en-IN" sz="2200" b="1" dirty="0">
                <a:solidFill>
                  <a:srgbClr val="000000"/>
                </a:solidFill>
                <a:latin typeface="Palatino Linotype" panose="02040502050505030304" pitchFamily="18" charset="0"/>
              </a:rPr>
              <a:t>Remedies:</a:t>
            </a:r>
          </a:p>
          <a:p>
            <a:pPr algn="just"/>
            <a:r>
              <a:rPr lang="en-IN" sz="2200" dirty="0">
                <a:solidFill>
                  <a:srgbClr val="000000"/>
                </a:solidFill>
                <a:latin typeface="Palatino Linotype" panose="02040502050505030304" pitchFamily="18" charset="0"/>
              </a:rPr>
              <a:t>Formation of cracks can be controlled by preheating the joints, reducing the cooling rate, taking proper precautions during post weld heat treatment</a:t>
            </a:r>
          </a:p>
        </p:txBody>
      </p:sp>
    </p:spTree>
    <p:extLst>
      <p:ext uri="{BB962C8B-B14F-4D97-AF65-F5344CB8AC3E}">
        <p14:creationId xmlns:p14="http://schemas.microsoft.com/office/powerpoint/2010/main" val="401508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9429" y="184423"/>
            <a:ext cx="8273845" cy="1969770"/>
          </a:xfrm>
          <a:prstGeom prst="rect">
            <a:avLst/>
          </a:prstGeom>
        </p:spPr>
        <p:txBody>
          <a:bodyPr wrap="square">
            <a:spAutoFit/>
          </a:bodyPr>
          <a:lstStyle/>
          <a:p>
            <a:pPr algn="just"/>
            <a:r>
              <a:rPr lang="en-IN" sz="2800" b="1" i="1" dirty="0">
                <a:solidFill>
                  <a:srgbClr val="000000"/>
                </a:solidFill>
                <a:latin typeface="Palatino Linotype" panose="02040502050505030304" pitchFamily="18" charset="0"/>
              </a:rPr>
              <a:t>Cavities</a:t>
            </a:r>
          </a:p>
          <a:p>
            <a:pPr algn="just"/>
            <a:endParaRPr lang="en-IN" sz="2800" b="1" i="1" dirty="0">
              <a:solidFill>
                <a:srgbClr val="000000"/>
              </a:solidFill>
              <a:latin typeface="Palatino Linotype" panose="02040502050505030304" pitchFamily="18" charset="0"/>
            </a:endParaRPr>
          </a:p>
          <a:p>
            <a:pPr algn="just"/>
            <a:r>
              <a:rPr lang="en-IN" sz="2200" dirty="0">
                <a:solidFill>
                  <a:srgbClr val="000000"/>
                </a:solidFill>
                <a:latin typeface="Palatino Linotype" panose="02040502050505030304" pitchFamily="18" charset="0"/>
              </a:rPr>
              <a:t>These are usually subsurface defects in weld joints and are actually voids, holes or cavities formed by the entrapped gases by the solidified weld metal.</a:t>
            </a:r>
          </a:p>
        </p:txBody>
      </p:sp>
      <p:pic>
        <p:nvPicPr>
          <p:cNvPr id="3" name="Picture 2"/>
          <p:cNvPicPr>
            <a:picLocks noChangeAspect="1"/>
          </p:cNvPicPr>
          <p:nvPr/>
        </p:nvPicPr>
        <p:blipFill>
          <a:blip r:embed="rId2"/>
          <a:stretch>
            <a:fillRect/>
          </a:stretch>
        </p:blipFill>
        <p:spPr>
          <a:xfrm>
            <a:off x="8600850" y="18536"/>
            <a:ext cx="3448928" cy="2958119"/>
          </a:xfrm>
          <a:prstGeom prst="rect">
            <a:avLst/>
          </a:prstGeom>
        </p:spPr>
      </p:pic>
      <p:sp>
        <p:nvSpPr>
          <p:cNvPr id="5" name="Rectangle 4"/>
          <p:cNvSpPr/>
          <p:nvPr/>
        </p:nvSpPr>
        <p:spPr>
          <a:xfrm>
            <a:off x="119429" y="2334828"/>
            <a:ext cx="8301898" cy="1785104"/>
          </a:xfrm>
          <a:prstGeom prst="rect">
            <a:avLst/>
          </a:prstGeom>
        </p:spPr>
        <p:txBody>
          <a:bodyPr wrap="square">
            <a:spAutoFit/>
          </a:bodyPr>
          <a:lstStyle/>
          <a:p>
            <a:pPr algn="just"/>
            <a:r>
              <a:rPr lang="en-IN" sz="2200" dirty="0">
                <a:solidFill>
                  <a:srgbClr val="000000"/>
                </a:solidFill>
                <a:latin typeface="Palatino Linotype" panose="02040502050505030304" pitchFamily="18" charset="0"/>
              </a:rPr>
              <a:t>The source of the trapped gas may be </a:t>
            </a:r>
            <a:r>
              <a:rPr lang="en-IN" sz="2200" dirty="0" err="1">
                <a:solidFill>
                  <a:srgbClr val="000000"/>
                </a:solidFill>
                <a:latin typeface="Palatino Linotype" panose="02040502050505030304" pitchFamily="18" charset="0"/>
              </a:rPr>
              <a:t>uncleaned</a:t>
            </a:r>
            <a:r>
              <a:rPr lang="en-IN" sz="2200" dirty="0">
                <a:solidFill>
                  <a:srgbClr val="000000"/>
                </a:solidFill>
                <a:latin typeface="Palatino Linotype" panose="02040502050505030304" pitchFamily="18" charset="0"/>
              </a:rPr>
              <a:t> rust, dirt, paint, etc. on the parent metal or electrode, damp flux (in shielded metal or submerged arc welding), impurities and moisture in the shielding gas.</a:t>
            </a:r>
          </a:p>
          <a:p>
            <a:pPr algn="just"/>
            <a:endParaRPr lang="en-IN" sz="2200" dirty="0">
              <a:solidFill>
                <a:srgbClr val="000000"/>
              </a:solidFill>
              <a:latin typeface="Palatino Linotype" panose="02040502050505030304" pitchFamily="18" charset="0"/>
            </a:endParaRPr>
          </a:p>
        </p:txBody>
      </p:sp>
      <p:sp>
        <p:nvSpPr>
          <p:cNvPr id="6" name="Rectangle 5"/>
          <p:cNvSpPr/>
          <p:nvPr/>
        </p:nvSpPr>
        <p:spPr>
          <a:xfrm>
            <a:off x="119429" y="4049842"/>
            <a:ext cx="11354815" cy="2462213"/>
          </a:xfrm>
          <a:prstGeom prst="rect">
            <a:avLst/>
          </a:prstGeom>
        </p:spPr>
        <p:txBody>
          <a:bodyPr wrap="square">
            <a:spAutoFit/>
          </a:bodyPr>
          <a:lstStyle/>
          <a:p>
            <a:pPr algn="just"/>
            <a:r>
              <a:rPr lang="en-IN" sz="2200" dirty="0">
                <a:solidFill>
                  <a:srgbClr val="000000"/>
                </a:solidFill>
                <a:latin typeface="Palatino Linotype" panose="02040502050505030304" pitchFamily="18" charset="0"/>
              </a:rPr>
              <a:t>Normally, porosity is not considered as serious a defect as cracks since the porosity cavities usually have rounded ends which are not expected to propagate as cracks. However, porosities in weld joints are usually not permitted for pressurized containers intended for storage and transportation of liquid, gaseous or inflammable liquids. </a:t>
            </a:r>
          </a:p>
          <a:p>
            <a:pPr algn="just"/>
            <a:endParaRPr lang="en-IN" sz="2200" dirty="0">
              <a:solidFill>
                <a:srgbClr val="000000"/>
              </a:solidFill>
              <a:latin typeface="Palatino Linotype" panose="02040502050505030304" pitchFamily="18" charset="0"/>
            </a:endParaRPr>
          </a:p>
          <a:p>
            <a:pPr algn="just"/>
            <a:r>
              <a:rPr lang="en-IN" sz="2200" dirty="0">
                <a:solidFill>
                  <a:srgbClr val="000000"/>
                </a:solidFill>
                <a:latin typeface="Palatino Linotype" panose="02040502050505030304" pitchFamily="18" charset="0"/>
              </a:rPr>
              <a:t>The best way to avoid porosity or blowhole in weld joints is to use perfectly clean base materials and baked electrodes.</a:t>
            </a:r>
          </a:p>
        </p:txBody>
      </p:sp>
    </p:spTree>
    <p:extLst>
      <p:ext uri="{BB962C8B-B14F-4D97-AF65-F5344CB8AC3E}">
        <p14:creationId xmlns:p14="http://schemas.microsoft.com/office/powerpoint/2010/main" val="1451884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Image result for shrinkage cavity weld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06749" y="984874"/>
            <a:ext cx="4283689" cy="365541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72063" y="1242922"/>
            <a:ext cx="7098891" cy="3139321"/>
          </a:xfrm>
          <a:prstGeom prst="rect">
            <a:avLst/>
          </a:prstGeom>
        </p:spPr>
        <p:txBody>
          <a:bodyPr wrap="square">
            <a:spAutoFit/>
          </a:bodyPr>
          <a:lstStyle/>
          <a:p>
            <a:pPr algn="just"/>
            <a:r>
              <a:rPr lang="en-IN" sz="2200" b="1" dirty="0">
                <a:solidFill>
                  <a:srgbClr val="000000"/>
                </a:solidFill>
                <a:latin typeface="Palatino Linotype" panose="02040502050505030304" pitchFamily="18" charset="0"/>
              </a:rPr>
              <a:t>Shrinkage Cavity</a:t>
            </a:r>
          </a:p>
          <a:p>
            <a:pPr algn="just"/>
            <a:endParaRPr lang="en-IN" sz="2200" dirty="0">
              <a:solidFill>
                <a:srgbClr val="000000"/>
              </a:solidFill>
              <a:latin typeface="Palatino Linotype" panose="02040502050505030304" pitchFamily="18" charset="0"/>
            </a:endParaRPr>
          </a:p>
          <a:p>
            <a:pPr algn="just"/>
            <a:r>
              <a:rPr lang="en-IN" sz="2200" dirty="0">
                <a:solidFill>
                  <a:srgbClr val="000000"/>
                </a:solidFill>
                <a:latin typeface="Palatino Linotype" panose="02040502050505030304" pitchFamily="18" charset="0"/>
              </a:rPr>
              <a:t>It is referred to the cavities which are formed due to shrinkage of weld metal during its solidification. The shrinkage cavity usually occurs during welding of thick plates in a single pass using submerged arc welding or </a:t>
            </a:r>
            <a:r>
              <a:rPr lang="en-IN" sz="2200" dirty="0" err="1">
                <a:solidFill>
                  <a:srgbClr val="000000"/>
                </a:solidFill>
                <a:latin typeface="Palatino Linotype" panose="02040502050505030304" pitchFamily="18" charset="0"/>
              </a:rPr>
              <a:t>electroslag</a:t>
            </a:r>
            <a:r>
              <a:rPr lang="en-IN" sz="2200" dirty="0">
                <a:solidFill>
                  <a:srgbClr val="000000"/>
                </a:solidFill>
                <a:latin typeface="Palatino Linotype" panose="02040502050505030304" pitchFamily="18" charset="0"/>
              </a:rPr>
              <a:t> welding processes. Proper amount of filler material has to be supplied for compensation during shrinkage to avoid this defect.</a:t>
            </a:r>
          </a:p>
        </p:txBody>
      </p:sp>
    </p:spTree>
    <p:extLst>
      <p:ext uri="{BB962C8B-B14F-4D97-AF65-F5344CB8AC3E}">
        <p14:creationId xmlns:p14="http://schemas.microsoft.com/office/powerpoint/2010/main" val="3567344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605901" y="307196"/>
            <a:ext cx="7199236" cy="3263654"/>
          </a:xfrm>
          <a:prstGeom prst="rect">
            <a:avLst/>
          </a:prstGeom>
        </p:spPr>
      </p:pic>
      <p:pic>
        <p:nvPicPr>
          <p:cNvPr id="5122" name="Picture 2" descr="Image result for shrinkage cavity weld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2234" y="3819265"/>
            <a:ext cx="3561018" cy="303873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Image result for porosity in weldi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6076" y="307196"/>
            <a:ext cx="3936263" cy="295219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6870790" y="5338632"/>
            <a:ext cx="2669458" cy="954107"/>
          </a:xfrm>
          <a:prstGeom prst="rect">
            <a:avLst/>
          </a:prstGeom>
          <a:noFill/>
        </p:spPr>
        <p:txBody>
          <a:bodyPr wrap="square" rtlCol="0">
            <a:spAutoFit/>
          </a:bodyPr>
          <a:lstStyle/>
          <a:p>
            <a:r>
              <a:rPr lang="en-IN" sz="2800" b="1" i="1" dirty="0">
                <a:solidFill>
                  <a:srgbClr val="000000"/>
                </a:solidFill>
                <a:latin typeface="Palatino Linotype" panose="02040502050505030304" pitchFamily="18" charset="0"/>
              </a:rPr>
              <a:t>Shrinkage Cavity</a:t>
            </a:r>
          </a:p>
        </p:txBody>
      </p:sp>
      <p:sp>
        <p:nvSpPr>
          <p:cNvPr id="6" name="TextBox 5"/>
          <p:cNvSpPr txBox="1"/>
          <p:nvPr/>
        </p:nvSpPr>
        <p:spPr>
          <a:xfrm>
            <a:off x="8603225" y="3587339"/>
            <a:ext cx="2325330" cy="523220"/>
          </a:xfrm>
          <a:prstGeom prst="rect">
            <a:avLst/>
          </a:prstGeom>
          <a:noFill/>
        </p:spPr>
        <p:txBody>
          <a:bodyPr wrap="square" rtlCol="0">
            <a:spAutoFit/>
          </a:bodyPr>
          <a:lstStyle/>
          <a:p>
            <a:r>
              <a:rPr lang="en-IN" sz="2800" b="1" i="1" dirty="0">
                <a:solidFill>
                  <a:srgbClr val="000000"/>
                </a:solidFill>
                <a:latin typeface="Palatino Linotype" panose="02040502050505030304" pitchFamily="18" charset="0"/>
              </a:rPr>
              <a:t>Blowholes</a:t>
            </a:r>
          </a:p>
        </p:txBody>
      </p:sp>
      <p:sp>
        <p:nvSpPr>
          <p:cNvPr id="7" name="TextBox 6"/>
          <p:cNvSpPr txBox="1"/>
          <p:nvPr/>
        </p:nvSpPr>
        <p:spPr>
          <a:xfrm>
            <a:off x="506361" y="3618271"/>
            <a:ext cx="1946787" cy="523220"/>
          </a:xfrm>
          <a:prstGeom prst="rect">
            <a:avLst/>
          </a:prstGeom>
          <a:noFill/>
        </p:spPr>
        <p:txBody>
          <a:bodyPr wrap="square" rtlCol="0">
            <a:spAutoFit/>
          </a:bodyPr>
          <a:lstStyle/>
          <a:p>
            <a:r>
              <a:rPr lang="en-IN" sz="2800" b="1" i="1" dirty="0">
                <a:solidFill>
                  <a:srgbClr val="000000"/>
                </a:solidFill>
                <a:latin typeface="Palatino Linotype" panose="02040502050505030304" pitchFamily="18" charset="0"/>
              </a:rPr>
              <a:t>Porosity</a:t>
            </a:r>
          </a:p>
        </p:txBody>
      </p:sp>
    </p:spTree>
    <p:extLst>
      <p:ext uri="{BB962C8B-B14F-4D97-AF65-F5344CB8AC3E}">
        <p14:creationId xmlns:p14="http://schemas.microsoft.com/office/powerpoint/2010/main" val="4056899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9429" y="184423"/>
            <a:ext cx="5455461" cy="6370975"/>
          </a:xfrm>
          <a:prstGeom prst="rect">
            <a:avLst/>
          </a:prstGeom>
        </p:spPr>
        <p:txBody>
          <a:bodyPr wrap="square">
            <a:spAutoFit/>
          </a:bodyPr>
          <a:lstStyle/>
          <a:p>
            <a:pPr algn="just"/>
            <a:r>
              <a:rPr lang="en-IN" sz="2800" b="1" i="1" dirty="0">
                <a:solidFill>
                  <a:srgbClr val="000000"/>
                </a:solidFill>
                <a:latin typeface="Palatino Linotype" panose="02040502050505030304" pitchFamily="18" charset="0"/>
              </a:rPr>
              <a:t>Slag Inclusion</a:t>
            </a:r>
          </a:p>
          <a:p>
            <a:pPr algn="just"/>
            <a:endParaRPr lang="en-IN" sz="2800" b="1" i="1" dirty="0">
              <a:solidFill>
                <a:srgbClr val="000000"/>
              </a:solidFill>
              <a:latin typeface="Palatino Linotype" panose="02040502050505030304" pitchFamily="18" charset="0"/>
            </a:endParaRPr>
          </a:p>
          <a:p>
            <a:pPr algn="just"/>
            <a:r>
              <a:rPr lang="en-IN" sz="2200" dirty="0">
                <a:solidFill>
                  <a:srgbClr val="000000"/>
                </a:solidFill>
                <a:latin typeface="Palatino Linotype" panose="02040502050505030304" pitchFamily="18" charset="0"/>
              </a:rPr>
              <a:t>The slag inclusion refers to the solidified flux comprising of oxides, phosphorous compounds and nitrides, which fail to float out to the surface and get entrapped in the weld.</a:t>
            </a:r>
          </a:p>
          <a:p>
            <a:pPr algn="just"/>
            <a:endParaRPr lang="en-IN" sz="2200" dirty="0">
              <a:solidFill>
                <a:srgbClr val="000000"/>
              </a:solidFill>
              <a:latin typeface="Palatino Linotype" panose="02040502050505030304" pitchFamily="18" charset="0"/>
            </a:endParaRPr>
          </a:p>
          <a:p>
            <a:pPr algn="just"/>
            <a:r>
              <a:rPr lang="en-IN" sz="2200" dirty="0">
                <a:solidFill>
                  <a:srgbClr val="000000"/>
                </a:solidFill>
                <a:latin typeface="Palatino Linotype" panose="02040502050505030304" pitchFamily="18" charset="0"/>
              </a:rPr>
              <a:t>When GTAW is carried out with direct current electrode positive polarity and at high current, tungsten inclusion from the tungsten electrode into the weld can occur. </a:t>
            </a:r>
          </a:p>
          <a:p>
            <a:pPr algn="just"/>
            <a:endParaRPr lang="en-IN" sz="2200" dirty="0">
              <a:solidFill>
                <a:srgbClr val="000000"/>
              </a:solidFill>
              <a:latin typeface="Palatino Linotype" panose="02040502050505030304" pitchFamily="18" charset="0"/>
            </a:endParaRPr>
          </a:p>
          <a:p>
            <a:pPr algn="just"/>
            <a:r>
              <a:rPr lang="en-IN" sz="2200" dirty="0">
                <a:solidFill>
                  <a:srgbClr val="000000"/>
                </a:solidFill>
                <a:latin typeface="Palatino Linotype" panose="02040502050505030304" pitchFamily="18" charset="0"/>
              </a:rPr>
              <a:t>Such inclusions can be continuous, intermittent or very randomly paced. Slag inclusions reduce the mechanical strength, in particular, the ductility, of the welds.</a:t>
            </a:r>
          </a:p>
        </p:txBody>
      </p:sp>
      <p:pic>
        <p:nvPicPr>
          <p:cNvPr id="7170" name="Picture 2" descr="Image result for slag inlcusion in weld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7576" y="435146"/>
            <a:ext cx="4850681" cy="244079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6828503" y="3369910"/>
            <a:ext cx="4483510" cy="2462213"/>
          </a:xfrm>
          <a:prstGeom prst="rect">
            <a:avLst/>
          </a:prstGeom>
          <a:noFill/>
        </p:spPr>
        <p:txBody>
          <a:bodyPr wrap="square" rtlCol="0">
            <a:spAutoFit/>
          </a:bodyPr>
          <a:lstStyle/>
          <a:p>
            <a:pPr algn="just"/>
            <a:r>
              <a:rPr lang="en-IN" sz="2200" dirty="0">
                <a:solidFill>
                  <a:srgbClr val="000000"/>
                </a:solidFill>
                <a:latin typeface="Palatino Linotype" panose="02040502050505030304" pitchFamily="18" charset="0"/>
              </a:rPr>
              <a:t>The number and size of slag inclusion can be minimized by maintaining the weld metal at low viscosity, preventing rapid solidification and maintaining sufficiently high welding temperature. </a:t>
            </a:r>
          </a:p>
        </p:txBody>
      </p:sp>
    </p:spTree>
    <p:extLst>
      <p:ext uri="{BB962C8B-B14F-4D97-AF65-F5344CB8AC3E}">
        <p14:creationId xmlns:p14="http://schemas.microsoft.com/office/powerpoint/2010/main" val="1349552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61921"/>
            <a:ext cx="5808000" cy="523220"/>
          </a:xfrm>
          <a:prstGeom prst="rect">
            <a:avLst/>
          </a:prstGeom>
        </p:spPr>
        <p:txBody>
          <a:bodyPr wrap="none">
            <a:spAutoFit/>
          </a:bodyPr>
          <a:lstStyle/>
          <a:p>
            <a:r>
              <a:rPr lang="en-IN" sz="2800" b="1" i="1" dirty="0">
                <a:solidFill>
                  <a:srgbClr val="000000"/>
                </a:solidFill>
                <a:latin typeface="Palatino Linotype" panose="02040502050505030304" pitchFamily="18" charset="0"/>
              </a:rPr>
              <a:t>Incomplete Fusion and Penetration</a:t>
            </a:r>
          </a:p>
        </p:txBody>
      </p:sp>
      <p:sp>
        <p:nvSpPr>
          <p:cNvPr id="3" name="Rectangle 2"/>
          <p:cNvSpPr/>
          <p:nvPr/>
        </p:nvSpPr>
        <p:spPr>
          <a:xfrm>
            <a:off x="0" y="950704"/>
            <a:ext cx="6356555" cy="4832092"/>
          </a:xfrm>
          <a:prstGeom prst="rect">
            <a:avLst/>
          </a:prstGeom>
        </p:spPr>
        <p:txBody>
          <a:bodyPr wrap="square">
            <a:spAutoFit/>
          </a:bodyPr>
          <a:lstStyle/>
          <a:p>
            <a:pPr algn="just"/>
            <a:r>
              <a:rPr lang="en-IN" sz="2200" dirty="0">
                <a:solidFill>
                  <a:srgbClr val="000000"/>
                </a:solidFill>
                <a:latin typeface="Palatino Linotype" panose="02040502050505030304" pitchFamily="18" charset="0"/>
              </a:rPr>
              <a:t>Incomplete fusion can occur due to inadequate welding current, offset of electrode from the axis of the weld, too high a weld speed, improper joint preparation and fit-up. </a:t>
            </a:r>
          </a:p>
          <a:p>
            <a:pPr algn="just"/>
            <a:endParaRPr lang="en-IN" sz="2200" dirty="0">
              <a:solidFill>
                <a:srgbClr val="000000"/>
              </a:solidFill>
              <a:latin typeface="Palatino Linotype" panose="02040502050505030304" pitchFamily="18" charset="0"/>
            </a:endParaRPr>
          </a:p>
          <a:p>
            <a:pPr algn="just"/>
            <a:r>
              <a:rPr lang="en-IN" sz="2200" dirty="0">
                <a:solidFill>
                  <a:srgbClr val="000000"/>
                </a:solidFill>
                <a:latin typeface="Palatino Linotype" panose="02040502050505030304" pitchFamily="18" charset="0"/>
              </a:rPr>
              <a:t>It occurs between the parent metal and the weld metal and also between intermediate layers in multi-pass welding reducing the weld strength. </a:t>
            </a:r>
          </a:p>
          <a:p>
            <a:pPr algn="just"/>
            <a:endParaRPr lang="en-IN" sz="2200" dirty="0">
              <a:solidFill>
                <a:srgbClr val="000000"/>
              </a:solidFill>
              <a:latin typeface="Palatino Linotype" panose="02040502050505030304" pitchFamily="18" charset="0"/>
            </a:endParaRPr>
          </a:p>
          <a:p>
            <a:pPr algn="just"/>
            <a:r>
              <a:rPr lang="en-IN" sz="2200" dirty="0">
                <a:solidFill>
                  <a:srgbClr val="000000"/>
                </a:solidFill>
                <a:latin typeface="Palatino Linotype" panose="02040502050505030304" pitchFamily="18" charset="0"/>
              </a:rPr>
              <a:t>Lack of penetration or inadequate penetration usually occurs at the root of the weld and also becomes a built-in crack, which can run through the base metal or weld metal or heat affected zone in actual service condition.</a:t>
            </a:r>
          </a:p>
        </p:txBody>
      </p:sp>
      <p:pic>
        <p:nvPicPr>
          <p:cNvPr id="5" name="Picture 4"/>
          <p:cNvPicPr>
            <a:picLocks noChangeAspect="1"/>
          </p:cNvPicPr>
          <p:nvPr/>
        </p:nvPicPr>
        <p:blipFill>
          <a:blip r:embed="rId2"/>
          <a:stretch>
            <a:fillRect/>
          </a:stretch>
        </p:blipFill>
        <p:spPr>
          <a:xfrm>
            <a:off x="6961853" y="3571361"/>
            <a:ext cx="4276417" cy="2211435"/>
          </a:xfrm>
          <a:prstGeom prst="rect">
            <a:avLst/>
          </a:prstGeom>
        </p:spPr>
      </p:pic>
      <p:pic>
        <p:nvPicPr>
          <p:cNvPr id="6" name="Picture 5"/>
          <p:cNvPicPr>
            <a:picLocks noChangeAspect="1"/>
          </p:cNvPicPr>
          <p:nvPr/>
        </p:nvPicPr>
        <p:blipFill>
          <a:blip r:embed="rId3"/>
          <a:stretch>
            <a:fillRect/>
          </a:stretch>
        </p:blipFill>
        <p:spPr>
          <a:xfrm>
            <a:off x="6931435" y="423531"/>
            <a:ext cx="4306835" cy="2695537"/>
          </a:xfrm>
          <a:prstGeom prst="rect">
            <a:avLst/>
          </a:prstGeom>
        </p:spPr>
      </p:pic>
    </p:spTree>
    <p:extLst>
      <p:ext uri="{BB962C8B-B14F-4D97-AF65-F5344CB8AC3E}">
        <p14:creationId xmlns:p14="http://schemas.microsoft.com/office/powerpoint/2010/main" val="36260238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830</Words>
  <Application>Microsoft Office PowerPoint</Application>
  <PresentationFormat>Widescreen</PresentationFormat>
  <Paragraphs>64</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Palatino Linotype</vt:lpstr>
      <vt:lpstr>Office Theme</vt:lpstr>
      <vt:lpstr>MEC 402  Casting, Welding and Forming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Weld Metallurgy </dc:title>
  <dc:creator>AJ</dc:creator>
  <cp:lastModifiedBy>Arjyajyoti Goswami</cp:lastModifiedBy>
  <cp:revision>29</cp:revision>
  <dcterms:created xsi:type="dcterms:W3CDTF">2020-03-21T01:30:01Z</dcterms:created>
  <dcterms:modified xsi:type="dcterms:W3CDTF">2021-03-04T18:40:58Z</dcterms:modified>
</cp:coreProperties>
</file>