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6" r:id="rId4"/>
    <p:sldId id="261" r:id="rId5"/>
    <p:sldId id="263" r:id="rId6"/>
    <p:sldId id="262" r:id="rId7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7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0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6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8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0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0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18048" y="1214289"/>
            <a:ext cx="6230998" cy="4219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endParaRPr lang="en-US" sz="1100" b="1" i="0" dirty="0">
              <a:effectLst/>
              <a:latin typeface="Menlo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(0,1,100);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semilogy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(Y,(1+(25./2)-25*Y).^2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'Ns'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'Entropy Generation </a:t>
            </a:r>
            <a:r>
              <a:rPr lang="en-IN" sz="1050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numberas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function of Y at different Brinkman number for Steady flow between a fixed and a moving plate'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plot(Y,(1+(16./2)-16*Y).^2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plot(Y,(1+(10./2)-10*Y).^2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plot(Y,(1+(6./2)-6*Y).^2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plot(Y,(1+(4./2)-4*Y).^2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plot(Y,(1+(2./2)-2*Y).^2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plot(Y,(1+(0./2)-0*Y).^2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25"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16"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10"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6"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4"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2"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0"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00" b="0" i="0" dirty="0">
                <a:effectLst/>
                <a:latin typeface="Menlo"/>
              </a:rPr>
            </a:br>
            <a:endParaRPr lang="en-US" sz="200" b="0" i="0" dirty="0">
              <a:effectLst/>
              <a:latin typeface="Menl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0D29D-D770-A61B-DDBF-2583B3E7ACBD}"/>
              </a:ext>
            </a:extLst>
          </p:cNvPr>
          <p:cNvSpPr txBox="1"/>
          <p:nvPr/>
        </p:nvSpPr>
        <p:spPr>
          <a:xfrm>
            <a:off x="365753" y="5801683"/>
            <a:ext cx="147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Graph: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D1FB1-BDC2-ADB6-5429-3C5309778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6" y="6279863"/>
            <a:ext cx="6146363" cy="32793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F8885C-5ABF-26C6-5DF1-AE0008E774D6}"/>
              </a:ext>
            </a:extLst>
          </p:cNvPr>
          <p:cNvSpPr/>
          <p:nvPr/>
        </p:nvSpPr>
        <p:spPr>
          <a:xfrm>
            <a:off x="294194" y="1214287"/>
            <a:ext cx="6230998" cy="8402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934436-C592-0AAA-7502-D87AAE42A97B}"/>
              </a:ext>
            </a:extLst>
          </p:cNvPr>
          <p:cNvSpPr/>
          <p:nvPr/>
        </p:nvSpPr>
        <p:spPr>
          <a:xfrm>
            <a:off x="1549400" y="1153160"/>
            <a:ext cx="3774440" cy="2463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Steady flow between  a fixed and a moving 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950DD2-C1AD-BA27-F4D6-CD64E647A2F3}"/>
              </a:ext>
            </a:extLst>
          </p:cNvPr>
          <p:cNvSpPr>
            <a:spLocks noChangeAspect="1"/>
          </p:cNvSpPr>
          <p:nvPr/>
        </p:nvSpPr>
        <p:spPr>
          <a:xfrm>
            <a:off x="1539606" y="1137864"/>
            <a:ext cx="261610" cy="261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402CE-6FE3-6933-9AF0-F5CE6542699C}"/>
              </a:ext>
            </a:extLst>
          </p:cNvPr>
          <p:cNvSpPr txBox="1"/>
          <p:nvPr/>
        </p:nvSpPr>
        <p:spPr>
          <a:xfrm>
            <a:off x="1492759" y="1125165"/>
            <a:ext cx="42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88F45-DD8E-BA91-BAA9-42AA0903F1C5}"/>
              </a:ext>
            </a:extLst>
          </p:cNvPr>
          <p:cNvSpPr txBox="1"/>
          <p:nvPr/>
        </p:nvSpPr>
        <p:spPr>
          <a:xfrm>
            <a:off x="0" y="45467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Assignment</a:t>
            </a:r>
          </a:p>
          <a:p>
            <a:pPr algn="ctr"/>
            <a:r>
              <a:rPr lang="en-US" sz="1200" dirty="0"/>
              <a:t>Heat and Mass Transfer (MEC 403 )</a:t>
            </a:r>
          </a:p>
          <a:p>
            <a:pPr algn="ctr"/>
            <a:r>
              <a:rPr lang="en-US" sz="1200" dirty="0"/>
              <a:t>Prof. Achintya Kumar </a:t>
            </a:r>
            <a:r>
              <a:rPr lang="en-US" sz="1200" dirty="0" err="1"/>
              <a:t>Pramanick</a:t>
            </a:r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2033B9-4438-0F76-E358-EDB0CF61F542}"/>
              </a:ext>
            </a:extLst>
          </p:cNvPr>
          <p:cNvCxnSpPr/>
          <p:nvPr/>
        </p:nvCxnSpPr>
        <p:spPr>
          <a:xfrm>
            <a:off x="97392" y="792742"/>
            <a:ext cx="664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70D47D-C6E9-9069-F75D-B7E674555658}"/>
              </a:ext>
            </a:extLst>
          </p:cNvPr>
          <p:cNvSpPr txBox="1"/>
          <p:nvPr/>
        </p:nvSpPr>
        <p:spPr>
          <a:xfrm>
            <a:off x="0" y="782219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 : </a:t>
            </a:r>
            <a:r>
              <a:rPr lang="en-US" sz="1200" b="1" dirty="0"/>
              <a:t>Partha Banerjee                 </a:t>
            </a:r>
            <a:r>
              <a:rPr lang="en-US" sz="1200" dirty="0"/>
              <a:t>Roll no. </a:t>
            </a:r>
            <a:r>
              <a:rPr lang="en-US" sz="1200" b="1"/>
              <a:t>21ME8066</a:t>
            </a:r>
            <a:r>
              <a:rPr lang="en-US" sz="1200"/>
              <a:t>                </a:t>
            </a:r>
            <a:r>
              <a:rPr lang="en-US" sz="1200" dirty="0"/>
              <a:t>Date :21</a:t>
            </a:r>
            <a:r>
              <a:rPr lang="en-US" sz="1200" baseline="30000" dirty="0"/>
              <a:t>st</a:t>
            </a:r>
            <a:r>
              <a:rPr lang="en-US" sz="1200" dirty="0"/>
              <a:t> March 2023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056BC1-A2BB-AC50-0F37-8D132181E9D4}"/>
              </a:ext>
            </a:extLst>
          </p:cNvPr>
          <p:cNvCxnSpPr/>
          <p:nvPr/>
        </p:nvCxnSpPr>
        <p:spPr>
          <a:xfrm>
            <a:off x="99569" y="1052805"/>
            <a:ext cx="664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18048" y="274489"/>
            <a:ext cx="6230998" cy="4663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endParaRPr lang="en-US" sz="1100" b="1" i="0" dirty="0">
              <a:effectLst/>
              <a:latin typeface="Menlo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(0,1,100);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plot(Y,(0.5-1.3333*Y.^3).^2+4*Y.^2*9,LineWidth=1.5);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'Y'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'Ns'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'Entropy Generation number as a function of Y at different group parameter for Steady flow between two fixed  plates'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plot(Y,(0.5-1.3333*Y.^3).^2+4*Y.^2*7,LineWidth=1.5);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plot(Y,(0.5-1.3333*Y.^3).^2+4*Y.^2*5,LineWidth=1.5);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plot(Y,(0.5-1.3333*Y.^3).^2+4*Y.^2*4,LineWidth=1.5);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plot(Y,(0.5-1.3333*Y.^3).^2+4*Y.^2*3,LineWidth=1.5);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plot(Y,(0.5-1.3333*Y.^3).^2+4*Y.^2*1,LineWidth=1.5);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9"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7"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5"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4"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3"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2"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1"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br>
              <a:rPr lang="en-US" sz="100" b="0" i="0" dirty="0">
                <a:effectLst/>
                <a:latin typeface="Menlo"/>
              </a:rPr>
            </a:br>
            <a:endParaRPr lang="en-US" sz="100" b="0" i="0" dirty="0">
              <a:effectLst/>
              <a:latin typeface="Menl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0D29D-D770-A61B-DDBF-2583B3E7ACBD}"/>
              </a:ext>
            </a:extLst>
          </p:cNvPr>
          <p:cNvSpPr txBox="1"/>
          <p:nvPr/>
        </p:nvSpPr>
        <p:spPr>
          <a:xfrm>
            <a:off x="365753" y="5267399"/>
            <a:ext cx="147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Graph: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885C-5ABF-26C6-5DF1-AE0008E774D6}"/>
              </a:ext>
            </a:extLst>
          </p:cNvPr>
          <p:cNvSpPr/>
          <p:nvPr/>
        </p:nvSpPr>
        <p:spPr>
          <a:xfrm>
            <a:off x="294194" y="274487"/>
            <a:ext cx="6230998" cy="9235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20E82-B549-C668-91D8-1BA05D00B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00" y="5594703"/>
            <a:ext cx="5906385" cy="316763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3E35E0-E256-BF1D-D4DD-0B431B114136}"/>
              </a:ext>
            </a:extLst>
          </p:cNvPr>
          <p:cNvSpPr/>
          <p:nvPr/>
        </p:nvSpPr>
        <p:spPr>
          <a:xfrm>
            <a:off x="1549400" y="213360"/>
            <a:ext cx="3774440" cy="2463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Steady flow between two fixed plates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E41402-BA54-F6EF-D8DD-D284746B37A7}"/>
              </a:ext>
            </a:extLst>
          </p:cNvPr>
          <p:cNvSpPr>
            <a:spLocks noChangeAspect="1"/>
          </p:cNvSpPr>
          <p:nvPr/>
        </p:nvSpPr>
        <p:spPr>
          <a:xfrm>
            <a:off x="1539606" y="198064"/>
            <a:ext cx="261610" cy="261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B3ACA-FAE7-02B7-AD5E-D897F0E20153}"/>
              </a:ext>
            </a:extLst>
          </p:cNvPr>
          <p:cNvSpPr txBox="1"/>
          <p:nvPr/>
        </p:nvSpPr>
        <p:spPr>
          <a:xfrm>
            <a:off x="1492759" y="185365"/>
            <a:ext cx="42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48465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65754" y="451626"/>
            <a:ext cx="6230998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endParaRPr lang="en-US" sz="1100" b="1" i="0" dirty="0">
              <a:effectLst/>
              <a:latin typeface="Menlo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(0,1,100);</a:t>
            </a:r>
            <a:r>
              <a:rPr lang="en-IN" sz="1050" b="1" u="sng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'Ns'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title([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'Entropy generation number as a function of R for Convection in a Round Tube'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+ 0.1*R.^2,LineWidth=1.5);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+ 0.2*R.^2,LineWidth=1.5);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+ 0.3*R.^2,LineWidth=1.5);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+ 0.4*R.^2,LineWidth=1.5);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+ 0.5*R.^2,LineWidth=1.5);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+ 0.6*R.^2,LineWidth=1.5);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+ 0.7*R.^2,LineWidth=1.5);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+ 01*R.^2,LineWidth=1.5);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0.1"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0.2"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0.3"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0.4"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0.5"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0.6"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0.7"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1"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/>
            <a:br>
              <a:rPr lang="en-US" sz="100" b="0" i="0" dirty="0">
                <a:effectLst/>
                <a:latin typeface="Menlo"/>
              </a:rPr>
            </a:br>
            <a:endParaRPr lang="en-US" sz="200" b="0" i="0" dirty="0">
              <a:effectLst/>
              <a:latin typeface="Menl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EF0E8-E5AE-EBB9-3E10-7B9F41D3C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140" y="6036363"/>
            <a:ext cx="6858000" cy="33075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831DD1-3FAB-69AE-6934-FE8FCCC135AF}"/>
              </a:ext>
            </a:extLst>
          </p:cNvPr>
          <p:cNvSpPr/>
          <p:nvPr/>
        </p:nvSpPr>
        <p:spPr>
          <a:xfrm>
            <a:off x="294194" y="435720"/>
            <a:ext cx="6230998" cy="9178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0D29D-D770-A61B-DDBF-2583B3E7ACBD}"/>
              </a:ext>
            </a:extLst>
          </p:cNvPr>
          <p:cNvSpPr txBox="1"/>
          <p:nvPr/>
        </p:nvSpPr>
        <p:spPr>
          <a:xfrm>
            <a:off x="365753" y="5765458"/>
            <a:ext cx="147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Graph: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4D2B8E-2997-5184-8231-F42C8C742410}"/>
              </a:ext>
            </a:extLst>
          </p:cNvPr>
          <p:cNvSpPr/>
          <p:nvPr/>
        </p:nvSpPr>
        <p:spPr>
          <a:xfrm>
            <a:off x="1549400" y="320040"/>
            <a:ext cx="3774440" cy="2463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Convection in a circular annulus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B0C498-5700-9525-0E3C-63CE621C0B45}"/>
              </a:ext>
            </a:extLst>
          </p:cNvPr>
          <p:cNvSpPr>
            <a:spLocks noChangeAspect="1"/>
          </p:cNvSpPr>
          <p:nvPr/>
        </p:nvSpPr>
        <p:spPr>
          <a:xfrm>
            <a:off x="1539606" y="304744"/>
            <a:ext cx="261610" cy="261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8D508-F686-0C92-9133-B315DA6DAA6F}"/>
              </a:ext>
            </a:extLst>
          </p:cNvPr>
          <p:cNvSpPr txBox="1"/>
          <p:nvPr/>
        </p:nvSpPr>
        <p:spPr>
          <a:xfrm>
            <a:off x="1492759" y="292045"/>
            <a:ext cx="42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794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18048" y="274489"/>
            <a:ext cx="6213946" cy="612988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c1 =0.167978719;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c2 = 1.08202128;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(0,1,10000);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+ 4*1*((2*R-(c2./(R.^2))).^2)./(c1^2),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'Ns'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title([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'Entropy generation number as a function of R for'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Convection in a Round Tube'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+ 4*0.8*((2*R-(c2./(R.^2))).^2)./(c1^2),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+ 4*0.6*((2*R-(c2./(R.^2))).^2)./(c1^2),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+ 4*0.4*((2*R-(c2./(R.^2))).^2)./(c1^2),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+ 4*0.3*((2*R-(c2./(R.^2))).^2)./(c1^2),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+ 4*0.2*((2*R-(c2./(R.^2))).^2)./(c1^2),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+ 4*0.1*((2*R-(c2./(R.^2))).^2)./(c1^2),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off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0.1"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0.2"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0.3"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0.4"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0.6"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0.8"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1"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br>
              <a:rPr lang="en-US" sz="200" b="0" i="0" dirty="0">
                <a:effectLst/>
                <a:latin typeface="Menlo"/>
              </a:rPr>
            </a:br>
            <a:endParaRPr lang="en-US" sz="200" b="0" i="0" dirty="0">
              <a:effectLst/>
              <a:latin typeface="Menl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885C-5ABF-26C6-5DF1-AE0008E774D6}"/>
              </a:ext>
            </a:extLst>
          </p:cNvPr>
          <p:cNvSpPr/>
          <p:nvPr/>
        </p:nvSpPr>
        <p:spPr>
          <a:xfrm>
            <a:off x="300996" y="274487"/>
            <a:ext cx="6230998" cy="9357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9015F8-6B92-740E-D287-24FA1AC04D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7" t="10915" r="6483" b="4442"/>
          <a:stretch/>
        </p:blipFill>
        <p:spPr>
          <a:xfrm>
            <a:off x="624753" y="6454571"/>
            <a:ext cx="5502307" cy="3145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501BC0-39FE-84A8-C25F-123293C70AB9}"/>
              </a:ext>
            </a:extLst>
          </p:cNvPr>
          <p:cNvSpPr txBox="1"/>
          <p:nvPr/>
        </p:nvSpPr>
        <p:spPr>
          <a:xfrm>
            <a:off x="302153" y="6192962"/>
            <a:ext cx="147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Graph: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987777-D428-0A6A-F171-4E82D53D5588}"/>
              </a:ext>
            </a:extLst>
          </p:cNvPr>
          <p:cNvSpPr/>
          <p:nvPr/>
        </p:nvSpPr>
        <p:spPr>
          <a:xfrm>
            <a:off x="1549400" y="157480"/>
            <a:ext cx="3774440" cy="2463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Convection in a circular annulus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8A7C15-718C-6166-2937-5053A7578752}"/>
              </a:ext>
            </a:extLst>
          </p:cNvPr>
          <p:cNvSpPr>
            <a:spLocks noChangeAspect="1"/>
          </p:cNvSpPr>
          <p:nvPr/>
        </p:nvSpPr>
        <p:spPr>
          <a:xfrm>
            <a:off x="1539606" y="142184"/>
            <a:ext cx="261610" cy="261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5B7766-720E-5037-1108-6A823D0592A8}"/>
              </a:ext>
            </a:extLst>
          </p:cNvPr>
          <p:cNvSpPr txBox="1"/>
          <p:nvPr/>
        </p:nvSpPr>
        <p:spPr>
          <a:xfrm>
            <a:off x="1492759" y="129485"/>
            <a:ext cx="42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316565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18048" y="274489"/>
            <a:ext cx="6213946" cy="583332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(0,1,100);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+1.4427./R+1*0.00000016.*R.^4),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'Ns'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'Entropy generation number as a function of R at different group parameter 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+1.4427./R+0.8*0.00000016.*R.^4),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+1.4427./R+0.6*0.00000016.*R.^4),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+1.4427./R+0.5*0.00000016.*R.^4),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+1.4427./R+0.4*0.00000016.*R.^4),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+1.4427./R+0.2*0.00000016.*R.^4),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+1.4427./R+0.1*0.00000016.*R.^4),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br>
              <a:rPr lang="en-US" sz="200" b="0" i="0" dirty="0">
                <a:effectLst/>
                <a:latin typeface="Menlo"/>
              </a:rPr>
            </a:br>
            <a:endParaRPr lang="en-US" sz="200" b="0" i="0" dirty="0">
              <a:effectLst/>
              <a:latin typeface="Menl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885C-5ABF-26C6-5DF1-AE0008E774D6}"/>
              </a:ext>
            </a:extLst>
          </p:cNvPr>
          <p:cNvSpPr/>
          <p:nvPr/>
        </p:nvSpPr>
        <p:spPr>
          <a:xfrm>
            <a:off x="300996" y="274487"/>
            <a:ext cx="6230998" cy="9357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01BC0-39FE-84A8-C25F-123293C70AB9}"/>
              </a:ext>
            </a:extLst>
          </p:cNvPr>
          <p:cNvSpPr txBox="1"/>
          <p:nvPr/>
        </p:nvSpPr>
        <p:spPr>
          <a:xfrm>
            <a:off x="302153" y="5938521"/>
            <a:ext cx="147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Graph: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BD9357-97EF-15F2-49D7-197B714ED2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3" t="11588" r="6247" b="5425"/>
          <a:stretch/>
        </p:blipFill>
        <p:spPr>
          <a:xfrm>
            <a:off x="563021" y="6289482"/>
            <a:ext cx="5724000" cy="332116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39BF754-A19E-C6CB-251E-8D7515253829}"/>
              </a:ext>
            </a:extLst>
          </p:cNvPr>
          <p:cNvSpPr>
            <a:spLocks noChangeAspect="1"/>
          </p:cNvSpPr>
          <p:nvPr/>
        </p:nvSpPr>
        <p:spPr>
          <a:xfrm>
            <a:off x="159639" y="143682"/>
            <a:ext cx="261610" cy="261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1B361-4B82-CDC9-A24A-B4A29FA79B56}"/>
              </a:ext>
            </a:extLst>
          </p:cNvPr>
          <p:cNvSpPr txBox="1"/>
          <p:nvPr/>
        </p:nvSpPr>
        <p:spPr>
          <a:xfrm>
            <a:off x="94504" y="108630"/>
            <a:ext cx="731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216253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18048" y="274489"/>
            <a:ext cx="6213946" cy="60914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(0,1,100);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R.*(2*log(R./0.5)-1)).^2./(0.25 - 2*log(0.5)+1)+ 0.5*1./((-0.3465736./R.^2)),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'Ns'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'Entropy generation number as a function of R at different group parameter 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R.*(2*log(R./0.5)-1)).^2./(0.25 - 2*log(0.5)+1)+ 0.5*0.8./((-0.3465736./R.^2)),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R.*(2*log(R./0.5)-1)).^2./(0.25 - 2*log(0.5)+1)+ 0.5*0.6./((-0.3465736./R.^2)),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R.*(2*log(R./0.5)-1)).^2./(0.25 - 2*log(0.5)+1)+ 0.5*0.5./((-0.3465736./R.^2)),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R.*(2*log(R./0.5)-1)).^2./(0.25 - 2*log(0.5)+1)+ 0.5*0.4./((-0.3465736./R.^2)),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R.*(2*log(R./0.5)-1)).^2./(0.25 - 2*log(0.5)+1)+ 0.5*0.3./((-0.3465736./R.^2)),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R.*(2*log(R./0.5)-1)).^2./(0.25 - 2*log(0.5)+1)+ 0.5*0.2./((-0.3465736./R.^2)),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R.*(2*log(R./0.5)-1)).^2./(0.25 - 2*log(0.5)+1)+ 0.5*0.1./((-0.3465736./R.^2)),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0.1"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0.2"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0.3"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0.4"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0.6"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0.8"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1"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br>
              <a:rPr lang="en-US" sz="200" b="0" i="0" dirty="0">
                <a:effectLst/>
                <a:latin typeface="Menlo"/>
              </a:rPr>
            </a:br>
            <a:endParaRPr lang="en-US" sz="200" b="0" i="0" dirty="0">
              <a:effectLst/>
              <a:latin typeface="Menl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885C-5ABF-26C6-5DF1-AE0008E774D6}"/>
              </a:ext>
            </a:extLst>
          </p:cNvPr>
          <p:cNvSpPr/>
          <p:nvPr/>
        </p:nvSpPr>
        <p:spPr>
          <a:xfrm>
            <a:off x="300996" y="274487"/>
            <a:ext cx="6230998" cy="9357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01BC0-39FE-84A8-C25F-123293C70AB9}"/>
              </a:ext>
            </a:extLst>
          </p:cNvPr>
          <p:cNvSpPr txBox="1"/>
          <p:nvPr/>
        </p:nvSpPr>
        <p:spPr>
          <a:xfrm>
            <a:off x="302153" y="6153207"/>
            <a:ext cx="147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Graph: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7C7B5-C6A0-1C67-4192-4DF67E8DF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2" t="11477" r="5080" b="4705"/>
          <a:stretch/>
        </p:blipFill>
        <p:spPr>
          <a:xfrm>
            <a:off x="499196" y="6430719"/>
            <a:ext cx="5796000" cy="317693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C69F055-86C0-BFDD-CEBB-5EBC3D1AB8F3}"/>
              </a:ext>
            </a:extLst>
          </p:cNvPr>
          <p:cNvSpPr>
            <a:spLocks noChangeAspect="1"/>
          </p:cNvSpPr>
          <p:nvPr/>
        </p:nvSpPr>
        <p:spPr>
          <a:xfrm>
            <a:off x="159639" y="143682"/>
            <a:ext cx="261610" cy="261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9F31D-EC58-D1DB-1D1B-21324EE1FCC2}"/>
              </a:ext>
            </a:extLst>
          </p:cNvPr>
          <p:cNvSpPr txBox="1"/>
          <p:nvPr/>
        </p:nvSpPr>
        <p:spPr>
          <a:xfrm>
            <a:off x="100600" y="114726"/>
            <a:ext cx="50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3.7</a:t>
            </a:r>
          </a:p>
        </p:txBody>
      </p:sp>
    </p:spTree>
    <p:extLst>
      <p:ext uri="{BB962C8B-B14F-4D97-AF65-F5344CB8AC3E}">
        <p14:creationId xmlns:p14="http://schemas.microsoft.com/office/powerpoint/2010/main" val="16236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440</TotalTime>
  <Words>2150</Words>
  <Application>Microsoft Office PowerPoint</Application>
  <PresentationFormat>A4 Paper (210x297 mm)</PresentationFormat>
  <Paragraphs>124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MAURYA</dc:creator>
  <cp:lastModifiedBy>PRINCE MAURYA</cp:lastModifiedBy>
  <cp:revision>8</cp:revision>
  <cp:lastPrinted>2023-04-21T04:16:42Z</cp:lastPrinted>
  <dcterms:created xsi:type="dcterms:W3CDTF">2023-03-29T03:36:56Z</dcterms:created>
  <dcterms:modified xsi:type="dcterms:W3CDTF">2023-04-21T04:16:47Z</dcterms:modified>
</cp:coreProperties>
</file>