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56" r:id="rId4"/>
    <p:sldId id="261" r:id="rId5"/>
    <p:sldId id="262" r:id="rId6"/>
    <p:sldId id="263" r:id="rId7"/>
  </p:sldIdLst>
  <p:sldSz cx="6858000" cy="9906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614" y="-4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DDF6-A660-4D05-B157-1C4EEC8E18FC}" type="datetimeFigureOut">
              <a:rPr lang="en-US" smtClean="0"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F7C8-027E-4010-AC44-92F1DE4817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473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DDF6-A660-4D05-B157-1C4EEC8E18FC}" type="datetimeFigureOut">
              <a:rPr lang="en-US" smtClean="0"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F7C8-027E-4010-AC44-92F1DE4817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322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DDF6-A660-4D05-B157-1C4EEC8E18FC}" type="datetimeFigureOut">
              <a:rPr lang="en-US" smtClean="0"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F7C8-027E-4010-AC44-92F1DE4817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86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DDF6-A660-4D05-B157-1C4EEC8E18FC}" type="datetimeFigureOut">
              <a:rPr lang="en-US" smtClean="0"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F7C8-027E-4010-AC44-92F1DE4817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606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DDF6-A660-4D05-B157-1C4EEC8E18FC}" type="datetimeFigureOut">
              <a:rPr lang="en-US" smtClean="0"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F7C8-027E-4010-AC44-92F1DE4817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06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DDF6-A660-4D05-B157-1C4EEC8E18FC}" type="datetimeFigureOut">
              <a:rPr lang="en-US" smtClean="0"/>
              <a:t>4/21/2023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F7C8-027E-4010-AC44-92F1DE4817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044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DDF6-A660-4D05-B157-1C4EEC8E18FC}" type="datetimeFigureOut">
              <a:rPr lang="en-US" smtClean="0"/>
              <a:t>4/21/2023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F7C8-027E-4010-AC44-92F1DE4817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36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DDF6-A660-4D05-B157-1C4EEC8E18FC}" type="datetimeFigureOut">
              <a:rPr lang="en-US" smtClean="0"/>
              <a:t>4/21/2023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F7C8-027E-4010-AC44-92F1DE4817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985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DDF6-A660-4D05-B157-1C4EEC8E18FC}" type="datetimeFigureOut">
              <a:rPr lang="en-US" smtClean="0"/>
              <a:t>4/21/2023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F7C8-027E-4010-AC44-92F1DE4817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03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DDF6-A660-4D05-B157-1C4EEC8E18FC}" type="datetimeFigureOut">
              <a:rPr lang="en-US" smtClean="0"/>
              <a:t>4/21/2023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F7C8-027E-4010-AC44-92F1DE4817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9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DDF6-A660-4D05-B157-1C4EEC8E18FC}" type="datetimeFigureOut">
              <a:rPr lang="en-US" smtClean="0"/>
              <a:t>4/21/2023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F7C8-027E-4010-AC44-92F1DE4817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104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5DDF6-A660-4D05-B157-1C4EEC8E18FC}" type="datetimeFigureOut">
              <a:rPr lang="en-US" smtClean="0"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9F7C8-027E-4010-AC44-92F1DE4817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900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FDDA3DA-7164-9A0B-3E53-3400DE122D18}"/>
              </a:ext>
            </a:extLst>
          </p:cNvPr>
          <p:cNvSpPr txBox="1"/>
          <p:nvPr/>
        </p:nvSpPr>
        <p:spPr>
          <a:xfrm>
            <a:off x="318048" y="1214289"/>
            <a:ext cx="6230998" cy="4219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i="0" dirty="0">
                <a:effectLst/>
                <a:latin typeface="Menlo"/>
              </a:rPr>
              <a:t>Code :</a:t>
            </a:r>
          </a:p>
          <a:p>
            <a:endParaRPr lang="en-US" sz="1100" b="1" i="0" dirty="0">
              <a:effectLst/>
              <a:latin typeface="Menlo"/>
            </a:endParaRPr>
          </a:p>
          <a:p>
            <a:pPr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= </a:t>
            </a:r>
            <a:r>
              <a:rPr lang="en-IN" sz="105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linspace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(0,1,100);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800"/>
              </a:spcAft>
            </a:pPr>
            <a:r>
              <a:rPr lang="en-IN" sz="105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semilogy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(Y,(1+(25./2)-25*Y).^2 +1,LineWidth=1.5)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800"/>
              </a:spcAft>
            </a:pPr>
            <a:r>
              <a:rPr lang="en-IN" sz="105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xlabel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'R'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800"/>
              </a:spcAft>
            </a:pPr>
            <a:r>
              <a:rPr lang="en-IN" sz="105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ylabel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'Ns'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title(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'Entropy Generation </a:t>
            </a:r>
            <a:r>
              <a:rPr lang="en-IN" sz="1050" kern="0" dirty="0" err="1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numberas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function of Y at different Brinkman number for Steady flow between a fixed and a moving plate'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hold 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plot(Y,(1+(16./2)-16*Y).^2 +1,LineWidth=1.5)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plot(Y,(1+(10./2)-10*Y).^2 +1,LineWidth=1.5)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plot(Y,(1+(6./2)-6*Y).^2 +1,LineWidth=1.5)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plot(Y,(1+(4./2)-4*Y).^2 +1,LineWidth=1.5)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plot(Y,(1+(2./2)-2*Y).^2 +1,LineWidth=1.5)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plot(Y,(1+(0./2)-0*Y).^2 +1,LineWidth=1.5)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hold 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off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legend(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"Br = 25"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"Br = 16"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"Br = 10"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"Br = 6"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"Br = 4"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"Br = 2"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"Br = 0"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100" b="0" i="0" dirty="0">
                <a:effectLst/>
                <a:latin typeface="Menlo"/>
              </a:rPr>
            </a:br>
            <a:endParaRPr lang="en-US" sz="200" b="0" i="0" dirty="0">
              <a:effectLst/>
              <a:latin typeface="Menl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A0D29D-D770-A61B-DDBF-2583B3E7ACBD}"/>
              </a:ext>
            </a:extLst>
          </p:cNvPr>
          <p:cNvSpPr txBox="1"/>
          <p:nvPr/>
        </p:nvSpPr>
        <p:spPr>
          <a:xfrm>
            <a:off x="365753" y="5801683"/>
            <a:ext cx="1476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Graph: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6D1FB1-BDC2-ADB6-5429-3C5309778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96" y="6279863"/>
            <a:ext cx="6146363" cy="327932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4F8885C-5ABF-26C6-5DF1-AE0008E774D6}"/>
              </a:ext>
            </a:extLst>
          </p:cNvPr>
          <p:cNvSpPr/>
          <p:nvPr/>
        </p:nvSpPr>
        <p:spPr>
          <a:xfrm>
            <a:off x="294194" y="1214287"/>
            <a:ext cx="6230998" cy="84021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C934436-C592-0AAA-7502-D87AAE42A97B}"/>
              </a:ext>
            </a:extLst>
          </p:cNvPr>
          <p:cNvSpPr/>
          <p:nvPr/>
        </p:nvSpPr>
        <p:spPr>
          <a:xfrm>
            <a:off x="1549400" y="1153160"/>
            <a:ext cx="3774440" cy="24631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Steady flow between  a fixed and a moving plate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D950DD2-C1AD-BA27-F4D6-CD64E647A2F3}"/>
              </a:ext>
            </a:extLst>
          </p:cNvPr>
          <p:cNvSpPr>
            <a:spLocks noChangeAspect="1"/>
          </p:cNvSpPr>
          <p:nvPr/>
        </p:nvSpPr>
        <p:spPr>
          <a:xfrm>
            <a:off x="1539606" y="1137864"/>
            <a:ext cx="261610" cy="26161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A402CE-6FE3-6933-9AF0-F5CE6542699C}"/>
              </a:ext>
            </a:extLst>
          </p:cNvPr>
          <p:cNvSpPr txBox="1"/>
          <p:nvPr/>
        </p:nvSpPr>
        <p:spPr>
          <a:xfrm>
            <a:off x="1492759" y="1125165"/>
            <a:ext cx="422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3.1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F88F45-DD8E-BA91-BAA9-42AA0903F1C5}"/>
              </a:ext>
            </a:extLst>
          </p:cNvPr>
          <p:cNvSpPr txBox="1"/>
          <p:nvPr/>
        </p:nvSpPr>
        <p:spPr>
          <a:xfrm>
            <a:off x="0" y="45467"/>
            <a:ext cx="685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Assignment</a:t>
            </a:r>
          </a:p>
          <a:p>
            <a:pPr algn="ctr"/>
            <a:r>
              <a:rPr lang="en-US" sz="1200" dirty="0"/>
              <a:t>Heat and Mass Transfer (MEC 403 )</a:t>
            </a:r>
          </a:p>
          <a:p>
            <a:pPr algn="ctr"/>
            <a:r>
              <a:rPr lang="en-US" sz="1200" dirty="0"/>
              <a:t>Prof. Achintya Kumar </a:t>
            </a:r>
            <a:r>
              <a:rPr lang="en-US" sz="1200" dirty="0" err="1"/>
              <a:t>Pramanick</a:t>
            </a:r>
            <a:endParaRPr lang="en-US" sz="12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2033B9-4438-0F76-E358-EDB0CF61F542}"/>
              </a:ext>
            </a:extLst>
          </p:cNvPr>
          <p:cNvCxnSpPr/>
          <p:nvPr/>
        </p:nvCxnSpPr>
        <p:spPr>
          <a:xfrm>
            <a:off x="97392" y="792742"/>
            <a:ext cx="66442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C70D47D-C6E9-9069-F75D-B7E674555658}"/>
              </a:ext>
            </a:extLst>
          </p:cNvPr>
          <p:cNvSpPr txBox="1"/>
          <p:nvPr/>
        </p:nvSpPr>
        <p:spPr>
          <a:xfrm>
            <a:off x="0" y="782219"/>
            <a:ext cx="685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Name : </a:t>
            </a:r>
            <a:r>
              <a:rPr lang="en-US" sz="1200" b="1" dirty="0"/>
              <a:t>Prince Maurya                 </a:t>
            </a:r>
            <a:r>
              <a:rPr lang="en-US" sz="1200" dirty="0"/>
              <a:t>Roll no. </a:t>
            </a:r>
            <a:r>
              <a:rPr lang="en-US" sz="1200" b="1" dirty="0"/>
              <a:t>21ME8011</a:t>
            </a:r>
            <a:r>
              <a:rPr lang="en-US" sz="1200" dirty="0"/>
              <a:t>                Date :21</a:t>
            </a:r>
            <a:r>
              <a:rPr lang="en-US" sz="1200" baseline="30000" dirty="0"/>
              <a:t>st</a:t>
            </a:r>
            <a:r>
              <a:rPr lang="en-US" sz="1200" dirty="0"/>
              <a:t> March 2023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056BC1-A2BB-AC50-0F37-8D132181E9D4}"/>
              </a:ext>
            </a:extLst>
          </p:cNvPr>
          <p:cNvCxnSpPr/>
          <p:nvPr/>
        </p:nvCxnSpPr>
        <p:spPr>
          <a:xfrm>
            <a:off x="99569" y="1052805"/>
            <a:ext cx="66442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24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FDDA3DA-7164-9A0B-3E53-3400DE122D18}"/>
              </a:ext>
            </a:extLst>
          </p:cNvPr>
          <p:cNvSpPr txBox="1"/>
          <p:nvPr/>
        </p:nvSpPr>
        <p:spPr>
          <a:xfrm>
            <a:off x="318048" y="274489"/>
            <a:ext cx="6230998" cy="4663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i="0" dirty="0">
                <a:effectLst/>
                <a:latin typeface="Menlo"/>
              </a:rPr>
              <a:t>Code :</a:t>
            </a:r>
          </a:p>
          <a:p>
            <a:endParaRPr lang="en-US" sz="1100" b="1" i="0" dirty="0">
              <a:effectLst/>
              <a:latin typeface="Menlo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= </a:t>
            </a:r>
            <a:r>
              <a:rPr lang="en-IN" sz="105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linspace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(0,1,100);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plot(Y,(0.5-1.3333*Y.^3).^2+4*Y.^2*9,LineWidth=1.5);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xlabel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'Y'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ylabel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'Ns'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title(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'Entropy Generation number as a function of Y at different group parameter for Steady flow between two fixed  plates'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hold 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plot(Y,(0.5-1.3333*Y.^3).^2+4*Y.^2*7,LineWidth=1.5);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plot(Y,(0.5-1.3333*Y.^3).^2+4*Y.^2*5,LineWidth=1.5);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plot(Y,(0.5-1.3333*Y.^3).^2+4*Y.^2*4,LineWidth=1.5);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plot(Y,(0.5-1.3333*Y.^3).^2+4*Y.^2*3,LineWidth=1.5);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plot(Y,(0.5-1.3333*Y.^3).^2+4*Y.^2*2,LineWidth=1.5);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plot(Y,(0.5-1.3333*Y.^3).^2+4*Y.^2*1,LineWidth=1.5);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hold 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off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legend(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"Br/Ω = 9"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"Br/Ω = 7"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"Br/Ω = 5"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"Br/Ω = 4"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"Br/Ω = 3"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"Br/Ω = 2"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"Br/Ω = 1"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br>
              <a:rPr lang="en-US" sz="100" b="0" i="0" dirty="0">
                <a:effectLst/>
                <a:latin typeface="Menlo"/>
              </a:rPr>
            </a:br>
            <a:endParaRPr lang="en-US" sz="100" b="0" i="0" dirty="0">
              <a:effectLst/>
              <a:latin typeface="Menl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A0D29D-D770-A61B-DDBF-2583B3E7ACBD}"/>
              </a:ext>
            </a:extLst>
          </p:cNvPr>
          <p:cNvSpPr txBox="1"/>
          <p:nvPr/>
        </p:nvSpPr>
        <p:spPr>
          <a:xfrm>
            <a:off x="365753" y="5267399"/>
            <a:ext cx="1476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Graph: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F8885C-5ABF-26C6-5DF1-AE0008E774D6}"/>
              </a:ext>
            </a:extLst>
          </p:cNvPr>
          <p:cNvSpPr/>
          <p:nvPr/>
        </p:nvSpPr>
        <p:spPr>
          <a:xfrm>
            <a:off x="294194" y="274487"/>
            <a:ext cx="6230998" cy="9235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F20E82-B549-C668-91D8-1BA05D00BE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00" y="5594703"/>
            <a:ext cx="5906385" cy="3167636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53E35E0-E256-BF1D-D4DD-0B431B114136}"/>
              </a:ext>
            </a:extLst>
          </p:cNvPr>
          <p:cNvSpPr/>
          <p:nvPr/>
        </p:nvSpPr>
        <p:spPr>
          <a:xfrm>
            <a:off x="1549400" y="213360"/>
            <a:ext cx="3774440" cy="24631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Steady flow between two fixed plates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8E41402-BA54-F6EF-D8DD-D284746B37A7}"/>
              </a:ext>
            </a:extLst>
          </p:cNvPr>
          <p:cNvSpPr>
            <a:spLocks noChangeAspect="1"/>
          </p:cNvSpPr>
          <p:nvPr/>
        </p:nvSpPr>
        <p:spPr>
          <a:xfrm>
            <a:off x="1539606" y="198064"/>
            <a:ext cx="261610" cy="26161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3B3ACA-FAE7-02B7-AD5E-D897F0E20153}"/>
              </a:ext>
            </a:extLst>
          </p:cNvPr>
          <p:cNvSpPr txBox="1"/>
          <p:nvPr/>
        </p:nvSpPr>
        <p:spPr>
          <a:xfrm>
            <a:off x="1492759" y="185365"/>
            <a:ext cx="422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3.2</a:t>
            </a:r>
          </a:p>
        </p:txBody>
      </p:sp>
    </p:spTree>
    <p:extLst>
      <p:ext uri="{BB962C8B-B14F-4D97-AF65-F5344CB8AC3E}">
        <p14:creationId xmlns:p14="http://schemas.microsoft.com/office/powerpoint/2010/main" val="2484659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FDDA3DA-7164-9A0B-3E53-3400DE122D18}"/>
              </a:ext>
            </a:extLst>
          </p:cNvPr>
          <p:cNvSpPr txBox="1"/>
          <p:nvPr/>
        </p:nvSpPr>
        <p:spPr>
          <a:xfrm>
            <a:off x="365754" y="451626"/>
            <a:ext cx="6230998" cy="5027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i="0" dirty="0">
                <a:effectLst/>
                <a:latin typeface="Menlo"/>
              </a:rPr>
              <a:t>Code :</a:t>
            </a:r>
          </a:p>
          <a:p>
            <a:endParaRPr lang="en-US" sz="1100" b="1" i="0" dirty="0">
              <a:effectLst/>
              <a:latin typeface="Menlo"/>
            </a:endParaRPr>
          </a:p>
          <a:p>
            <a:pPr algn="just" defTabSz="360000"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 = </a:t>
            </a:r>
            <a:r>
              <a:rPr lang="en-IN" sz="105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linspace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(0,1,100);</a:t>
            </a:r>
            <a:r>
              <a:rPr lang="en-IN" sz="1050" b="1" u="sng" kern="100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 defTabSz="360000"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plot(R,(R.^3 - 2*R).^2 + 0*R.^2,LineWidth=1.5);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 defTabSz="360000">
              <a:spcAft>
                <a:spcPts val="800"/>
              </a:spcAft>
            </a:pPr>
            <a:r>
              <a:rPr lang="en-IN" sz="105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xlabel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'R'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 defTabSz="360000">
              <a:spcAft>
                <a:spcPts val="800"/>
              </a:spcAft>
            </a:pPr>
            <a:r>
              <a:rPr lang="en-IN" sz="105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ylabel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'Ns'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 defTabSz="360000"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title([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'Entropy generation number as a function of R for Convection in a Round Tube'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 defTabSz="360000"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hold 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 defTabSz="360000"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plot(R,(R.^3 - 2*R).^2 + 0.1*R.^2,LineWidth=1.5);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 defTabSz="360000"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plot(R,(R.^3 - 2*R).^2 + 0.2*R.^2,LineWidth=1.5);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 defTabSz="360000"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plot(R,(R.^3 - 2*R).^2 + 0.3*R.^2,LineWidth=1.5);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 defTabSz="360000"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plot(R,(R.^3 - 2*R).^2 + 0.4*R.^2,LineWidth=1.5);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 defTabSz="360000"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plot(R,(R.^3 - 2*R).^2 + 0.5*R.^2,LineWidth=1.5);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 defTabSz="360000"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plot(R,(R.^3 - 2*R).^2 + 0.6*R.^2,LineWidth=1.5);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 defTabSz="360000"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plot(R,(R.^3 - 2*R).^2 + 0.7*R.^2,LineWidth=1.5);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 defTabSz="360000"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plot(R,(R.^3 - 2*R).^2 + 01*R.^2,LineWidth=1.5);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 defTabSz="360000"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hold 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off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 defTabSz="360000"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legend(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"Br/Ω = 0"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"Br/Ω = 0.1"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"Br/Ω = 0.2"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"Br/Ω = 0.3"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"Br/Ω = 0.4"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"Br/Ω = 0.5"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"Br/Ω = 0.6"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"Br/Ω = 0.7"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"Br/Ω = 1"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 defTabSz="360000"/>
            <a:br>
              <a:rPr lang="en-US" sz="100" b="0" i="0" dirty="0">
                <a:effectLst/>
                <a:latin typeface="Menlo"/>
              </a:rPr>
            </a:br>
            <a:endParaRPr lang="en-US" sz="200" b="0" i="0" dirty="0">
              <a:effectLst/>
              <a:latin typeface="Menl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2EF0E8-E5AE-EBB9-3E10-7B9F41D3C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140" y="6036363"/>
            <a:ext cx="6858000" cy="330755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5831DD1-3FAB-69AE-6934-FE8FCCC135AF}"/>
              </a:ext>
            </a:extLst>
          </p:cNvPr>
          <p:cNvSpPr/>
          <p:nvPr/>
        </p:nvSpPr>
        <p:spPr>
          <a:xfrm>
            <a:off x="294194" y="435720"/>
            <a:ext cx="6230998" cy="91782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A0D29D-D770-A61B-DDBF-2583B3E7ACBD}"/>
              </a:ext>
            </a:extLst>
          </p:cNvPr>
          <p:cNvSpPr txBox="1"/>
          <p:nvPr/>
        </p:nvSpPr>
        <p:spPr>
          <a:xfrm>
            <a:off x="365753" y="5765458"/>
            <a:ext cx="1476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Graph: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04D2B8E-2997-5184-8231-F42C8C742410}"/>
              </a:ext>
            </a:extLst>
          </p:cNvPr>
          <p:cNvSpPr/>
          <p:nvPr/>
        </p:nvSpPr>
        <p:spPr>
          <a:xfrm>
            <a:off x="1549400" y="320040"/>
            <a:ext cx="3774440" cy="24631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Convection in a circular annulus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8B0C498-5700-9525-0E3C-63CE621C0B45}"/>
              </a:ext>
            </a:extLst>
          </p:cNvPr>
          <p:cNvSpPr>
            <a:spLocks noChangeAspect="1"/>
          </p:cNvSpPr>
          <p:nvPr/>
        </p:nvSpPr>
        <p:spPr>
          <a:xfrm>
            <a:off x="1539606" y="304744"/>
            <a:ext cx="261610" cy="26161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48D508-F686-0C92-9133-B315DA6DAA6F}"/>
              </a:ext>
            </a:extLst>
          </p:cNvPr>
          <p:cNvSpPr txBox="1"/>
          <p:nvPr/>
        </p:nvSpPr>
        <p:spPr>
          <a:xfrm>
            <a:off x="1492759" y="292045"/>
            <a:ext cx="422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3.4</a:t>
            </a:r>
          </a:p>
        </p:txBody>
      </p:sp>
    </p:spTree>
    <p:extLst>
      <p:ext uri="{BB962C8B-B14F-4D97-AF65-F5344CB8AC3E}">
        <p14:creationId xmlns:p14="http://schemas.microsoft.com/office/powerpoint/2010/main" val="2707942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FDDA3DA-7164-9A0B-3E53-3400DE122D18}"/>
              </a:ext>
            </a:extLst>
          </p:cNvPr>
          <p:cNvSpPr txBox="1"/>
          <p:nvPr/>
        </p:nvSpPr>
        <p:spPr>
          <a:xfrm>
            <a:off x="318048" y="274489"/>
            <a:ext cx="6213946" cy="6129883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r>
              <a:rPr lang="en-US" sz="1100" b="1" i="0" dirty="0">
                <a:effectLst/>
                <a:latin typeface="Menlo"/>
              </a:rPr>
              <a:t>Code :</a:t>
            </a:r>
          </a:p>
          <a:p>
            <a:pPr>
              <a:spcAft>
                <a:spcPts val="800"/>
              </a:spcAft>
            </a:pPr>
            <a:r>
              <a:rPr lang="en-IN" sz="10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c1 =0.167978719;</a:t>
            </a:r>
            <a:endParaRPr lang="en-US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800"/>
              </a:spcAft>
            </a:pPr>
            <a:r>
              <a:rPr lang="en-IN" sz="10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c2 = 1.08202128;</a:t>
            </a:r>
            <a:endParaRPr lang="en-US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800"/>
              </a:spcAft>
            </a:pPr>
            <a:r>
              <a:rPr lang="en-IN" sz="10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 = </a:t>
            </a:r>
            <a:r>
              <a:rPr lang="en-IN" sz="10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linspace</a:t>
            </a:r>
            <a:r>
              <a:rPr lang="en-IN" sz="10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(0,1,10000);</a:t>
            </a:r>
            <a:endParaRPr lang="en-US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800"/>
              </a:spcAft>
            </a:pPr>
            <a:r>
              <a:rPr lang="en-IN" sz="10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plot(R,(((2*R.*(1+(c2*log(R))-c2))/(c2-1) + (c2*R-R.^3)/(c2-1))).^2 + 4*1*((2*R-(c2./(R.^2))).^2)./(c1^2),</a:t>
            </a:r>
            <a:r>
              <a:rPr lang="en-IN" sz="10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LineWidth</a:t>
            </a:r>
            <a:r>
              <a:rPr lang="en-IN" sz="10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=1.5)</a:t>
            </a:r>
            <a:endParaRPr lang="en-US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800"/>
              </a:spcAft>
            </a:pPr>
            <a:r>
              <a:rPr lang="en-IN" sz="10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xlabel</a:t>
            </a:r>
            <a:r>
              <a:rPr lang="en-IN" sz="10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00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'R'</a:t>
            </a:r>
            <a:r>
              <a:rPr lang="en-IN" sz="10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800"/>
              </a:spcAft>
            </a:pPr>
            <a:r>
              <a:rPr lang="en-IN" sz="10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ylabel</a:t>
            </a:r>
            <a:r>
              <a:rPr lang="en-IN" sz="10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00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'Ns'</a:t>
            </a:r>
            <a:r>
              <a:rPr lang="en-IN" sz="10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800"/>
              </a:spcAft>
            </a:pPr>
            <a:r>
              <a:rPr lang="en-IN" sz="10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title([</a:t>
            </a:r>
            <a:r>
              <a:rPr lang="en-IN" sz="100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'Entropy generation number as a function of R for'</a:t>
            </a:r>
            <a:r>
              <a:rPr lang="en-IN" sz="10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0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Convection in a Round Tube'</a:t>
            </a:r>
            <a:r>
              <a:rPr lang="en-IN" sz="10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US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800"/>
              </a:spcAft>
            </a:pPr>
            <a:r>
              <a:rPr lang="en-IN" sz="10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hold </a:t>
            </a:r>
            <a:r>
              <a:rPr lang="en-IN" sz="100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lang="en-US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800"/>
              </a:spcAft>
            </a:pPr>
            <a:r>
              <a:rPr lang="en-IN" sz="10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plot(R,(((2*R.*(1+(c2*log(R))-c2))/(c2-1) + (c2*R-R.^3)/(c2-1))).^2 + 4*0.8*((2*R-(c2./(R.^2))).^2)./(c1^2),</a:t>
            </a:r>
            <a:r>
              <a:rPr lang="en-IN" sz="10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LineWidth</a:t>
            </a:r>
            <a:r>
              <a:rPr lang="en-IN" sz="10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=1.5)</a:t>
            </a:r>
            <a:endParaRPr lang="en-US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800"/>
              </a:spcAft>
            </a:pPr>
            <a:r>
              <a:rPr lang="en-IN" sz="10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plot(R,(((2*R.*(1+(c2*log(R))-c2))/(c2-1) + (c2*R-R.^3)/(c2-1))).^2 + 4*0.6*((2*R-(c2./(R.^2))).^2)./(c1^2),</a:t>
            </a:r>
            <a:r>
              <a:rPr lang="en-IN" sz="10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LineWidth</a:t>
            </a:r>
            <a:r>
              <a:rPr lang="en-IN" sz="10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=1.5)</a:t>
            </a:r>
            <a:endParaRPr lang="en-US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800"/>
              </a:spcAft>
            </a:pPr>
            <a:r>
              <a:rPr lang="en-IN" sz="10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plot(R,(((2*R.*(1+(c2*log(R))-c2))/(c2-1) + (c2*R-R.^3)/(c2-1))).^2 + 4*0.4*((2*R-(c2./(R.^2))).^2)./(c1^2),</a:t>
            </a:r>
            <a:r>
              <a:rPr lang="en-IN" sz="10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LineWidth</a:t>
            </a:r>
            <a:r>
              <a:rPr lang="en-IN" sz="10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=1.5)</a:t>
            </a:r>
            <a:endParaRPr lang="en-US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800"/>
              </a:spcAft>
            </a:pPr>
            <a:r>
              <a:rPr lang="en-IN" sz="10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plot(R,(((2*R.*(1+(c2*log(R))-c2))/(c2-1) + (c2*R-R.^3)/(c2-1))).^2 + 4*0.3*((2*R-(c2./(R.^2))).^2)./(c1^2),</a:t>
            </a:r>
            <a:r>
              <a:rPr lang="en-IN" sz="10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LineWidth</a:t>
            </a:r>
            <a:r>
              <a:rPr lang="en-IN" sz="10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=1.5)</a:t>
            </a:r>
            <a:endParaRPr lang="en-US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800"/>
              </a:spcAft>
            </a:pPr>
            <a:r>
              <a:rPr lang="en-IN" sz="10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plot(R,(((2*R.*(1+(c2*log(R))-c2))/(c2-1) + (c2*R-R.^3)/(c2-1))).^2 + 4*0.2*((2*R-(c2./(R.^2))).^2)./(c1^2),</a:t>
            </a:r>
            <a:r>
              <a:rPr lang="en-IN" sz="10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LineWidth</a:t>
            </a:r>
            <a:r>
              <a:rPr lang="en-IN" sz="10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=1.5)</a:t>
            </a:r>
            <a:endParaRPr lang="en-US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800"/>
              </a:spcAft>
            </a:pPr>
            <a:r>
              <a:rPr lang="en-IN" sz="10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plot(R,(((2*R.*(1+(c2*log(R))-c2))/(c2-1) + (c2*R-R.^3)/(c2-1))).^2 + 4*0.1*((2*R-(c2./(R.^2))).^2)./(c1^2),</a:t>
            </a:r>
            <a:r>
              <a:rPr lang="en-IN" sz="10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LineWidth</a:t>
            </a:r>
            <a:r>
              <a:rPr lang="en-IN" sz="10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=1.5)</a:t>
            </a:r>
            <a:endParaRPr lang="en-US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800"/>
              </a:spcAft>
            </a:pPr>
            <a:r>
              <a:rPr lang="en-IN" sz="10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plot(R,(((2*R.*(1+(c2*log(R))-c2))/(c2-1) + (c2*R-R.^3)/(c2-1))).^2 + 4*0*((2*R-(c2./(R.^2))).^2)./(c1^2),</a:t>
            </a:r>
            <a:r>
              <a:rPr lang="en-IN" sz="100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LineWidth</a:t>
            </a:r>
            <a:r>
              <a:rPr lang="en-IN" sz="10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=1.5)</a:t>
            </a:r>
            <a:endParaRPr lang="en-US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800"/>
              </a:spcAft>
            </a:pPr>
            <a:r>
              <a:rPr lang="en-IN" sz="10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hold off</a:t>
            </a:r>
            <a:endParaRPr lang="en-US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Aft>
                <a:spcPts val="800"/>
              </a:spcAft>
            </a:pPr>
            <a:r>
              <a:rPr lang="en-IN" sz="10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legend(</a:t>
            </a:r>
            <a:r>
              <a:rPr lang="en-IN" sz="100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"Br/Ω = 0"</a:t>
            </a:r>
            <a:r>
              <a:rPr lang="en-IN" sz="10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0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"Br/Ω = 0.1"</a:t>
            </a:r>
            <a:r>
              <a:rPr lang="en-IN" sz="10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0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"Br/Ω = 0.2"</a:t>
            </a:r>
            <a:r>
              <a:rPr lang="en-IN" sz="10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0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"Br/Ω = 0.3"</a:t>
            </a:r>
            <a:r>
              <a:rPr lang="en-IN" sz="10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0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"Br/Ω = 0.4"</a:t>
            </a:r>
            <a:r>
              <a:rPr lang="en-IN" sz="10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0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"Br/Ω = 0.6"</a:t>
            </a:r>
            <a:r>
              <a:rPr lang="en-IN" sz="10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0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"Br/Ω = 0.8"</a:t>
            </a:r>
            <a:r>
              <a:rPr lang="en-IN" sz="10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0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"Br/Ω = 1"</a:t>
            </a:r>
            <a:r>
              <a:rPr lang="en-IN" sz="100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br>
              <a:rPr lang="en-US" sz="200" b="0" i="0" dirty="0">
                <a:effectLst/>
                <a:latin typeface="Menlo"/>
              </a:rPr>
            </a:br>
            <a:endParaRPr lang="en-US" sz="200" b="0" i="0" dirty="0">
              <a:effectLst/>
              <a:latin typeface="Menlo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F8885C-5ABF-26C6-5DF1-AE0008E774D6}"/>
              </a:ext>
            </a:extLst>
          </p:cNvPr>
          <p:cNvSpPr/>
          <p:nvPr/>
        </p:nvSpPr>
        <p:spPr>
          <a:xfrm>
            <a:off x="300996" y="274487"/>
            <a:ext cx="6230998" cy="9357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9015F8-6B92-740E-D287-24FA1AC04DD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7" t="10915" r="6483" b="4442"/>
          <a:stretch/>
        </p:blipFill>
        <p:spPr>
          <a:xfrm>
            <a:off x="624753" y="6454571"/>
            <a:ext cx="5502307" cy="31451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501BC0-39FE-84A8-C25F-123293C70AB9}"/>
              </a:ext>
            </a:extLst>
          </p:cNvPr>
          <p:cNvSpPr txBox="1"/>
          <p:nvPr/>
        </p:nvSpPr>
        <p:spPr>
          <a:xfrm>
            <a:off x="302153" y="6192962"/>
            <a:ext cx="1476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Graph: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8987777-D428-0A6A-F171-4E82D53D5588}"/>
              </a:ext>
            </a:extLst>
          </p:cNvPr>
          <p:cNvSpPr/>
          <p:nvPr/>
        </p:nvSpPr>
        <p:spPr>
          <a:xfrm>
            <a:off x="1549400" y="157480"/>
            <a:ext cx="3774440" cy="24631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Convection in a circular annulus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18A7C15-718C-6166-2937-5053A7578752}"/>
              </a:ext>
            </a:extLst>
          </p:cNvPr>
          <p:cNvSpPr>
            <a:spLocks noChangeAspect="1"/>
          </p:cNvSpPr>
          <p:nvPr/>
        </p:nvSpPr>
        <p:spPr>
          <a:xfrm>
            <a:off x="1539606" y="142184"/>
            <a:ext cx="261610" cy="26161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5B7766-720E-5037-1108-6A823D0592A8}"/>
              </a:ext>
            </a:extLst>
          </p:cNvPr>
          <p:cNvSpPr txBox="1"/>
          <p:nvPr/>
        </p:nvSpPr>
        <p:spPr>
          <a:xfrm>
            <a:off x="1492759" y="129485"/>
            <a:ext cx="422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3.4</a:t>
            </a:r>
          </a:p>
        </p:txBody>
      </p:sp>
    </p:spTree>
    <p:extLst>
      <p:ext uri="{BB962C8B-B14F-4D97-AF65-F5344CB8AC3E}">
        <p14:creationId xmlns:p14="http://schemas.microsoft.com/office/powerpoint/2010/main" val="3165650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FDDA3DA-7164-9A0B-3E53-3400DE122D18}"/>
              </a:ext>
            </a:extLst>
          </p:cNvPr>
          <p:cNvSpPr txBox="1"/>
          <p:nvPr/>
        </p:nvSpPr>
        <p:spPr>
          <a:xfrm>
            <a:off x="318048" y="274489"/>
            <a:ext cx="6213946" cy="609141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r>
              <a:rPr lang="en-US" sz="1100" b="1" i="0" dirty="0">
                <a:effectLst/>
                <a:latin typeface="Menlo"/>
              </a:rPr>
              <a:t>Code 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 = </a:t>
            </a:r>
            <a:r>
              <a:rPr lang="en-IN" sz="105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linspace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(0,1,100);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plot(R,(0.25./R + R.*(2*log(R./0.5)-1)).^2./(0.25 - 2*log(0.5)+1)+ 0.5*1./((-0.3465736./R.^2)),</a:t>
            </a:r>
            <a:r>
              <a:rPr lang="en-IN" sz="105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LineWidth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=1.5)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xlabel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'R'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ylabel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'Ns'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title(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'Entropy generation number as a function of R at different group parameter '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hold 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plot(R,(0.25./R + R.*(2*log(R./0.5)-1)).^2./(0.25 - 2*log(0.5)+1)+ 0.5*0.8./((-0.3465736./R.^2)),</a:t>
            </a:r>
            <a:r>
              <a:rPr lang="en-IN" sz="105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LineWidth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=1.5)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plot(R,(0.25./R + R.*(2*log(R./0.5)-1)).^2./(0.25 - 2*log(0.5)+1)+ 0.5*0.6./((-0.3465736./R.^2)),</a:t>
            </a:r>
            <a:r>
              <a:rPr lang="en-IN" sz="105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LineWidth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=1.5)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plot(R,(0.25./R + R.*(2*log(R./0.5)-1)).^2./(0.25 - 2*log(0.5)+1)+ 0.5*0.5./((-0.3465736./R.^2)),</a:t>
            </a:r>
            <a:r>
              <a:rPr lang="en-IN" sz="105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LineWidth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=1.5)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plot(R,(0.25./R + R.*(2*log(R./0.5)-1)).^2./(0.25 - 2*log(0.5)+1)+ 0.5*0.4./((-0.3465736./R.^2)),</a:t>
            </a:r>
            <a:r>
              <a:rPr lang="en-IN" sz="105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LineWidth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=1.5)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plot(R,(0.25./R + R.*(2*log(R./0.5)-1)).^2./(0.25 - 2*log(0.5)+1)+ 0.5*0.3./((-0.3465736./R.^2)),</a:t>
            </a:r>
            <a:r>
              <a:rPr lang="en-IN" sz="105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LineWidth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=1.5)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plot(R,(0.25./R + R.*(2*log(R./0.5)-1)).^2./(0.25 - 2*log(0.5)+1)+ 0.5*0.2./((-0.3465736./R.^2)),</a:t>
            </a:r>
            <a:r>
              <a:rPr lang="en-IN" sz="105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LineWidth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=1.5)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plot(R,(0.25./R + R.*(2*log(R./0.5)-1)).^2./(0.25 - 2*log(0.5)+1)+ 0.5*0.1./((-0.3465736./R.^2)),</a:t>
            </a:r>
            <a:r>
              <a:rPr lang="en-IN" sz="105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LineWidth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=1.5)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hold 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off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legend(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"Br/Ω = 0"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"Br/Ω = 0.1"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"Br/Ω = 0.2"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"Br/Ω = 0.3"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"Br/Ω = 0.4"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"Br/Ω = 0.6"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"Br/Ω = 0.8"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"Br/Ω = 1"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br>
              <a:rPr lang="en-US" sz="200" b="0" i="0" dirty="0">
                <a:effectLst/>
                <a:latin typeface="Menlo"/>
              </a:rPr>
            </a:br>
            <a:endParaRPr lang="en-US" sz="200" b="0" i="0" dirty="0">
              <a:effectLst/>
              <a:latin typeface="Menlo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F8885C-5ABF-26C6-5DF1-AE0008E774D6}"/>
              </a:ext>
            </a:extLst>
          </p:cNvPr>
          <p:cNvSpPr/>
          <p:nvPr/>
        </p:nvSpPr>
        <p:spPr>
          <a:xfrm>
            <a:off x="300996" y="274487"/>
            <a:ext cx="6230998" cy="9357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501BC0-39FE-84A8-C25F-123293C70AB9}"/>
              </a:ext>
            </a:extLst>
          </p:cNvPr>
          <p:cNvSpPr txBox="1"/>
          <p:nvPr/>
        </p:nvSpPr>
        <p:spPr>
          <a:xfrm>
            <a:off x="302153" y="6153207"/>
            <a:ext cx="1476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Graph: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27C7B5-C6A0-1C67-4192-4DF67E8DF54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2" t="11477" r="5080" b="4705"/>
          <a:stretch/>
        </p:blipFill>
        <p:spPr>
          <a:xfrm>
            <a:off x="499196" y="6430719"/>
            <a:ext cx="5796000" cy="317693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C69F055-86C0-BFDD-CEBB-5EBC3D1AB8F3}"/>
              </a:ext>
            </a:extLst>
          </p:cNvPr>
          <p:cNvSpPr>
            <a:spLocks noChangeAspect="1"/>
          </p:cNvSpPr>
          <p:nvPr/>
        </p:nvSpPr>
        <p:spPr>
          <a:xfrm>
            <a:off x="159639" y="143682"/>
            <a:ext cx="261610" cy="26161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F9F31D-EC58-D1DB-1D1B-21324EE1FCC2}"/>
              </a:ext>
            </a:extLst>
          </p:cNvPr>
          <p:cNvSpPr txBox="1"/>
          <p:nvPr/>
        </p:nvSpPr>
        <p:spPr>
          <a:xfrm>
            <a:off x="143272" y="90342"/>
            <a:ext cx="17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2366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FDDA3DA-7164-9A0B-3E53-3400DE122D18}"/>
              </a:ext>
            </a:extLst>
          </p:cNvPr>
          <p:cNvSpPr txBox="1"/>
          <p:nvPr/>
        </p:nvSpPr>
        <p:spPr>
          <a:xfrm>
            <a:off x="318048" y="274489"/>
            <a:ext cx="6213946" cy="5833328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r>
              <a:rPr lang="en-US" sz="1100" b="1" i="0" dirty="0">
                <a:effectLst/>
                <a:latin typeface="Menlo"/>
              </a:rPr>
              <a:t>Code 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 = </a:t>
            </a:r>
            <a:r>
              <a:rPr lang="en-IN" sz="105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linspace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(0,1,100);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plot(R,-0.4328085.*log(R)./(R.^3) -0.865617*(1-(0.25./R.^2)./R +1.4427./R+1*0.00000016.*R.^4),</a:t>
            </a:r>
            <a:r>
              <a:rPr lang="en-IN" sz="105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LineWidth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=1.5)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xlabel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'R'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ylabel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'Ns'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title(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'Entropy generation number as a function of R at different group parameter '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hold </a:t>
            </a:r>
            <a:r>
              <a:rPr lang="en-IN" sz="1050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plot(R,-0.4328085.*log(R)./(R.^3) -0.865617*(1-(0.25./R.^2)./R +1.4427./R+0.8*0.00000016.*R.^4),</a:t>
            </a:r>
            <a:r>
              <a:rPr lang="en-IN" sz="105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LineWidth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=1.5)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plot(R,-0.4328085.*log(R)./(R.^3) -0.865617*(1-(0.25./R.^2)./R +1.4427./R+0.6*0.00000016.*R.^4),</a:t>
            </a:r>
            <a:r>
              <a:rPr lang="en-IN" sz="105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LineWidth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=1.5)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plot(R,-0.4328085.*log(R)./(R.^3) -0.865617*(1-(0.25./R.^2)./R +1.4427./R+0.5*0.00000016.*R.^4),</a:t>
            </a:r>
            <a:r>
              <a:rPr lang="en-IN" sz="105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LineWidth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=1.5)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plot(R,-0.4328085.*log(R)./(R.^3) -0.865617*(1-(0.25./R.^2)./R +1.4427./R+0.4*0.00000016.*R.^4),</a:t>
            </a:r>
            <a:r>
              <a:rPr lang="en-IN" sz="105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LineWidth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=1.5)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plot(R,-0.4328085.*log(R)./(R.^3) -0.865617*(1-(0.25./R.^2)./R +1.4427./R+0.2*0.00000016.*R.^4),</a:t>
            </a:r>
            <a:r>
              <a:rPr lang="en-IN" sz="105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LineWidth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=1.5)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plot(R,-0.4328085.*log(R)./(R.^3) -0.865617*(1-(0.25./R.^2)./R +1.4427./R+0.1*0.00000016.*R.^4),</a:t>
            </a:r>
            <a:r>
              <a:rPr lang="en-IN" sz="105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LineWidth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=1.5)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plot(R,-0.4328085.*log(R)./(R.^3) -0.865617*(1-(0.25./R.^2)./R +1.4427./R+0*0.00000016.*R.^4),</a:t>
            </a:r>
            <a:r>
              <a:rPr lang="en-IN" sz="1050" kern="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LineWidth</a:t>
            </a:r>
            <a:r>
              <a:rPr lang="en-IN" sz="1050" kern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=1.5)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br>
              <a:rPr lang="en-US" sz="200" b="0" i="0" dirty="0">
                <a:effectLst/>
                <a:latin typeface="Menlo"/>
              </a:rPr>
            </a:br>
            <a:endParaRPr lang="en-US" sz="200" b="0" i="0" dirty="0">
              <a:effectLst/>
              <a:latin typeface="Menlo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F8885C-5ABF-26C6-5DF1-AE0008E774D6}"/>
              </a:ext>
            </a:extLst>
          </p:cNvPr>
          <p:cNvSpPr/>
          <p:nvPr/>
        </p:nvSpPr>
        <p:spPr>
          <a:xfrm>
            <a:off x="300996" y="274487"/>
            <a:ext cx="6230998" cy="9357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501BC0-39FE-84A8-C25F-123293C70AB9}"/>
              </a:ext>
            </a:extLst>
          </p:cNvPr>
          <p:cNvSpPr txBox="1"/>
          <p:nvPr/>
        </p:nvSpPr>
        <p:spPr>
          <a:xfrm>
            <a:off x="302153" y="5938521"/>
            <a:ext cx="1476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Graph: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BD9357-97EF-15F2-49D7-197B714ED21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3" t="11588" r="6247" b="5425"/>
          <a:stretch/>
        </p:blipFill>
        <p:spPr>
          <a:xfrm>
            <a:off x="563021" y="6289482"/>
            <a:ext cx="5724000" cy="3321167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39BF754-A19E-C6CB-251E-8D7515253829}"/>
              </a:ext>
            </a:extLst>
          </p:cNvPr>
          <p:cNvSpPr>
            <a:spLocks noChangeAspect="1"/>
          </p:cNvSpPr>
          <p:nvPr/>
        </p:nvSpPr>
        <p:spPr>
          <a:xfrm>
            <a:off x="159639" y="143682"/>
            <a:ext cx="261610" cy="26161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21B361-4B82-CDC9-A24A-B4A29FA79B56}"/>
              </a:ext>
            </a:extLst>
          </p:cNvPr>
          <p:cNvSpPr txBox="1"/>
          <p:nvPr/>
        </p:nvSpPr>
        <p:spPr>
          <a:xfrm>
            <a:off x="143272" y="90342"/>
            <a:ext cx="17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162533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430</TotalTime>
  <Words>2150</Words>
  <Application>Microsoft Office PowerPoint</Application>
  <PresentationFormat>A4 Paper (210x297 mm)</PresentationFormat>
  <Paragraphs>124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Algerian</vt:lpstr>
      <vt:lpstr>Arial</vt:lpstr>
      <vt:lpstr>Calibri</vt:lpstr>
      <vt:lpstr>Calibri Light</vt:lpstr>
      <vt:lpstr>Consolas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PRINCE MAURYA</dc:creator>
  <cp:lastModifiedBy>PRINCE MAURYA</cp:lastModifiedBy>
  <cp:revision>7</cp:revision>
  <cp:lastPrinted>2023-04-20T16:50:46Z</cp:lastPrinted>
  <dcterms:created xsi:type="dcterms:W3CDTF">2023-03-29T03:36:56Z</dcterms:created>
  <dcterms:modified xsi:type="dcterms:W3CDTF">2023-04-21T04:06:00Z</dcterms:modified>
</cp:coreProperties>
</file>