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54"/>
  </p:notesMasterIdLst>
  <p:sldIdLst>
    <p:sldId id="256" r:id="rId4"/>
    <p:sldId id="258" r:id="rId5"/>
    <p:sldId id="259" r:id="rId6"/>
    <p:sldId id="260" r:id="rId7"/>
    <p:sldId id="261" r:id="rId8"/>
    <p:sldId id="262" r:id="rId9"/>
    <p:sldId id="263" r:id="rId10"/>
    <p:sldId id="264" r:id="rId11"/>
    <p:sldId id="265" r:id="rId12"/>
    <p:sldId id="268" r:id="rId13"/>
    <p:sldId id="269" r:id="rId14"/>
    <p:sldId id="272" r:id="rId15"/>
    <p:sldId id="273" r:id="rId16"/>
    <p:sldId id="274" r:id="rId17"/>
    <p:sldId id="275" r:id="rId18"/>
    <p:sldId id="289" r:id="rId19"/>
    <p:sldId id="291" r:id="rId20"/>
    <p:sldId id="293" r:id="rId21"/>
    <p:sldId id="292" r:id="rId22"/>
    <p:sldId id="294" r:id="rId23"/>
    <p:sldId id="295" r:id="rId24"/>
    <p:sldId id="296" r:id="rId25"/>
    <p:sldId id="297" r:id="rId26"/>
    <p:sldId id="290" r:id="rId27"/>
    <p:sldId id="298"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76" r:id="rId41"/>
    <p:sldId id="299" r:id="rId42"/>
    <p:sldId id="300" r:id="rId43"/>
    <p:sldId id="301" r:id="rId44"/>
    <p:sldId id="302" r:id="rId45"/>
    <p:sldId id="303" r:id="rId46"/>
    <p:sldId id="304" r:id="rId47"/>
    <p:sldId id="310" r:id="rId48"/>
    <p:sldId id="305" r:id="rId49"/>
    <p:sldId id="306" r:id="rId50"/>
    <p:sldId id="307" r:id="rId51"/>
    <p:sldId id="308" r:id="rId52"/>
    <p:sldId id="309"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50A23C-F44C-4504-A495-BC502A24BAB8}" v="4" dt="2022-06-30T07:38:43.5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6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customXml" Target="../customXml/item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ableStyles" Target="tableStyles.xml"/><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microsoft.com/office/2016/11/relationships/changesInfo" Target="changesInfos/changesInfo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theme" Target="theme/theme1.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TA CHARAN TEJA" userId="S::tct.21u10724@btech.nitdgp.ac.in::0305faf4-146c-46d7-af19-9c7966bab72f" providerId="AD" clId="Web-{D350A23C-F44C-4504-A495-BC502A24BAB8}"/>
    <pc:docChg chg="modSld">
      <pc:chgData name="THOTA CHARAN TEJA" userId="S::tct.21u10724@btech.nitdgp.ac.in::0305faf4-146c-46d7-af19-9c7966bab72f" providerId="AD" clId="Web-{D350A23C-F44C-4504-A495-BC502A24BAB8}" dt="2022-06-30T07:38:43.546" v="3" actId="1076"/>
      <pc:docMkLst>
        <pc:docMk/>
      </pc:docMkLst>
      <pc:sldChg chg="modSp">
        <pc:chgData name="THOTA CHARAN TEJA" userId="S::tct.21u10724@btech.nitdgp.ac.in::0305faf4-146c-46d7-af19-9c7966bab72f" providerId="AD" clId="Web-{D350A23C-F44C-4504-A495-BC502A24BAB8}" dt="2022-06-30T07:35:12.575" v="0" actId="1076"/>
        <pc:sldMkLst>
          <pc:docMk/>
          <pc:sldMk cId="4243446265" sldId="258"/>
        </pc:sldMkLst>
        <pc:spChg chg="mod">
          <ac:chgData name="THOTA CHARAN TEJA" userId="S::tct.21u10724@btech.nitdgp.ac.in::0305faf4-146c-46d7-af19-9c7966bab72f" providerId="AD" clId="Web-{D350A23C-F44C-4504-A495-BC502A24BAB8}" dt="2022-06-30T07:35:12.575" v="0" actId="1076"/>
          <ac:spMkLst>
            <pc:docMk/>
            <pc:sldMk cId="4243446265" sldId="258"/>
            <ac:spMk id="56322" creationId="{00000000-0000-0000-0000-000000000000}"/>
          </ac:spMkLst>
        </pc:spChg>
      </pc:sldChg>
      <pc:sldChg chg="modSp">
        <pc:chgData name="THOTA CHARAN TEJA" userId="S::tct.21u10724@btech.nitdgp.ac.in::0305faf4-146c-46d7-af19-9c7966bab72f" providerId="AD" clId="Web-{D350A23C-F44C-4504-A495-BC502A24BAB8}" dt="2022-06-30T07:38:43.546" v="3" actId="1076"/>
        <pc:sldMkLst>
          <pc:docMk/>
          <pc:sldMk cId="1020475278" sldId="309"/>
        </pc:sldMkLst>
        <pc:spChg chg="mod">
          <ac:chgData name="THOTA CHARAN TEJA" userId="S::tct.21u10724@btech.nitdgp.ac.in::0305faf4-146c-46d7-af19-9c7966bab72f" providerId="AD" clId="Web-{D350A23C-F44C-4504-A495-BC502A24BAB8}" dt="2022-06-30T07:38:43.546" v="3" actId="1076"/>
          <ac:spMkLst>
            <pc:docMk/>
            <pc:sldMk cId="1020475278" sldId="309"/>
            <ac:spMk id="5" creationId="{00000000-0000-0000-0000-000000000000}"/>
          </ac:spMkLst>
        </pc:spChg>
        <pc:picChg chg="mod">
          <ac:chgData name="THOTA CHARAN TEJA" userId="S::tct.21u10724@btech.nitdgp.ac.in::0305faf4-146c-46d7-af19-9c7966bab72f" providerId="AD" clId="Web-{D350A23C-F44C-4504-A495-BC502A24BAB8}" dt="2022-06-30T07:38:32.999" v="2" actId="1076"/>
          <ac:picMkLst>
            <pc:docMk/>
            <pc:sldMk cId="1020475278" sldId="309"/>
            <ac:picMk id="4" creationId="{00000000-0000-0000-0000-000000000000}"/>
          </ac:picMkLst>
        </pc:pic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34D215-37EE-486C-8618-8A6271B7A866}" type="datetimeFigureOut">
              <a:rPr lang="en-IN" smtClean="0"/>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9976BF-76CF-4855-A693-8FC6FF5D5702}" type="slidenum">
              <a:rPr lang="en-IN" smtClean="0"/>
              <a:t>‹#›</a:t>
            </a:fld>
            <a:endParaRPr lang="en-IN"/>
          </a:p>
        </p:txBody>
      </p:sp>
    </p:spTree>
    <p:extLst>
      <p:ext uri="{BB962C8B-B14F-4D97-AF65-F5344CB8AC3E}">
        <p14:creationId xmlns:p14="http://schemas.microsoft.com/office/powerpoint/2010/main" val="572874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50ED83B-509D-4E73-8F9B-93D1988769BB}"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409860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0ED83B-509D-4E73-8F9B-93D1988769BB}"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3765502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0ED83B-509D-4E73-8F9B-93D1988769BB}"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3200660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50ED83B-509D-4E73-8F9B-93D1988769BB}"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1767749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0ED83B-509D-4E73-8F9B-93D1988769BB}" type="datetimeFigureOut">
              <a:rPr lang="en-IN" smtClean="0"/>
              <a:t>30-06-2022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2488966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50ED83B-509D-4E73-8F9B-93D1988769BB}"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3430373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50ED83B-509D-4E73-8F9B-93D1988769BB}" type="datetimeFigureOut">
              <a:rPr lang="en-IN" smtClean="0"/>
              <a:t>30-06-2022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1625964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50ED83B-509D-4E73-8F9B-93D1988769BB}" type="datetimeFigureOut">
              <a:rPr lang="en-IN" smtClean="0"/>
              <a:t>30-06-2022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3806104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0ED83B-509D-4E73-8F9B-93D1988769BB}" type="datetimeFigureOut">
              <a:rPr lang="en-IN" smtClean="0"/>
              <a:t>30-06-2022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379248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0ED83B-509D-4E73-8F9B-93D1988769BB}"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55024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0ED83B-509D-4E73-8F9B-93D1988769BB}" type="datetimeFigureOut">
              <a:rPr lang="en-IN" smtClean="0"/>
              <a:t>30-06-2022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1F2298E-0A97-44FF-91F9-0D879EF910BB}" type="slidenum">
              <a:rPr lang="en-IN" smtClean="0"/>
              <a:t>‹#›</a:t>
            </a:fld>
            <a:endParaRPr lang="en-IN"/>
          </a:p>
        </p:txBody>
      </p:sp>
    </p:spTree>
    <p:extLst>
      <p:ext uri="{BB962C8B-B14F-4D97-AF65-F5344CB8AC3E}">
        <p14:creationId xmlns:p14="http://schemas.microsoft.com/office/powerpoint/2010/main" val="399682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0ED83B-509D-4E73-8F9B-93D1988769BB}" type="datetimeFigureOut">
              <a:rPr lang="en-IN" smtClean="0"/>
              <a:t>30-06-2022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F2298E-0A97-44FF-91F9-0D879EF910BB}" type="slidenum">
              <a:rPr lang="en-IN" smtClean="0"/>
              <a:t>‹#›</a:t>
            </a:fld>
            <a:endParaRPr lang="en-IN"/>
          </a:p>
        </p:txBody>
      </p:sp>
    </p:spTree>
    <p:extLst>
      <p:ext uri="{BB962C8B-B14F-4D97-AF65-F5344CB8AC3E}">
        <p14:creationId xmlns:p14="http://schemas.microsoft.com/office/powerpoint/2010/main" val="600234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oleObject" Target="../embeddings/oleObject4.bin"/><Relationship Id="rId7" Type="http://schemas.openxmlformats.org/officeDocument/2006/relationships/hyperlink" Target="javascript:eml2('mgh_ceb','Schematic-representation-of-chemostat-apparatus.jpg')" TargetMode="Externa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14.wmf"/><Relationship Id="rId5" Type="http://schemas.openxmlformats.org/officeDocument/2006/relationships/oleObject" Target="../embeddings/oleObject5.bin"/><Relationship Id="rId10" Type="http://schemas.openxmlformats.org/officeDocument/2006/relationships/image" Target="../media/image16.png"/><Relationship Id="rId4" Type="http://schemas.openxmlformats.org/officeDocument/2006/relationships/image" Target="../media/image13.wmf"/><Relationship Id="rId9" Type="http://schemas.openxmlformats.org/officeDocument/2006/relationships/oleObject" Target="../embeddings/oleObject6.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6.wmf"/></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MODULE 6</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78597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095261" y="2170492"/>
            <a:ext cx="184727"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endParaRPr lang="ar-SA" altLang="en-US" sz="2177"/>
          </a:p>
        </p:txBody>
      </p:sp>
      <p:sp>
        <p:nvSpPr>
          <p:cNvPr id="25603" name="Rectangle 3"/>
          <p:cNvSpPr>
            <a:spLocks noChangeArrowheads="1"/>
          </p:cNvSpPr>
          <p:nvPr/>
        </p:nvSpPr>
        <p:spPr bwMode="auto">
          <a:xfrm>
            <a:off x="2095261" y="2170492"/>
            <a:ext cx="184727"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endParaRPr lang="ar-SA" altLang="en-US" sz="2177"/>
          </a:p>
        </p:txBody>
      </p:sp>
      <p:pic>
        <p:nvPicPr>
          <p:cNvPr id="25604"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3729" y="1355183"/>
            <a:ext cx="4608484" cy="252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 Box 21"/>
          <p:cNvSpPr txBox="1">
            <a:spLocks noChangeArrowheads="1"/>
          </p:cNvSpPr>
          <p:nvPr/>
        </p:nvSpPr>
        <p:spPr bwMode="auto">
          <a:xfrm>
            <a:off x="2134145" y="3861047"/>
            <a:ext cx="8138295" cy="2270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r>
              <a:rPr lang="en-US" altLang="en-US" sz="2359">
                <a:solidFill>
                  <a:schemeClr val="tx1"/>
                </a:solidFill>
              </a:rPr>
              <a:t>Because of the very large differences in the number of cells present at the peak and at the start/end of the experiment, it's hard to see what's going on from this graph. </a:t>
            </a:r>
          </a:p>
          <a:p>
            <a:r>
              <a:rPr lang="en-US" altLang="en-US" sz="2359">
                <a:solidFill>
                  <a:schemeClr val="tx1"/>
                </a:solidFill>
              </a:rPr>
              <a:t>It's much easier to see the whole experiment if you plot the number of viable cells on a logarithmic scale (or more simply, plot the log of cell number). </a:t>
            </a:r>
          </a:p>
        </p:txBody>
      </p:sp>
      <p:sp>
        <p:nvSpPr>
          <p:cNvPr id="25606" name="Text Box 23"/>
          <p:cNvSpPr txBox="1">
            <a:spLocks noChangeArrowheads="1"/>
          </p:cNvSpPr>
          <p:nvPr/>
        </p:nvSpPr>
        <p:spPr bwMode="auto">
          <a:xfrm>
            <a:off x="2207593" y="332676"/>
            <a:ext cx="7056741" cy="45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pPr algn="ctr">
              <a:spcBef>
                <a:spcPct val="50000"/>
              </a:spcBef>
            </a:pPr>
            <a:r>
              <a:rPr lang="en-US" altLang="en-US" sz="2359" b="1">
                <a:solidFill>
                  <a:schemeClr val="tx1"/>
                </a:solidFill>
              </a:rPr>
              <a:t>Calculation of Generation Time</a:t>
            </a:r>
            <a:r>
              <a:rPr lang="en-US" altLang="en-US" sz="2359">
                <a:solidFill>
                  <a:schemeClr val="tx1"/>
                </a:solidFill>
              </a:rPr>
              <a:t> </a:t>
            </a:r>
          </a:p>
        </p:txBody>
      </p:sp>
    </p:spTree>
    <p:extLst>
      <p:ext uri="{BB962C8B-B14F-4D97-AF65-F5344CB8AC3E}">
        <p14:creationId xmlns:p14="http://schemas.microsoft.com/office/powerpoint/2010/main" val="111203714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2095261" y="2170492"/>
            <a:ext cx="184727"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endParaRPr lang="ar-SA" altLang="en-US" sz="2177"/>
          </a:p>
        </p:txBody>
      </p:sp>
      <p:sp>
        <p:nvSpPr>
          <p:cNvPr id="26627" name="Rectangle 3"/>
          <p:cNvSpPr>
            <a:spLocks noChangeArrowheads="1"/>
          </p:cNvSpPr>
          <p:nvPr/>
        </p:nvSpPr>
        <p:spPr bwMode="auto">
          <a:xfrm>
            <a:off x="2095261" y="2170492"/>
            <a:ext cx="184727"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endParaRPr lang="ar-SA" altLang="en-US" sz="2177"/>
          </a:p>
        </p:txBody>
      </p:sp>
      <p:sp>
        <p:nvSpPr>
          <p:cNvPr id="26628" name="Text Box 4"/>
          <p:cNvSpPr txBox="1">
            <a:spLocks noChangeArrowheads="1"/>
          </p:cNvSpPr>
          <p:nvPr/>
        </p:nvSpPr>
        <p:spPr bwMode="auto">
          <a:xfrm>
            <a:off x="1919563" y="404684"/>
            <a:ext cx="7490226"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pPr>
              <a:spcBef>
                <a:spcPct val="50000"/>
              </a:spcBef>
            </a:pPr>
            <a:endParaRPr lang="ar-SA" altLang="en-US" sz="2177"/>
          </a:p>
        </p:txBody>
      </p:sp>
      <p:pic>
        <p:nvPicPr>
          <p:cNvPr id="266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308" y="2068058"/>
            <a:ext cx="4969962" cy="2780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Rectangle 6"/>
          <p:cNvSpPr>
            <a:spLocks noChangeArrowheads="1"/>
          </p:cNvSpPr>
          <p:nvPr/>
        </p:nvSpPr>
        <p:spPr bwMode="auto">
          <a:xfrm>
            <a:off x="5383126" y="5308253"/>
            <a:ext cx="1632174" cy="45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r>
              <a:rPr lang="en-US" altLang="en-US" sz="2359">
                <a:solidFill>
                  <a:schemeClr val="tx1"/>
                </a:solidFill>
              </a:rPr>
              <a:t>the log plot </a:t>
            </a:r>
          </a:p>
        </p:txBody>
      </p:sp>
      <p:sp>
        <p:nvSpPr>
          <p:cNvPr id="26631" name="Text Box 7"/>
          <p:cNvSpPr txBox="1">
            <a:spLocks noChangeArrowheads="1"/>
          </p:cNvSpPr>
          <p:nvPr/>
        </p:nvSpPr>
        <p:spPr bwMode="auto">
          <a:xfrm>
            <a:off x="2207593" y="332676"/>
            <a:ext cx="7056741" cy="45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pPr algn="ctr">
              <a:spcBef>
                <a:spcPct val="50000"/>
              </a:spcBef>
            </a:pPr>
            <a:r>
              <a:rPr lang="en-US" altLang="en-US" sz="2359" b="1">
                <a:solidFill>
                  <a:schemeClr val="tx1"/>
                </a:solidFill>
              </a:rPr>
              <a:t>Calculation of Generation Time</a:t>
            </a:r>
            <a:r>
              <a:rPr lang="en-US" altLang="en-US" sz="2359">
                <a:solidFill>
                  <a:schemeClr val="tx1"/>
                </a:solidFill>
              </a:rPr>
              <a:t> </a:t>
            </a:r>
          </a:p>
        </p:txBody>
      </p:sp>
      <p:pic>
        <p:nvPicPr>
          <p:cNvPr id="2" name="Picture 1"/>
          <p:cNvPicPr>
            <a:picLocks noChangeAspect="1"/>
          </p:cNvPicPr>
          <p:nvPr/>
        </p:nvPicPr>
        <p:blipFill>
          <a:blip r:embed="rId3"/>
          <a:stretch>
            <a:fillRect/>
          </a:stretch>
        </p:blipFill>
        <p:spPr>
          <a:xfrm>
            <a:off x="1989897" y="5864266"/>
            <a:ext cx="8230313" cy="993734"/>
          </a:xfrm>
          <a:prstGeom prst="rect">
            <a:avLst/>
          </a:prstGeom>
        </p:spPr>
      </p:pic>
    </p:spTree>
    <p:extLst>
      <p:ext uri="{BB962C8B-B14F-4D97-AF65-F5344CB8AC3E}">
        <p14:creationId xmlns:p14="http://schemas.microsoft.com/office/powerpoint/2010/main" val="376446734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2095261" y="2170492"/>
            <a:ext cx="184727"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endParaRPr lang="ar-SA" altLang="en-US" sz="2177"/>
          </a:p>
        </p:txBody>
      </p:sp>
      <p:sp>
        <p:nvSpPr>
          <p:cNvPr id="29699" name="Rectangle 3"/>
          <p:cNvSpPr>
            <a:spLocks noChangeArrowheads="1"/>
          </p:cNvSpPr>
          <p:nvPr/>
        </p:nvSpPr>
        <p:spPr bwMode="auto">
          <a:xfrm>
            <a:off x="2095261" y="2170492"/>
            <a:ext cx="184727"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endParaRPr lang="ar-SA" altLang="en-US" sz="2177"/>
          </a:p>
        </p:txBody>
      </p:sp>
      <p:sp>
        <p:nvSpPr>
          <p:cNvPr id="29700" name="Rectangle 5"/>
          <p:cNvSpPr>
            <a:spLocks noChangeArrowheads="1"/>
          </p:cNvSpPr>
          <p:nvPr/>
        </p:nvSpPr>
        <p:spPr bwMode="auto">
          <a:xfrm>
            <a:off x="2142786" y="1697668"/>
            <a:ext cx="8138295" cy="51750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r>
              <a:rPr lang="en-US" altLang="en-US" sz="2359" dirty="0">
                <a:solidFill>
                  <a:schemeClr val="tx1"/>
                </a:solidFill>
              </a:rPr>
              <a:t>When growing exponentially by binary fission, the increase in a bacterial population is by geometric progression.  If we start with one cell, when it divides, there are 2 cells in the first generation, 4 cells in the second generation, 8 cells in the third generation, and so on. The </a:t>
            </a:r>
            <a:r>
              <a:rPr lang="en-US" altLang="en-US" sz="2359" b="1" dirty="0">
                <a:solidFill>
                  <a:schemeClr val="tx1"/>
                </a:solidFill>
              </a:rPr>
              <a:t>generation time</a:t>
            </a:r>
            <a:r>
              <a:rPr lang="en-US" altLang="en-US" sz="2359" dirty="0">
                <a:solidFill>
                  <a:schemeClr val="tx1"/>
                </a:solidFill>
              </a:rPr>
              <a:t> is the time interval required for the cells (or population) to divide. </a:t>
            </a:r>
          </a:p>
          <a:p>
            <a:endParaRPr lang="en-US" altLang="en-US" sz="2359" dirty="0">
              <a:solidFill>
                <a:schemeClr val="tx1"/>
              </a:solidFill>
            </a:endParaRPr>
          </a:p>
          <a:p>
            <a:endParaRPr lang="en-US" altLang="en-US" sz="2359" dirty="0">
              <a:solidFill>
                <a:schemeClr val="tx1"/>
              </a:solidFill>
            </a:endParaRPr>
          </a:p>
          <a:p>
            <a:r>
              <a:rPr lang="en-US" altLang="en-US" sz="2359" dirty="0">
                <a:solidFill>
                  <a:schemeClr val="tx1"/>
                </a:solidFill>
              </a:rPr>
              <a:t>B = number of bacteria at the beginning of a time interval </a:t>
            </a:r>
          </a:p>
          <a:p>
            <a:r>
              <a:rPr lang="en-US" altLang="en-US" sz="2359" dirty="0">
                <a:solidFill>
                  <a:schemeClr val="tx1"/>
                </a:solidFill>
              </a:rPr>
              <a:t>b = number of bacteria at the end of the time interval</a:t>
            </a:r>
          </a:p>
          <a:p>
            <a:pPr algn="ctr"/>
            <a:r>
              <a:rPr lang="en-US" altLang="en-US" sz="2359" dirty="0">
                <a:solidFill>
                  <a:schemeClr val="tx1"/>
                </a:solidFill>
              </a:rPr>
              <a:t> </a:t>
            </a:r>
            <a:r>
              <a:rPr lang="en-US" altLang="en-US" sz="2359" b="1" dirty="0">
                <a:solidFill>
                  <a:schemeClr val="tx1"/>
                </a:solidFill>
              </a:rPr>
              <a:t>G =  </a:t>
            </a:r>
            <a:r>
              <a:rPr lang="en-US" altLang="en-US" sz="2359" b="1" u="sng" dirty="0">
                <a:solidFill>
                  <a:schemeClr val="tx1"/>
                </a:solidFill>
              </a:rPr>
              <a:t>      t</a:t>
            </a:r>
            <a:r>
              <a:rPr lang="en-US" altLang="en-US" sz="2359" b="1" dirty="0">
                <a:solidFill>
                  <a:schemeClr val="tx1"/>
                </a:solidFill>
              </a:rPr>
              <a:t> </a:t>
            </a:r>
            <a:br>
              <a:rPr lang="en-US" altLang="en-US" sz="2359" b="1" dirty="0">
                <a:solidFill>
                  <a:schemeClr val="tx1"/>
                </a:solidFill>
              </a:rPr>
            </a:br>
            <a:r>
              <a:rPr lang="en-US" altLang="en-US" sz="2359" b="1" dirty="0">
                <a:solidFill>
                  <a:schemeClr val="tx1"/>
                </a:solidFill>
              </a:rPr>
              <a:t>       3.3 log b/B</a:t>
            </a:r>
          </a:p>
          <a:p>
            <a:endParaRPr lang="en-US" altLang="en-US" sz="2359" dirty="0"/>
          </a:p>
          <a:p>
            <a:endParaRPr lang="en-US" altLang="en-US" sz="2359" dirty="0"/>
          </a:p>
        </p:txBody>
      </p:sp>
      <p:sp>
        <p:nvSpPr>
          <p:cNvPr id="29701" name="Text Box 6"/>
          <p:cNvSpPr txBox="1">
            <a:spLocks noChangeArrowheads="1"/>
          </p:cNvSpPr>
          <p:nvPr/>
        </p:nvSpPr>
        <p:spPr bwMode="auto">
          <a:xfrm>
            <a:off x="2207593" y="332676"/>
            <a:ext cx="7056741" cy="45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pPr algn="ctr">
              <a:spcBef>
                <a:spcPct val="50000"/>
              </a:spcBef>
            </a:pPr>
            <a:r>
              <a:rPr lang="en-US" altLang="en-US" sz="2359" b="1">
                <a:solidFill>
                  <a:schemeClr val="tx1"/>
                </a:solidFill>
              </a:rPr>
              <a:t>Calculation of Generation Time</a:t>
            </a:r>
            <a:r>
              <a:rPr lang="en-US" altLang="en-US" sz="2359">
                <a:solidFill>
                  <a:schemeClr val="tx1"/>
                </a:solidFill>
              </a:rPr>
              <a:t> </a:t>
            </a:r>
          </a:p>
        </p:txBody>
      </p:sp>
    </p:spTree>
    <p:extLst>
      <p:ext uri="{BB962C8B-B14F-4D97-AF65-F5344CB8AC3E}">
        <p14:creationId xmlns:p14="http://schemas.microsoft.com/office/powerpoint/2010/main" val="51294096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ChangeArrowheads="1"/>
          </p:cNvSpPr>
          <p:nvPr/>
        </p:nvSpPr>
        <p:spPr bwMode="auto">
          <a:xfrm>
            <a:off x="2095261" y="2170492"/>
            <a:ext cx="184727"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endParaRPr lang="ar-SA" altLang="en-US" sz="2177"/>
          </a:p>
        </p:txBody>
      </p:sp>
      <p:sp>
        <p:nvSpPr>
          <p:cNvPr id="30723" name="Rectangle 3"/>
          <p:cNvSpPr>
            <a:spLocks noChangeArrowheads="1"/>
          </p:cNvSpPr>
          <p:nvPr/>
        </p:nvSpPr>
        <p:spPr bwMode="auto">
          <a:xfrm>
            <a:off x="2095261" y="2170492"/>
            <a:ext cx="184727"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38" tIns="45719" rIns="91438" bIns="45719" anchor="ctr">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endParaRPr lang="ar-SA" altLang="en-US" sz="2177"/>
          </a:p>
        </p:txBody>
      </p:sp>
      <p:sp>
        <p:nvSpPr>
          <p:cNvPr id="30724" name="Text Box 4"/>
          <p:cNvSpPr txBox="1">
            <a:spLocks noChangeArrowheads="1"/>
          </p:cNvSpPr>
          <p:nvPr/>
        </p:nvSpPr>
        <p:spPr bwMode="auto">
          <a:xfrm>
            <a:off x="1919563" y="404684"/>
            <a:ext cx="7490226" cy="42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pPr>
              <a:spcBef>
                <a:spcPct val="50000"/>
              </a:spcBef>
            </a:pPr>
            <a:endParaRPr lang="ar-SA" altLang="en-US" sz="2177"/>
          </a:p>
        </p:txBody>
      </p:sp>
      <p:sp>
        <p:nvSpPr>
          <p:cNvPr id="30725" name="Text Box 6"/>
          <p:cNvSpPr txBox="1">
            <a:spLocks noChangeArrowheads="1"/>
          </p:cNvSpPr>
          <p:nvPr/>
        </p:nvSpPr>
        <p:spPr bwMode="auto">
          <a:xfrm>
            <a:off x="2134145" y="1196767"/>
            <a:ext cx="7994280" cy="1628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pPr>
              <a:spcBef>
                <a:spcPct val="50000"/>
              </a:spcBef>
            </a:pPr>
            <a:r>
              <a:rPr lang="en-US" altLang="en-US" sz="2359" b="1">
                <a:solidFill>
                  <a:schemeClr val="tx1"/>
                </a:solidFill>
              </a:rPr>
              <a:t>Example</a:t>
            </a:r>
            <a:r>
              <a:rPr lang="en-US" altLang="en-US" sz="2177" b="1">
                <a:solidFill>
                  <a:schemeClr val="tx1"/>
                </a:solidFill>
              </a:rPr>
              <a:t>: What is the generation time of a bacterial population that increases from 10,000 cells to 10,000,000 cells in four hours of growth?</a:t>
            </a:r>
            <a:r>
              <a:rPr lang="en-US" altLang="en-US" sz="2177">
                <a:solidFill>
                  <a:schemeClr val="tx1"/>
                </a:solidFill>
              </a:rPr>
              <a:t> </a:t>
            </a:r>
          </a:p>
          <a:p>
            <a:pPr>
              <a:spcBef>
                <a:spcPct val="50000"/>
              </a:spcBef>
            </a:pPr>
            <a:endParaRPr lang="en-US" altLang="en-US" sz="2177"/>
          </a:p>
        </p:txBody>
      </p:sp>
      <p:pic>
        <p:nvPicPr>
          <p:cNvPr id="30726" name="Picture 7" descr="gtprobl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8273" y="1988850"/>
            <a:ext cx="5330000" cy="2304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Text Box 8"/>
          <p:cNvSpPr txBox="1">
            <a:spLocks noChangeArrowheads="1"/>
          </p:cNvSpPr>
          <p:nvPr/>
        </p:nvSpPr>
        <p:spPr bwMode="auto">
          <a:xfrm>
            <a:off x="2134144" y="4509114"/>
            <a:ext cx="8283750" cy="243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r>
              <a:rPr lang="en-US" altLang="en-US" sz="2177" b="1">
                <a:solidFill>
                  <a:schemeClr val="tx1"/>
                </a:solidFill>
              </a:rPr>
              <a:t>G =  </a:t>
            </a:r>
            <a:r>
              <a:rPr lang="en-US" altLang="en-US" sz="2177" b="1" u="sng">
                <a:solidFill>
                  <a:schemeClr val="tx1"/>
                </a:solidFill>
              </a:rPr>
              <a:t>      t</a:t>
            </a:r>
            <a:r>
              <a:rPr lang="en-US" altLang="en-US" sz="2177" b="1">
                <a:solidFill>
                  <a:schemeClr val="tx1"/>
                </a:solidFill>
              </a:rPr>
              <a:t>_____</a:t>
            </a:r>
            <a:br>
              <a:rPr lang="en-US" altLang="en-US" sz="2177" b="1">
                <a:solidFill>
                  <a:schemeClr val="tx1"/>
                </a:solidFill>
              </a:rPr>
            </a:br>
            <a:r>
              <a:rPr lang="en-US" altLang="en-US" sz="2177" b="1">
                <a:solidFill>
                  <a:schemeClr val="tx1"/>
                </a:solidFill>
              </a:rPr>
              <a:t>       3.3 log b/B </a:t>
            </a:r>
          </a:p>
          <a:p>
            <a:r>
              <a:rPr lang="en-US" altLang="en-US" sz="2177" b="1">
                <a:solidFill>
                  <a:schemeClr val="tx1"/>
                </a:solidFill>
              </a:rPr>
              <a:t>G =  </a:t>
            </a:r>
            <a:r>
              <a:rPr lang="en-US" altLang="en-US" sz="2177" b="1" u="sng">
                <a:solidFill>
                  <a:schemeClr val="tx1"/>
                </a:solidFill>
              </a:rPr>
              <a:t>  240 minutes</a:t>
            </a:r>
            <a:r>
              <a:rPr lang="en-US" altLang="en-US" sz="2177" b="1">
                <a:solidFill>
                  <a:schemeClr val="tx1"/>
                </a:solidFill>
              </a:rPr>
              <a:t> </a:t>
            </a:r>
            <a:br>
              <a:rPr lang="en-US" altLang="en-US" sz="2177" b="1">
                <a:solidFill>
                  <a:schemeClr val="tx1"/>
                </a:solidFill>
              </a:rPr>
            </a:br>
            <a:r>
              <a:rPr lang="en-US" altLang="en-US" sz="2177" b="1">
                <a:solidFill>
                  <a:schemeClr val="tx1"/>
                </a:solidFill>
              </a:rPr>
              <a:t>       3.3 log 107/104 </a:t>
            </a:r>
          </a:p>
          <a:p>
            <a:r>
              <a:rPr lang="en-US" altLang="en-US" sz="2177" b="1">
                <a:solidFill>
                  <a:schemeClr val="tx1"/>
                </a:solidFill>
              </a:rPr>
              <a:t>G = </a:t>
            </a:r>
            <a:r>
              <a:rPr lang="en-US" altLang="en-US" sz="2177" b="1" u="sng">
                <a:solidFill>
                  <a:schemeClr val="tx1"/>
                </a:solidFill>
              </a:rPr>
              <a:t>  240 minutes</a:t>
            </a:r>
            <a:r>
              <a:rPr lang="en-US" altLang="en-US" sz="2177" b="1">
                <a:solidFill>
                  <a:schemeClr val="tx1"/>
                </a:solidFill>
              </a:rPr>
              <a:t> </a:t>
            </a:r>
            <a:br>
              <a:rPr lang="en-US" altLang="en-US" sz="2177" b="1">
                <a:solidFill>
                  <a:schemeClr val="tx1"/>
                </a:solidFill>
              </a:rPr>
            </a:br>
            <a:r>
              <a:rPr lang="en-US" altLang="en-US" sz="2177" b="1">
                <a:solidFill>
                  <a:schemeClr val="tx1"/>
                </a:solidFill>
              </a:rPr>
              <a:t>           3.3 x 3 </a:t>
            </a:r>
          </a:p>
          <a:p>
            <a:r>
              <a:rPr lang="en-US" altLang="en-US" sz="2177" b="1">
                <a:solidFill>
                  <a:schemeClr val="tx1"/>
                </a:solidFill>
              </a:rPr>
              <a:t>G = 24 minutes </a:t>
            </a:r>
          </a:p>
        </p:txBody>
      </p:sp>
      <p:sp>
        <p:nvSpPr>
          <p:cNvPr id="30728" name="Text Box 9"/>
          <p:cNvSpPr txBox="1">
            <a:spLocks noChangeArrowheads="1"/>
          </p:cNvSpPr>
          <p:nvPr/>
        </p:nvSpPr>
        <p:spPr bwMode="auto">
          <a:xfrm>
            <a:off x="2207593" y="332676"/>
            <a:ext cx="7056741" cy="455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spAutoFit/>
          </a:bodyPr>
          <a:lstStyle>
            <a:lvl1pPr>
              <a:defRPr sz="2400">
                <a:solidFill>
                  <a:schemeClr val="bg1"/>
                </a:solidFill>
                <a:latin typeface="Times New Roman" panose="02020603050405020304" pitchFamily="18" charset="0"/>
                <a:cs typeface="Lucida Sans Unicode" panose="020B0602030504020204" pitchFamily="34" charset="0"/>
              </a:defRPr>
            </a:lvl1pPr>
            <a:lvl2pPr marL="742950" indent="-285750">
              <a:defRPr sz="2400">
                <a:solidFill>
                  <a:schemeClr val="bg1"/>
                </a:solidFill>
                <a:latin typeface="Times New Roman" panose="02020603050405020304" pitchFamily="18" charset="0"/>
                <a:cs typeface="Lucida Sans Unicode" panose="020B0602030504020204" pitchFamily="34" charset="0"/>
              </a:defRPr>
            </a:lvl2pPr>
            <a:lvl3pPr marL="1143000" indent="-228600">
              <a:defRPr sz="2400">
                <a:solidFill>
                  <a:schemeClr val="bg1"/>
                </a:solidFill>
                <a:latin typeface="Times New Roman" panose="02020603050405020304" pitchFamily="18" charset="0"/>
                <a:cs typeface="Lucida Sans Unicode" panose="020B0602030504020204" pitchFamily="34" charset="0"/>
              </a:defRPr>
            </a:lvl3pPr>
            <a:lvl4pPr marL="1600200" indent="-228600">
              <a:defRPr sz="2400">
                <a:solidFill>
                  <a:schemeClr val="bg1"/>
                </a:solidFill>
                <a:latin typeface="Times New Roman" panose="02020603050405020304" pitchFamily="18" charset="0"/>
                <a:cs typeface="Lucida Sans Unicode" panose="020B0602030504020204" pitchFamily="34" charset="0"/>
              </a:defRPr>
            </a:lvl4pPr>
            <a:lvl5pPr marL="2057400" indent="-228600">
              <a:defRPr sz="2400">
                <a:solidFill>
                  <a:schemeClr val="bg1"/>
                </a:solidFill>
                <a:latin typeface="Times New Roman"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cs typeface="Lucida Sans Unicode" panose="020B0602030504020204" pitchFamily="34" charset="0"/>
              </a:defRPr>
            </a:lvl9pPr>
          </a:lstStyle>
          <a:p>
            <a:pPr algn="ctr">
              <a:spcBef>
                <a:spcPct val="50000"/>
              </a:spcBef>
            </a:pPr>
            <a:r>
              <a:rPr lang="en-US" altLang="en-US" sz="2359" b="1">
                <a:solidFill>
                  <a:schemeClr val="tx1"/>
                </a:solidFill>
              </a:rPr>
              <a:t>Calculation of Generation Time</a:t>
            </a:r>
            <a:r>
              <a:rPr lang="en-US" altLang="en-US" sz="2359">
                <a:solidFill>
                  <a:schemeClr val="tx1"/>
                </a:solidFill>
              </a:rPr>
              <a:t> </a:t>
            </a:r>
          </a:p>
        </p:txBody>
      </p:sp>
    </p:spTree>
    <p:extLst>
      <p:ext uri="{BB962C8B-B14F-4D97-AF65-F5344CB8AC3E}">
        <p14:creationId xmlns:p14="http://schemas.microsoft.com/office/powerpoint/2010/main" val="51918999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38797"/>
            <a:ext cx="10515600" cy="4351338"/>
          </a:xfrm>
        </p:spPr>
        <p:txBody>
          <a:bodyPr>
            <a:noAutofit/>
          </a:bodyPr>
          <a:lstStyle/>
          <a:p>
            <a:r>
              <a:rPr lang="en-IN" sz="2359" dirty="0">
                <a:latin typeface="Times New Roman" panose="02020603050405020304" pitchFamily="18" charset="0"/>
                <a:cs typeface="Lucida Sans Unicode" panose="020B0602030504020204" pitchFamily="34" charset="0"/>
              </a:rPr>
              <a:t>As explained by Loyola-Vargas and V á </a:t>
            </a:r>
            <a:r>
              <a:rPr lang="en-IN" sz="2359" dirty="0" err="1">
                <a:latin typeface="Times New Roman" panose="02020603050405020304" pitchFamily="18" charset="0"/>
                <a:cs typeface="Lucida Sans Unicode" panose="020B0602030504020204" pitchFamily="34" charset="0"/>
              </a:rPr>
              <a:t>zquez-Flota</a:t>
            </a:r>
            <a:r>
              <a:rPr lang="en-IN" sz="2359" dirty="0">
                <a:latin typeface="Times New Roman" panose="02020603050405020304" pitchFamily="18" charset="0"/>
                <a:cs typeface="Lucida Sans Unicode" panose="020B0602030504020204" pitchFamily="34" charset="0"/>
              </a:rPr>
              <a:t> (2006), the specific growth rate (µ) refers to the steepness of a curve, and it is defined as the rate of increase of biomass of a cell population per unit of biomass concentration. It can be calculated in batch cultures, since during a defined period of time, the rate of increase in biomass per unit of biomass concentration is constant and measurable. This period of time occurs between the lag phase and stationary phases. During this period, the increase in the cell population fits a straight-line equation between ln x and t.</a:t>
            </a:r>
          </a:p>
          <a:p>
            <a:endParaRPr lang="en-IN" sz="2359" dirty="0">
              <a:latin typeface="Times New Roman" panose="02020603050405020304" pitchFamily="18" charset="0"/>
              <a:cs typeface="Lucida Sans Unicode" panose="020B0602030504020204" pitchFamily="34" charset="0"/>
            </a:endParaRPr>
          </a:p>
          <a:p>
            <a:endParaRPr lang="en-IN" sz="2359" dirty="0">
              <a:latin typeface="Times New Roman" panose="02020603050405020304" pitchFamily="18" charset="0"/>
              <a:cs typeface="Lucida Sans Unicode" panose="020B0602030504020204" pitchFamily="34" charset="0"/>
            </a:endParaRPr>
          </a:p>
          <a:p>
            <a:endParaRPr lang="en-IN" sz="2359" dirty="0">
              <a:latin typeface="Times New Roman" panose="02020603050405020304" pitchFamily="18" charset="0"/>
              <a:cs typeface="Lucida Sans Unicode" panose="020B0602030504020204" pitchFamily="34" charset="0"/>
            </a:endParaRPr>
          </a:p>
          <a:p>
            <a:r>
              <a:rPr lang="en-IN" sz="2359" dirty="0">
                <a:latin typeface="Times New Roman" panose="02020603050405020304" pitchFamily="18" charset="0"/>
                <a:cs typeface="Lucida Sans Unicode" panose="020B0602030504020204" pitchFamily="34" charset="0"/>
              </a:rPr>
              <a:t>Where, xo is the initial biomass (or cell density), x is the biomass (or cell density) at time t, and µ is the specific growth rate. Mu can be calculated from the above relationship, which is the slope of the line between ln x and t.</a:t>
            </a:r>
          </a:p>
        </p:txBody>
      </p:sp>
      <p:pic>
        <p:nvPicPr>
          <p:cNvPr id="4" name="Picture 3"/>
          <p:cNvPicPr>
            <a:picLocks noChangeAspect="1"/>
          </p:cNvPicPr>
          <p:nvPr/>
        </p:nvPicPr>
        <p:blipFill>
          <a:blip r:embed="rId2"/>
          <a:stretch>
            <a:fillRect/>
          </a:stretch>
        </p:blipFill>
        <p:spPr>
          <a:xfrm>
            <a:off x="4705350" y="3412818"/>
            <a:ext cx="1390650" cy="1114425"/>
          </a:xfrm>
          <a:prstGeom prst="rect">
            <a:avLst/>
          </a:prstGeom>
        </p:spPr>
      </p:pic>
    </p:spTree>
    <p:extLst>
      <p:ext uri="{BB962C8B-B14F-4D97-AF65-F5344CB8AC3E}">
        <p14:creationId xmlns:p14="http://schemas.microsoft.com/office/powerpoint/2010/main" val="3061097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Doubling time</a:t>
            </a:r>
            <a:br>
              <a:rPr lang="en-IN" dirty="0"/>
            </a:br>
            <a:endParaRPr lang="en-IN" dirty="0"/>
          </a:p>
        </p:txBody>
      </p:sp>
      <p:sp>
        <p:nvSpPr>
          <p:cNvPr id="5" name="Content Placeholder 4"/>
          <p:cNvSpPr>
            <a:spLocks noGrp="1"/>
          </p:cNvSpPr>
          <p:nvPr>
            <p:ph idx="1"/>
          </p:nvPr>
        </p:nvSpPr>
        <p:spPr>
          <a:xfrm>
            <a:off x="1140579" y="1843072"/>
            <a:ext cx="10515600" cy="4351338"/>
          </a:xfrm>
        </p:spPr>
        <p:txBody>
          <a:bodyPr/>
          <a:lstStyle/>
          <a:p>
            <a:r>
              <a:rPr lang="en-IN" sz="2359" dirty="0">
                <a:latin typeface="Times New Roman" panose="02020603050405020304" pitchFamily="18" charset="0"/>
                <a:cs typeface="Lucida Sans Unicode" panose="020B0602030504020204" pitchFamily="34" charset="0"/>
              </a:rPr>
              <a:t>Doubling time (td) is the time required for the concentration of biomass of a population of suspension cells to double. One of the greatest contrasts between the growths of cultured plant cells refers to their respective growth rates. The doubling time (</a:t>
            </a:r>
            <a:r>
              <a:rPr lang="en-IN" sz="2359" dirty="0" err="1">
                <a:latin typeface="Times New Roman" panose="02020603050405020304" pitchFamily="18" charset="0"/>
                <a:cs typeface="Lucida Sans Unicode" panose="020B0602030504020204" pitchFamily="34" charset="0"/>
              </a:rPr>
              <a:t>dt</a:t>
            </a:r>
            <a:r>
              <a:rPr lang="en-IN" sz="2359" dirty="0">
                <a:latin typeface="Times New Roman" panose="02020603050405020304" pitchFamily="18" charset="0"/>
                <a:cs typeface="Lucida Sans Unicode" panose="020B0602030504020204" pitchFamily="34" charset="0"/>
              </a:rPr>
              <a:t>) can be calculated according to the following equation (Loyola-Vargas and V á </a:t>
            </a:r>
            <a:r>
              <a:rPr lang="en-IN" sz="2359" dirty="0" err="1">
                <a:latin typeface="Times New Roman" panose="02020603050405020304" pitchFamily="18" charset="0"/>
                <a:cs typeface="Lucida Sans Unicode" panose="020B0602030504020204" pitchFamily="34" charset="0"/>
              </a:rPr>
              <a:t>zquez-Flota</a:t>
            </a:r>
            <a:r>
              <a:rPr lang="en-IN" sz="2359" dirty="0">
                <a:latin typeface="Times New Roman" panose="02020603050405020304" pitchFamily="18" charset="0"/>
                <a:cs typeface="Lucida Sans Unicode" panose="020B0602030504020204" pitchFamily="34" charset="0"/>
              </a:rPr>
              <a:t>, 2006)</a:t>
            </a:r>
          </a:p>
          <a:p>
            <a:endParaRPr lang="en-IN" dirty="0"/>
          </a:p>
        </p:txBody>
      </p:sp>
      <p:pic>
        <p:nvPicPr>
          <p:cNvPr id="6148" name="Picture 4" descr="https://nptel.ac.in/courses/102103016/module4/lec35/images/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6747" y="4018741"/>
            <a:ext cx="1751091" cy="1308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7956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Methods </a:t>
            </a:r>
            <a:r>
              <a:rPr lang="en-US" altLang="en-US" dirty="0"/>
              <a:t>for the growing unicellular organisms </a:t>
            </a:r>
            <a:endParaRPr lang="en-IN" dirty="0"/>
          </a:p>
        </p:txBody>
      </p:sp>
      <p:sp>
        <p:nvSpPr>
          <p:cNvPr id="3" name="Content Placeholder 2"/>
          <p:cNvSpPr>
            <a:spLocks noGrp="1"/>
          </p:cNvSpPr>
          <p:nvPr>
            <p:ph idx="1"/>
          </p:nvPr>
        </p:nvSpPr>
        <p:spPr/>
        <p:txBody>
          <a:bodyPr/>
          <a:lstStyle/>
          <a:p>
            <a:endParaRPr lang="en-US" altLang="en-US" b="1" dirty="0"/>
          </a:p>
          <a:p>
            <a:endParaRPr lang="en-US" altLang="en-US" b="1" dirty="0"/>
          </a:p>
          <a:p>
            <a:endParaRPr lang="en-US" altLang="en-US" b="1" dirty="0"/>
          </a:p>
          <a:p>
            <a:r>
              <a:rPr lang="en-US" altLang="en-US" b="1" dirty="0"/>
              <a:t>Batch fermentation</a:t>
            </a:r>
            <a:r>
              <a:rPr lang="en-US" altLang="en-US" dirty="0"/>
              <a:t>.</a:t>
            </a:r>
          </a:p>
          <a:p>
            <a:r>
              <a:rPr lang="en-US" altLang="en-US" b="1" dirty="0"/>
              <a:t>Fed-batch fermentation</a:t>
            </a:r>
            <a:r>
              <a:rPr lang="en-US" altLang="en-US" dirty="0"/>
              <a:t>.</a:t>
            </a:r>
          </a:p>
          <a:p>
            <a:r>
              <a:rPr lang="en-US" altLang="en-US" b="1" dirty="0"/>
              <a:t>Continuous fermentation.</a:t>
            </a:r>
          </a:p>
          <a:p>
            <a:pPr>
              <a:buNone/>
            </a:pPr>
            <a:r>
              <a:rPr lang="en-US" altLang="en-US" b="1" dirty="0"/>
              <a:t>        </a:t>
            </a:r>
            <a:endParaRPr lang="en-IN" dirty="0"/>
          </a:p>
        </p:txBody>
      </p:sp>
    </p:spTree>
    <p:extLst>
      <p:ext uri="{BB962C8B-B14F-4D97-AF65-F5344CB8AC3E}">
        <p14:creationId xmlns:p14="http://schemas.microsoft.com/office/powerpoint/2010/main" val="891490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idx="1"/>
          </p:nvPr>
        </p:nvSpPr>
        <p:spPr>
          <a:xfrm>
            <a:off x="1981200" y="1600200"/>
            <a:ext cx="8077200" cy="4343400"/>
          </a:xfrm>
        </p:spPr>
        <p:txBody>
          <a:bodyPr rtlCol="0">
            <a:normAutofit/>
          </a:bodyPr>
          <a:lstStyle/>
          <a:p>
            <a:pPr marL="342906" indent="-342906" defTabSz="457207">
              <a:buClr>
                <a:schemeClr val="bg2">
                  <a:lumMod val="40000"/>
                  <a:lumOff val="60000"/>
                </a:schemeClr>
              </a:buClr>
              <a:buFont typeface="Wingdings 3" charset="2"/>
              <a:buChar char=""/>
              <a:defRPr/>
            </a:pPr>
            <a:r>
              <a:rPr lang="en-US" altLang="en-US" dirty="0"/>
              <a:t> Considered to be a closed system.</a:t>
            </a:r>
          </a:p>
          <a:p>
            <a:pPr marL="342906" indent="-342906" defTabSz="457207">
              <a:buClr>
                <a:schemeClr val="bg2">
                  <a:lumMod val="40000"/>
                  <a:lumOff val="60000"/>
                </a:schemeClr>
              </a:buClr>
              <a:buFont typeface="Wingdings 3" charset="2"/>
              <a:buChar char=""/>
              <a:defRPr/>
            </a:pPr>
            <a:r>
              <a:rPr lang="en-US" altLang="en-US" dirty="0"/>
              <a:t> The sterilized media in the fermenter is </a:t>
            </a:r>
          </a:p>
          <a:p>
            <a:pPr marL="342906" indent="-342906" defTabSz="457207">
              <a:buClr>
                <a:schemeClr val="bg2">
                  <a:lumMod val="40000"/>
                  <a:lumOff val="60000"/>
                </a:schemeClr>
              </a:buClr>
              <a:buNone/>
              <a:defRPr/>
            </a:pPr>
            <a:r>
              <a:rPr lang="en-US" altLang="en-US" dirty="0"/>
              <a:t>     inoculated with the microorganism.</a:t>
            </a:r>
          </a:p>
          <a:p>
            <a:pPr marL="342906" indent="-342906" defTabSz="457207">
              <a:buClr>
                <a:schemeClr val="bg2">
                  <a:lumMod val="40000"/>
                  <a:lumOff val="60000"/>
                </a:schemeClr>
              </a:buClr>
              <a:buFont typeface="Wingdings 3" charset="2"/>
              <a:buChar char=""/>
              <a:defRPr/>
            </a:pPr>
            <a:r>
              <a:rPr lang="en-US" altLang="en-US" dirty="0"/>
              <a:t> Incubation is allowed under the optimum</a:t>
            </a:r>
          </a:p>
          <a:p>
            <a:pPr marL="342906" indent="-342906" defTabSz="457207">
              <a:buClr>
                <a:schemeClr val="bg2">
                  <a:lumMod val="40000"/>
                  <a:lumOff val="60000"/>
                </a:schemeClr>
              </a:buClr>
              <a:buNone/>
              <a:defRPr/>
            </a:pPr>
            <a:r>
              <a:rPr lang="en-US" altLang="en-US" dirty="0"/>
              <a:t>     conditions (aeration, agitation, </a:t>
            </a:r>
          </a:p>
          <a:p>
            <a:pPr marL="342906" indent="-342906" defTabSz="457207">
              <a:buClr>
                <a:schemeClr val="bg2">
                  <a:lumMod val="40000"/>
                  <a:lumOff val="60000"/>
                </a:schemeClr>
              </a:buClr>
              <a:buNone/>
              <a:defRPr/>
            </a:pPr>
            <a:r>
              <a:rPr lang="en-US" altLang="en-US" dirty="0"/>
              <a:t>     temperature).</a:t>
            </a:r>
          </a:p>
          <a:p>
            <a:pPr marL="342906" indent="-342906" defTabSz="457207">
              <a:buClr>
                <a:schemeClr val="bg2">
                  <a:lumMod val="40000"/>
                  <a:lumOff val="60000"/>
                </a:schemeClr>
              </a:buClr>
              <a:buFont typeface="Wingdings 3" charset="2"/>
              <a:buChar char=""/>
              <a:defRPr/>
            </a:pPr>
            <a:r>
              <a:rPr lang="en-US" altLang="en-US" dirty="0"/>
              <a:t> During entire fermentation nothing is </a:t>
            </a:r>
          </a:p>
          <a:p>
            <a:pPr marL="342906" indent="-342906" defTabSz="457207">
              <a:buClr>
                <a:schemeClr val="bg2">
                  <a:lumMod val="40000"/>
                  <a:lumOff val="60000"/>
                </a:schemeClr>
              </a:buClr>
              <a:buNone/>
              <a:defRPr/>
            </a:pPr>
            <a:r>
              <a:rPr lang="en-US" altLang="en-US" dirty="0"/>
              <a:t>     added except air, antifoam and acid/base.</a:t>
            </a:r>
          </a:p>
        </p:txBody>
      </p:sp>
      <p:sp>
        <p:nvSpPr>
          <p:cNvPr id="5" name="Slide Number Placeholder 5"/>
          <p:cNvSpPr>
            <a:spLocks noGrp="1"/>
          </p:cNvSpPr>
          <p:nvPr>
            <p:ph type="sldNum" sz="quarter" idx="12"/>
          </p:nvPr>
        </p:nvSpPr>
        <p:spPr/>
        <p:txBody>
          <a:bodyPr/>
          <a:lstStyle/>
          <a:p>
            <a:pPr>
              <a:defRPr/>
            </a:pPr>
            <a:fld id="{3E418571-7A9B-4570-9F13-ADE006BD324C}" type="slidenum">
              <a:rPr lang="en-US" altLang="en-US"/>
              <a:pPr>
                <a:defRPr/>
              </a:pPr>
              <a:t>17</a:t>
            </a:fld>
            <a:endParaRPr lang="en-US" altLang="en-US"/>
          </a:p>
        </p:txBody>
      </p:sp>
      <p:sp>
        <p:nvSpPr>
          <p:cNvPr id="17412" name="Text Box 3"/>
          <p:cNvSpPr txBox="1">
            <a:spLocks noChangeArrowheads="1"/>
          </p:cNvSpPr>
          <p:nvPr/>
        </p:nvSpPr>
        <p:spPr bwMode="auto">
          <a:xfrm>
            <a:off x="3641726" y="193675"/>
            <a:ext cx="298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7413" name="Text Box 4"/>
          <p:cNvSpPr txBox="1">
            <a:spLocks noChangeArrowheads="1"/>
          </p:cNvSpPr>
          <p:nvPr/>
        </p:nvSpPr>
        <p:spPr bwMode="auto">
          <a:xfrm>
            <a:off x="2057400" y="381001"/>
            <a:ext cx="8229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rgbClr val="8AD0D6"/>
              </a:buClr>
              <a:buSzPct val="80000"/>
              <a:buFont typeface="Wingdings 3" panose="05040102010807070707" pitchFamily="18" charset="2"/>
              <a:buChar char=""/>
              <a:defRPr sz="2000">
                <a:solidFill>
                  <a:schemeClr val="tx1"/>
                </a:solidFill>
                <a:latin typeface="Century Gothic" panose="020B0502020202020204" pitchFamily="34" charset="0"/>
              </a:defRPr>
            </a:lvl1pPr>
            <a:lvl2pPr marL="742950" indent="-285750">
              <a:spcBef>
                <a:spcPts val="1000"/>
              </a:spcBef>
              <a:buClr>
                <a:srgbClr val="8AD0D6"/>
              </a:buClr>
              <a:buSzPct val="80000"/>
              <a:buFont typeface="Wingdings 3" panose="05040102010807070707" pitchFamily="18" charset="2"/>
              <a:buChar char=""/>
              <a:defRPr>
                <a:solidFill>
                  <a:schemeClr val="tx1"/>
                </a:solidFill>
                <a:latin typeface="Century Gothic" panose="020B0502020202020204" pitchFamily="34" charset="0"/>
              </a:defRPr>
            </a:lvl2pPr>
            <a:lvl3pPr marL="1143000" indent="-228600">
              <a:spcBef>
                <a:spcPts val="1000"/>
              </a:spcBef>
              <a:buClr>
                <a:srgbClr val="8AD0D6"/>
              </a:buClr>
              <a:buSzPct val="80000"/>
              <a:buFont typeface="Wingdings 3" panose="05040102010807070707" pitchFamily="18" charset="2"/>
              <a:buChar char=""/>
              <a:defRPr sz="1600">
                <a:solidFill>
                  <a:schemeClr val="tx1"/>
                </a:solidFill>
                <a:latin typeface="Century Gothic" panose="020B0502020202020204" pitchFamily="34" charset="0"/>
              </a:defRPr>
            </a:lvl3pPr>
            <a:lvl4pPr marL="16002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4pPr>
            <a:lvl5pPr marL="2057400" indent="-228600">
              <a:spcBef>
                <a:spcPts val="1000"/>
              </a:spcBef>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5pPr>
            <a:lvl6pPr marL="25146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6pPr>
            <a:lvl7pPr marL="29718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7pPr>
            <a:lvl8pPr marL="34290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8pPr>
            <a:lvl9pPr marL="3886200" indent="-228600" eaLnBrk="0" fontAlgn="base" hangingPunct="0">
              <a:spcBef>
                <a:spcPts val="1000"/>
              </a:spcBef>
              <a:spcAft>
                <a:spcPct val="0"/>
              </a:spcAft>
              <a:buClr>
                <a:srgbClr val="8AD0D6"/>
              </a:buClr>
              <a:buSzPct val="80000"/>
              <a:buFont typeface="Wingdings 3" panose="05040102010807070707" pitchFamily="18" charset="2"/>
              <a:buChar char=""/>
              <a:defRPr sz="1400">
                <a:solidFill>
                  <a:schemeClr val="tx1"/>
                </a:solidFill>
                <a:latin typeface="Century Gothic" panose="020B0502020202020204" pitchFamily="34" charset="0"/>
              </a:defRPr>
            </a:lvl9pPr>
          </a:lstStyle>
          <a:p>
            <a:pPr algn="ctr" eaLnBrk="1" hangingPunct="1">
              <a:spcBef>
                <a:spcPct val="50000"/>
              </a:spcBef>
              <a:buClrTx/>
              <a:buSzTx/>
              <a:buFontTx/>
              <a:buNone/>
            </a:pPr>
            <a:r>
              <a:rPr lang="en-US" altLang="en-US" sz="4000" b="1">
                <a:latin typeface="Tahoma" panose="020B0604030504040204" pitchFamily="34" charset="0"/>
              </a:rPr>
              <a:t>Batch fermentation</a:t>
            </a:r>
          </a:p>
        </p:txBody>
      </p:sp>
    </p:spTree>
    <p:extLst>
      <p:ext uri="{BB962C8B-B14F-4D97-AF65-F5344CB8AC3E}">
        <p14:creationId xmlns:p14="http://schemas.microsoft.com/office/powerpoint/2010/main" val="4101096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133600" y="152400"/>
            <a:ext cx="7772400" cy="838200"/>
          </a:xfrm>
        </p:spPr>
        <p:txBody>
          <a:bodyPr/>
          <a:lstStyle/>
          <a:p>
            <a:pPr algn="ctr" eaLnBrk="1" hangingPunct="1"/>
            <a:r>
              <a:rPr lang="en-US" altLang="en-US" sz="4000" b="1"/>
              <a:t>Batch fermenter system</a:t>
            </a:r>
            <a:r>
              <a:rPr lang="en-US" altLang="en-US"/>
              <a:t> </a:t>
            </a:r>
          </a:p>
        </p:txBody>
      </p:sp>
      <p:sp>
        <p:nvSpPr>
          <p:cNvPr id="4" name="Slide Number Placeholder 5"/>
          <p:cNvSpPr>
            <a:spLocks noGrp="1"/>
          </p:cNvSpPr>
          <p:nvPr>
            <p:ph type="sldNum" sz="quarter" idx="12"/>
          </p:nvPr>
        </p:nvSpPr>
        <p:spPr/>
        <p:txBody>
          <a:bodyPr/>
          <a:lstStyle/>
          <a:p>
            <a:pPr>
              <a:defRPr/>
            </a:pPr>
            <a:fld id="{3A0CBE07-5C05-4B44-AE0A-9CAF314E03D4}" type="slidenum">
              <a:rPr lang="en-US" altLang="en-US"/>
              <a:pPr>
                <a:defRPr/>
              </a:pPr>
              <a:t>18</a:t>
            </a:fld>
            <a:endParaRPr lang="en-US" altLang="en-US"/>
          </a:p>
        </p:txBody>
      </p:sp>
      <p:pic>
        <p:nvPicPr>
          <p:cNvPr id="20484" name="Picture 3" descr="12-22-2013 9;54;30 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676400"/>
            <a:ext cx="5943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0841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981200" y="731838"/>
            <a:ext cx="8229600" cy="609600"/>
          </a:xfrm>
        </p:spPr>
        <p:txBody>
          <a:bodyPr>
            <a:normAutofit fontScale="90000"/>
          </a:bodyPr>
          <a:lstStyle/>
          <a:p>
            <a:pPr algn="ctr" eaLnBrk="1" hangingPunct="1"/>
            <a:r>
              <a:rPr lang="en-US" altLang="en-US" sz="4000" b="1"/>
              <a:t>Fed-Batch fermentation</a:t>
            </a:r>
          </a:p>
        </p:txBody>
      </p:sp>
      <p:sp>
        <p:nvSpPr>
          <p:cNvPr id="11267" name="Rectangle 3"/>
          <p:cNvSpPr>
            <a:spLocks noGrp="1" noChangeArrowheads="1"/>
          </p:cNvSpPr>
          <p:nvPr>
            <p:ph idx="1"/>
          </p:nvPr>
        </p:nvSpPr>
        <p:spPr>
          <a:xfrm>
            <a:off x="1981200" y="1752601"/>
            <a:ext cx="8229600" cy="4183063"/>
          </a:xfrm>
        </p:spPr>
        <p:txBody>
          <a:bodyPr rtlCol="0">
            <a:normAutofit/>
          </a:bodyPr>
          <a:lstStyle/>
          <a:p>
            <a:pPr marL="609600" indent="-609600" defTabSz="457207">
              <a:buClr>
                <a:schemeClr val="bg2">
                  <a:lumMod val="40000"/>
                  <a:lumOff val="60000"/>
                </a:schemeClr>
              </a:buClr>
              <a:buFont typeface="Wingdings 3" charset="2"/>
              <a:buChar char=""/>
              <a:defRPr/>
            </a:pPr>
            <a:r>
              <a:rPr lang="en-US" altLang="en-US" dirty="0"/>
              <a:t>It is enhancement of batch fermentation.</a:t>
            </a:r>
          </a:p>
          <a:p>
            <a:pPr marL="609600" indent="-609600" defTabSz="457207">
              <a:buClr>
                <a:schemeClr val="bg2">
                  <a:lumMod val="40000"/>
                  <a:lumOff val="60000"/>
                </a:schemeClr>
              </a:buClr>
              <a:buFont typeface="Wingdings 3" charset="2"/>
              <a:buChar char=""/>
              <a:defRPr/>
            </a:pPr>
            <a:r>
              <a:rPr lang="en-US" altLang="en-US" dirty="0"/>
              <a:t>Continue adding the nutrients (feeding) in a </a:t>
            </a:r>
          </a:p>
          <a:p>
            <a:pPr marL="609600" indent="-609600" defTabSz="457207">
              <a:buClr>
                <a:schemeClr val="bg2">
                  <a:lumMod val="40000"/>
                  <a:lumOff val="60000"/>
                </a:schemeClr>
              </a:buClr>
              <a:buNone/>
              <a:defRPr/>
            </a:pPr>
            <a:r>
              <a:rPr lang="en-US" altLang="en-US" dirty="0"/>
              <a:t>      small doses during the fermentation.</a:t>
            </a:r>
          </a:p>
          <a:p>
            <a:pPr marL="609600" indent="-609600" defTabSz="457207">
              <a:buClr>
                <a:schemeClr val="bg2">
                  <a:lumMod val="40000"/>
                  <a:lumOff val="60000"/>
                </a:schemeClr>
              </a:buClr>
              <a:buFont typeface="Wingdings 3" charset="2"/>
              <a:buChar char=""/>
              <a:defRPr/>
            </a:pPr>
            <a:r>
              <a:rPr lang="en-US" altLang="en-US" dirty="0"/>
              <a:t>The method in controlling nutrients feeding</a:t>
            </a:r>
          </a:p>
          <a:p>
            <a:pPr marL="609600" indent="-609600" defTabSz="457207">
              <a:buClr>
                <a:schemeClr val="bg2">
                  <a:lumMod val="40000"/>
                  <a:lumOff val="60000"/>
                </a:schemeClr>
              </a:buClr>
              <a:buNone/>
              <a:defRPr/>
            </a:pPr>
            <a:r>
              <a:rPr lang="en-US" altLang="en-US" dirty="0"/>
              <a:t>       process is by measuring methods. </a:t>
            </a:r>
          </a:p>
          <a:p>
            <a:pPr marL="609600" indent="-609600" defTabSz="457207">
              <a:buClr>
                <a:schemeClr val="bg2">
                  <a:lumMod val="40000"/>
                  <a:lumOff val="60000"/>
                </a:schemeClr>
              </a:buClr>
              <a:buFont typeface="Wingdings 3" charset="2"/>
              <a:buChar char=""/>
              <a:defRPr/>
            </a:pPr>
            <a:r>
              <a:rPr lang="en-US" altLang="en-US" dirty="0"/>
              <a:t>The main advantage of fed-batch fermentation is the elimination of catabolite repression (feed-back inhibition).</a:t>
            </a:r>
          </a:p>
          <a:p>
            <a:pPr marL="609600" indent="-609600" defTabSz="457207">
              <a:buClr>
                <a:schemeClr val="bg2">
                  <a:lumMod val="40000"/>
                  <a:lumOff val="60000"/>
                </a:schemeClr>
              </a:buClr>
              <a:buFont typeface="Wingdings 3" charset="2"/>
              <a:buChar char=""/>
              <a:defRPr/>
            </a:pPr>
            <a:endParaRPr lang="en-US" altLang="en-US" dirty="0"/>
          </a:p>
        </p:txBody>
      </p:sp>
      <p:sp>
        <p:nvSpPr>
          <p:cNvPr id="4" name="Slide Number Placeholder 5"/>
          <p:cNvSpPr>
            <a:spLocks noGrp="1"/>
          </p:cNvSpPr>
          <p:nvPr>
            <p:ph type="sldNum" sz="quarter" idx="12"/>
          </p:nvPr>
        </p:nvSpPr>
        <p:spPr/>
        <p:txBody>
          <a:bodyPr/>
          <a:lstStyle/>
          <a:p>
            <a:pPr>
              <a:defRPr/>
            </a:pPr>
            <a:fld id="{ADC648F4-EE98-4836-883E-FAB4C49342BF}" type="slidenum">
              <a:rPr lang="en-US" altLang="en-US"/>
              <a:pPr>
                <a:defRPr/>
              </a:pPr>
              <a:t>19</a:t>
            </a:fld>
            <a:endParaRPr lang="en-US" altLang="en-US"/>
          </a:p>
        </p:txBody>
      </p:sp>
    </p:spTree>
    <p:extLst>
      <p:ext uri="{BB962C8B-B14F-4D97-AF65-F5344CB8AC3E}">
        <p14:creationId xmlns:p14="http://schemas.microsoft.com/office/powerpoint/2010/main" val="4172764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eaLnBrk="1" hangingPunct="1"/>
            <a:r>
              <a:rPr lang="en-US" altLang="en-US" dirty="0"/>
              <a:t>Growth takes place on two levels</a:t>
            </a:r>
          </a:p>
          <a:p>
            <a:pPr lvl="1" eaLnBrk="1" hangingPunct="1"/>
            <a:r>
              <a:rPr lang="en-US" altLang="en-US" dirty="0"/>
              <a:t>Cell synthesizes new cell components and increases in size</a:t>
            </a:r>
          </a:p>
          <a:p>
            <a:pPr lvl="1" eaLnBrk="1" hangingPunct="1"/>
            <a:r>
              <a:rPr lang="en-US" altLang="en-US" dirty="0"/>
              <a:t>The number of cells in the population increases</a:t>
            </a:r>
          </a:p>
          <a:p>
            <a:pPr eaLnBrk="1" hangingPunct="1"/>
            <a:r>
              <a:rPr lang="en-US" altLang="en-US" dirty="0"/>
              <a:t>The Basis of Population Growth:  Binary Fission</a:t>
            </a:r>
          </a:p>
        </p:txBody>
      </p:sp>
      <p:sp>
        <p:nvSpPr>
          <p:cNvPr id="56322" name="Title 1"/>
          <p:cNvSpPr>
            <a:spLocks noGrp="1"/>
          </p:cNvSpPr>
          <p:nvPr>
            <p:ph type="title"/>
          </p:nvPr>
        </p:nvSpPr>
        <p:spPr>
          <a:xfrm>
            <a:off x="780691" y="408257"/>
            <a:ext cx="10515600" cy="1325563"/>
          </a:xfrm>
        </p:spPr>
        <p:txBody>
          <a:bodyPr/>
          <a:lstStyle/>
          <a:p>
            <a:pPr>
              <a:defRPr/>
            </a:pPr>
            <a:r>
              <a:rPr lang="en-US" sz="2800" dirty="0"/>
              <a:t>The Study of Microbial Growth</a:t>
            </a:r>
          </a:p>
        </p:txBody>
      </p:sp>
    </p:spTree>
    <p:extLst>
      <p:ext uri="{BB962C8B-B14F-4D97-AF65-F5344CB8AC3E}">
        <p14:creationId xmlns:p14="http://schemas.microsoft.com/office/powerpoint/2010/main" val="42434462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9800" y="381000"/>
            <a:ext cx="7772400" cy="838200"/>
          </a:xfrm>
        </p:spPr>
        <p:txBody>
          <a:bodyPr/>
          <a:lstStyle/>
          <a:p>
            <a:pPr algn="ctr" eaLnBrk="1" hangingPunct="1"/>
            <a:r>
              <a:rPr lang="en-US" altLang="en-US" sz="4000" b="1"/>
              <a:t>Continuous fermentation</a:t>
            </a:r>
          </a:p>
        </p:txBody>
      </p:sp>
      <p:sp>
        <p:nvSpPr>
          <p:cNvPr id="21507" name="Rectangle 3"/>
          <p:cNvSpPr>
            <a:spLocks noGrp="1" noChangeArrowheads="1"/>
          </p:cNvSpPr>
          <p:nvPr>
            <p:ph idx="1"/>
          </p:nvPr>
        </p:nvSpPr>
        <p:spPr>
          <a:xfrm>
            <a:off x="2209800" y="1752600"/>
            <a:ext cx="7772400" cy="3962400"/>
          </a:xfrm>
        </p:spPr>
        <p:txBody>
          <a:bodyPr/>
          <a:lstStyle/>
          <a:p>
            <a:pPr eaLnBrk="1" hangingPunct="1"/>
            <a:r>
              <a:rPr lang="en-US" altLang="en-US"/>
              <a:t>It is an open system.</a:t>
            </a:r>
          </a:p>
          <a:p>
            <a:pPr eaLnBrk="1" hangingPunct="1"/>
            <a:r>
              <a:rPr lang="en-US" altLang="en-US"/>
              <a:t>Continuously sterile nutrient is added and  the converted nutrient is taken out  from the fermentor.</a:t>
            </a:r>
          </a:p>
          <a:p>
            <a:pPr eaLnBrk="1" hangingPunct="1"/>
            <a:r>
              <a:rPr lang="en-US" altLang="en-US"/>
              <a:t>In continuous process cell loss as a result of outflow must be balanced by growth of the microorganism.</a:t>
            </a:r>
          </a:p>
          <a:p>
            <a:pPr eaLnBrk="1" hangingPunct="1"/>
            <a:endParaRPr lang="en-US" altLang="en-US"/>
          </a:p>
        </p:txBody>
      </p:sp>
      <p:sp>
        <p:nvSpPr>
          <p:cNvPr id="4" name="Slide Number Placeholder 5"/>
          <p:cNvSpPr>
            <a:spLocks noGrp="1"/>
          </p:cNvSpPr>
          <p:nvPr>
            <p:ph type="sldNum" sz="quarter" idx="12"/>
          </p:nvPr>
        </p:nvSpPr>
        <p:spPr/>
        <p:txBody>
          <a:bodyPr/>
          <a:lstStyle/>
          <a:p>
            <a:pPr>
              <a:defRPr/>
            </a:pPr>
            <a:fld id="{5D6CC469-3C1B-490D-A063-434AC3D6F145}" type="slidenum">
              <a:rPr lang="en-US" altLang="en-US"/>
              <a:pPr>
                <a:defRPr/>
              </a:pPr>
              <a:t>20</a:t>
            </a:fld>
            <a:endParaRPr lang="en-US" altLang="en-US"/>
          </a:p>
        </p:txBody>
      </p:sp>
    </p:spTree>
    <p:extLst>
      <p:ext uri="{BB962C8B-B14F-4D97-AF65-F5344CB8AC3E}">
        <p14:creationId xmlns:p14="http://schemas.microsoft.com/office/powerpoint/2010/main" val="2247250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676400" y="222250"/>
            <a:ext cx="7772400" cy="914400"/>
          </a:xfrm>
        </p:spPr>
        <p:txBody>
          <a:bodyPr/>
          <a:lstStyle/>
          <a:p>
            <a:pPr algn="ctr" eaLnBrk="1" hangingPunct="1"/>
            <a:r>
              <a:rPr lang="en-US" altLang="en-US" sz="4000" b="1"/>
              <a:t>Continuous fermenter system</a:t>
            </a:r>
          </a:p>
        </p:txBody>
      </p:sp>
      <p:sp>
        <p:nvSpPr>
          <p:cNvPr id="4" name="Slide Number Placeholder 5"/>
          <p:cNvSpPr>
            <a:spLocks noGrp="1"/>
          </p:cNvSpPr>
          <p:nvPr>
            <p:ph type="sldNum" sz="quarter" idx="12"/>
          </p:nvPr>
        </p:nvSpPr>
        <p:spPr/>
        <p:txBody>
          <a:bodyPr/>
          <a:lstStyle/>
          <a:p>
            <a:pPr>
              <a:defRPr/>
            </a:pPr>
            <a:fld id="{3270C223-9D75-48E5-8235-EE6059E48DC6}" type="slidenum">
              <a:rPr lang="en-US" altLang="en-US"/>
              <a:pPr>
                <a:defRPr/>
              </a:pPr>
              <a:t>21</a:t>
            </a:fld>
            <a:endParaRPr lang="en-US" altLang="en-US"/>
          </a:p>
        </p:txBody>
      </p:sp>
      <p:pic>
        <p:nvPicPr>
          <p:cNvPr id="23556" name="Picture 3" descr="12-22-2013 10;01;45 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1295400"/>
            <a:ext cx="55626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2202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09800" y="381000"/>
            <a:ext cx="7924800" cy="1219200"/>
          </a:xfrm>
        </p:spPr>
        <p:txBody>
          <a:bodyPr/>
          <a:lstStyle/>
          <a:p>
            <a:pPr algn="ctr" eaLnBrk="1" hangingPunct="1"/>
            <a:r>
              <a:rPr lang="en-US" altLang="en-US" sz="4000" b="1"/>
              <a:t>Important factors for continuous fermentation</a:t>
            </a:r>
            <a:r>
              <a:rPr lang="en-US" altLang="en-US" sz="3600" b="1"/>
              <a:t> </a:t>
            </a:r>
          </a:p>
        </p:txBody>
      </p:sp>
      <p:sp>
        <p:nvSpPr>
          <p:cNvPr id="24579" name="Rectangle 3"/>
          <p:cNvSpPr>
            <a:spLocks noGrp="1" noChangeArrowheads="1"/>
          </p:cNvSpPr>
          <p:nvPr>
            <p:ph idx="1"/>
          </p:nvPr>
        </p:nvSpPr>
        <p:spPr>
          <a:xfrm>
            <a:off x="1981200" y="1905000"/>
            <a:ext cx="8229600" cy="3962400"/>
          </a:xfrm>
        </p:spPr>
        <p:txBody>
          <a:bodyPr/>
          <a:lstStyle/>
          <a:p>
            <a:pPr eaLnBrk="1" hangingPunct="1">
              <a:lnSpc>
                <a:spcPct val="90000"/>
              </a:lnSpc>
            </a:pPr>
            <a:r>
              <a:rPr lang="en-US" altLang="en-US"/>
              <a:t>The system must be stable for at least 500 hours.</a:t>
            </a:r>
          </a:p>
          <a:p>
            <a:pPr eaLnBrk="1" hangingPunct="1">
              <a:lnSpc>
                <a:spcPct val="90000"/>
              </a:lnSpc>
            </a:pPr>
            <a:r>
              <a:rPr lang="en-US" altLang="en-US"/>
              <a:t>Maintaining sterile conditions for all period of fermentation time. </a:t>
            </a:r>
          </a:p>
          <a:p>
            <a:pPr eaLnBrk="1" hangingPunct="1">
              <a:lnSpc>
                <a:spcPct val="90000"/>
              </a:lnSpc>
            </a:pPr>
            <a:r>
              <a:rPr lang="en-US" altLang="en-US"/>
              <a:t>The composition of nutrients must be constant all the time.</a:t>
            </a:r>
          </a:p>
          <a:p>
            <a:pPr eaLnBrk="1" hangingPunct="1">
              <a:lnSpc>
                <a:spcPct val="90000"/>
              </a:lnSpc>
            </a:pPr>
            <a:r>
              <a:rPr lang="en-US" altLang="en-US"/>
              <a:t>Maintaining the strain stability for constant high production yield (concerning about reverse mutation).</a:t>
            </a:r>
          </a:p>
        </p:txBody>
      </p:sp>
      <p:sp>
        <p:nvSpPr>
          <p:cNvPr id="4" name="Slide Number Placeholder 5"/>
          <p:cNvSpPr>
            <a:spLocks noGrp="1"/>
          </p:cNvSpPr>
          <p:nvPr>
            <p:ph type="sldNum" sz="quarter" idx="12"/>
          </p:nvPr>
        </p:nvSpPr>
        <p:spPr/>
        <p:txBody>
          <a:bodyPr/>
          <a:lstStyle/>
          <a:p>
            <a:pPr>
              <a:defRPr/>
            </a:pPr>
            <a:fld id="{68A4F049-FD8D-42FE-BF4E-3FB3643822BB}" type="slidenum">
              <a:rPr lang="en-US" altLang="en-US"/>
              <a:pPr>
                <a:defRPr/>
              </a:pPr>
              <a:t>22</a:t>
            </a:fld>
            <a:endParaRPr lang="en-US" altLang="en-US"/>
          </a:p>
        </p:txBody>
      </p:sp>
    </p:spTree>
    <p:extLst>
      <p:ext uri="{BB962C8B-B14F-4D97-AF65-F5344CB8AC3E}">
        <p14:creationId xmlns:p14="http://schemas.microsoft.com/office/powerpoint/2010/main" val="2855948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
          <p:cNvSpPr>
            <a:spLocks noChangeArrowheads="1"/>
          </p:cNvSpPr>
          <p:nvPr/>
        </p:nvSpPr>
        <p:spPr bwMode="auto">
          <a:xfrm>
            <a:off x="1828800" y="152400"/>
            <a:ext cx="4038600" cy="584200"/>
          </a:xfrm>
          <a:prstGeom prst="rect">
            <a:avLst/>
          </a:prstGeom>
          <a:noFill/>
          <a:ln w="9525">
            <a:noFill/>
            <a:miter lim="800000"/>
            <a:headEnd/>
            <a:tailEnd/>
          </a:ln>
        </p:spPr>
        <p:txBody>
          <a:bodyPr>
            <a:spAutoFit/>
          </a:bodyPr>
          <a:lstStyle/>
          <a:p>
            <a:pPr eaLnBrk="0" hangingPunct="0"/>
            <a:r>
              <a:rPr lang="en-US" sz="3200" b="1">
                <a:latin typeface="Calibri" pitchFamily="34" charset="0"/>
              </a:rPr>
              <a:t>Batch Growth</a:t>
            </a:r>
          </a:p>
        </p:txBody>
      </p:sp>
      <p:sp>
        <p:nvSpPr>
          <p:cNvPr id="1030" name="Rectangle 2"/>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1026" name="Object 1"/>
          <p:cNvGraphicFramePr>
            <a:graphicFrameLocks noChangeAspect="1"/>
          </p:cNvGraphicFramePr>
          <p:nvPr/>
        </p:nvGraphicFramePr>
        <p:xfrm>
          <a:off x="1676400" y="838200"/>
          <a:ext cx="1295400" cy="603250"/>
        </p:xfrm>
        <a:graphic>
          <a:graphicData uri="http://schemas.openxmlformats.org/presentationml/2006/ole">
            <mc:AlternateContent xmlns:mc="http://schemas.openxmlformats.org/markup-compatibility/2006">
              <mc:Choice xmlns:v="urn:schemas-microsoft-com:vml" Requires="v">
                <p:oleObj spid="_x0000_s6176" name="Equation" r:id="rId3" imgW="647419" imgH="393529" progId="Equation.DSMT4">
                  <p:embed/>
                </p:oleObj>
              </mc:Choice>
              <mc:Fallback>
                <p:oleObj name="Equation" r:id="rId3" imgW="647419" imgH="39352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838200"/>
                        <a:ext cx="12954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4"/>
          <p:cNvSpPr>
            <a:spLocks noChangeArrowheads="1"/>
          </p:cNvSpPr>
          <p:nvPr/>
        </p:nvSpPr>
        <p:spPr bwMode="auto">
          <a:xfrm>
            <a:off x="2971800" y="1219201"/>
            <a:ext cx="2743200" cy="830263"/>
          </a:xfrm>
          <a:prstGeom prst="rect">
            <a:avLst/>
          </a:prstGeom>
          <a:noFill/>
          <a:ln w="9525">
            <a:noFill/>
            <a:miter lim="800000"/>
            <a:headEnd/>
            <a:tailEnd/>
          </a:ln>
        </p:spPr>
        <p:txBody>
          <a:bodyPr>
            <a:spAutoFit/>
          </a:bodyPr>
          <a:lstStyle/>
          <a:p>
            <a:pPr eaLnBrk="0" hangingPunct="0"/>
            <a:r>
              <a:rPr lang="en-US" sz="1600" b="1">
                <a:latin typeface="Calibri" pitchFamily="34" charset="0"/>
              </a:rPr>
              <a:t>X= Cell concentration (g/L)</a:t>
            </a:r>
          </a:p>
          <a:p>
            <a:pPr eaLnBrk="0" hangingPunct="0"/>
            <a:r>
              <a:rPr lang="en-US" sz="1600" b="1">
                <a:latin typeface="Calibri" pitchFamily="34" charset="0"/>
              </a:rPr>
              <a:t>t=time</a:t>
            </a:r>
          </a:p>
          <a:p>
            <a:pPr eaLnBrk="0" hangingPunct="0"/>
            <a:r>
              <a:rPr lang="en-US" sz="1600" b="1">
                <a:latin typeface="Calibri" pitchFamily="34" charset="0"/>
              </a:rPr>
              <a:t>µ= specific growth rate (1/h)</a:t>
            </a:r>
          </a:p>
        </p:txBody>
      </p:sp>
      <p:sp>
        <p:nvSpPr>
          <p:cNvPr id="1032" name="Rectangle 6"/>
          <p:cNvSpPr>
            <a:spLocks noChangeArrowheads="1"/>
          </p:cNvSpPr>
          <p:nvPr/>
        </p:nvSpPr>
        <p:spPr bwMode="auto">
          <a:xfrm>
            <a:off x="1524000" y="2209801"/>
            <a:ext cx="3352800" cy="830263"/>
          </a:xfrm>
          <a:prstGeom prst="rect">
            <a:avLst/>
          </a:prstGeom>
          <a:noFill/>
          <a:ln w="9525">
            <a:noFill/>
            <a:miter lim="800000"/>
            <a:headEnd/>
            <a:tailEnd/>
          </a:ln>
        </p:spPr>
        <p:txBody>
          <a:bodyPr>
            <a:spAutoFit/>
          </a:bodyPr>
          <a:lstStyle/>
          <a:p>
            <a:pPr eaLnBrk="0" hangingPunct="0"/>
            <a:r>
              <a:rPr lang="en-US" sz="2400" b="1">
                <a:latin typeface="Calibri" pitchFamily="34" charset="0"/>
              </a:rPr>
              <a:t>Single stage chemostat </a:t>
            </a:r>
          </a:p>
          <a:p>
            <a:pPr eaLnBrk="0" hangingPunct="0"/>
            <a:r>
              <a:rPr lang="en-US" sz="2400" b="1">
                <a:latin typeface="Calibri" pitchFamily="34" charset="0"/>
              </a:rPr>
              <a:t>(Continuous culture)</a:t>
            </a:r>
          </a:p>
        </p:txBody>
      </p:sp>
      <p:sp>
        <p:nvSpPr>
          <p:cNvPr id="1033" name="Rectangle 7"/>
          <p:cNvSpPr>
            <a:spLocks noChangeArrowheads="1"/>
          </p:cNvSpPr>
          <p:nvPr/>
        </p:nvSpPr>
        <p:spPr bwMode="auto">
          <a:xfrm>
            <a:off x="1828800" y="3200401"/>
            <a:ext cx="6019800" cy="646113"/>
          </a:xfrm>
          <a:prstGeom prst="rect">
            <a:avLst/>
          </a:prstGeom>
          <a:noFill/>
          <a:ln w="9525">
            <a:noFill/>
            <a:miter lim="800000"/>
            <a:headEnd/>
            <a:tailEnd/>
          </a:ln>
        </p:spPr>
        <p:txBody>
          <a:bodyPr>
            <a:spAutoFit/>
          </a:bodyPr>
          <a:lstStyle/>
          <a:p>
            <a:pPr eaLnBrk="0" hangingPunct="0"/>
            <a:r>
              <a:rPr lang="en-US" b="1" dirty="0">
                <a:latin typeface="Calibri" pitchFamily="34" charset="0"/>
              </a:rPr>
              <a:t>Material balance on cells</a:t>
            </a:r>
          </a:p>
          <a:p>
            <a:pPr eaLnBrk="0" hangingPunct="0"/>
            <a:r>
              <a:rPr lang="en-US" dirty="0">
                <a:latin typeface="Calibri" pitchFamily="34" charset="0"/>
              </a:rPr>
              <a:t>Cells in-Cells out+ Cell growth-Cell death= Cell Accumulation</a:t>
            </a:r>
          </a:p>
        </p:txBody>
      </p:sp>
      <p:sp>
        <p:nvSpPr>
          <p:cNvPr id="1034" name="Rectangle 4"/>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pPr eaLnBrk="0" hangingPunct="0"/>
            <a:endParaRPr lang="en-US"/>
          </a:p>
        </p:txBody>
      </p:sp>
      <p:graphicFrame>
        <p:nvGraphicFramePr>
          <p:cNvPr id="1027" name="Object 3"/>
          <p:cNvGraphicFramePr>
            <a:graphicFrameLocks noChangeAspect="1"/>
          </p:cNvGraphicFramePr>
          <p:nvPr/>
        </p:nvGraphicFramePr>
        <p:xfrm>
          <a:off x="2743200" y="3810000"/>
          <a:ext cx="4191000" cy="858838"/>
        </p:xfrm>
        <a:graphic>
          <a:graphicData uri="http://schemas.openxmlformats.org/presentationml/2006/ole">
            <mc:AlternateContent xmlns:mc="http://schemas.openxmlformats.org/markup-compatibility/2006">
              <mc:Choice xmlns:v="urn:schemas-microsoft-com:vml" Requires="v">
                <p:oleObj spid="_x0000_s6177" name="Equation" r:id="rId5" imgW="1905000" imgH="393700" progId="Equation.DSMT4">
                  <p:embed/>
                </p:oleObj>
              </mc:Choice>
              <mc:Fallback>
                <p:oleObj name="Equation" r:id="rId5" imgW="19050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3200" y="3810000"/>
                        <a:ext cx="41910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6" name="Rectangle 6"/>
          <p:cNvSpPr>
            <a:spLocks noChangeArrowheads="1"/>
          </p:cNvSpPr>
          <p:nvPr/>
        </p:nvSpPr>
        <p:spPr bwMode="auto">
          <a:xfrm>
            <a:off x="1524001" y="-184666"/>
            <a:ext cx="184731" cy="369332"/>
          </a:xfrm>
          <a:prstGeom prst="rect">
            <a:avLst/>
          </a:prstGeom>
          <a:noFill/>
          <a:ln w="9525">
            <a:noFill/>
            <a:miter lim="800000"/>
            <a:headEnd/>
            <a:tailEnd/>
          </a:ln>
        </p:spPr>
        <p:txBody>
          <a:bodyPr wrap="none" anchor="ctr">
            <a:spAutoFit/>
          </a:bodyPr>
          <a:lstStyle/>
          <a:p>
            <a:pPr eaLnBrk="0" hangingPunct="0"/>
            <a:endParaRPr lang="en-US"/>
          </a:p>
        </p:txBody>
      </p:sp>
      <p:pic>
        <p:nvPicPr>
          <p:cNvPr id="1037" name="Picture 8" descr="Schematic representation of chemostat apparatus">
            <a:hlinkClick r:id="rId7"/>
          </p:cNvPr>
          <p:cNvPicPr>
            <a:picLocks noChangeAspect="1" noChangeArrowheads="1"/>
          </p:cNvPicPr>
          <p:nvPr/>
        </p:nvPicPr>
        <p:blipFill>
          <a:blip r:embed="rId8"/>
          <a:srcRect/>
          <a:stretch>
            <a:fillRect/>
          </a:stretch>
        </p:blipFill>
        <p:spPr bwMode="auto">
          <a:xfrm>
            <a:off x="6549231" y="304800"/>
            <a:ext cx="2141538" cy="1524000"/>
          </a:xfrm>
          <a:prstGeom prst="rect">
            <a:avLst/>
          </a:prstGeom>
          <a:noFill/>
          <a:ln w="9525">
            <a:noFill/>
            <a:miter lim="800000"/>
            <a:headEnd/>
            <a:tailEnd/>
          </a:ln>
        </p:spPr>
      </p:pic>
      <p:sp>
        <p:nvSpPr>
          <p:cNvPr id="1038" name="Rectangle 16"/>
          <p:cNvSpPr>
            <a:spLocks noChangeArrowheads="1"/>
          </p:cNvSpPr>
          <p:nvPr/>
        </p:nvSpPr>
        <p:spPr bwMode="auto">
          <a:xfrm>
            <a:off x="5410200" y="304801"/>
            <a:ext cx="914400" cy="923925"/>
          </a:xfrm>
          <a:prstGeom prst="rect">
            <a:avLst/>
          </a:prstGeom>
          <a:noFill/>
          <a:ln w="9525">
            <a:noFill/>
            <a:miter lim="800000"/>
            <a:headEnd/>
            <a:tailEnd/>
          </a:ln>
        </p:spPr>
        <p:txBody>
          <a:bodyPr>
            <a:spAutoFit/>
          </a:bodyPr>
          <a:lstStyle/>
          <a:p>
            <a:pPr eaLnBrk="0" hangingPunct="0"/>
            <a:r>
              <a:rPr lang="en-US"/>
              <a:t>F (l/h)</a:t>
            </a:r>
          </a:p>
          <a:p>
            <a:pPr eaLnBrk="0" hangingPunct="0"/>
            <a:r>
              <a:rPr lang="en-US"/>
              <a:t>S</a:t>
            </a:r>
            <a:r>
              <a:rPr lang="en-US" baseline="-25000"/>
              <a:t>o</a:t>
            </a:r>
            <a:r>
              <a:rPr lang="en-US"/>
              <a:t>(g/l)</a:t>
            </a:r>
          </a:p>
          <a:p>
            <a:pPr eaLnBrk="0" hangingPunct="0"/>
            <a:r>
              <a:rPr lang="en-US"/>
              <a:t>X</a:t>
            </a:r>
            <a:r>
              <a:rPr lang="en-US" baseline="-25000"/>
              <a:t>0</a:t>
            </a:r>
            <a:r>
              <a:rPr lang="en-US"/>
              <a:t>(g/l)</a:t>
            </a:r>
          </a:p>
        </p:txBody>
      </p:sp>
      <p:sp>
        <p:nvSpPr>
          <p:cNvPr id="1039" name="Rectangle 20"/>
          <p:cNvSpPr>
            <a:spLocks noChangeArrowheads="1"/>
          </p:cNvSpPr>
          <p:nvPr/>
        </p:nvSpPr>
        <p:spPr bwMode="auto">
          <a:xfrm>
            <a:off x="8763000" y="304801"/>
            <a:ext cx="1905000" cy="923925"/>
          </a:xfrm>
          <a:prstGeom prst="rect">
            <a:avLst/>
          </a:prstGeom>
          <a:noFill/>
          <a:ln w="9525">
            <a:noFill/>
            <a:miter lim="800000"/>
            <a:headEnd/>
            <a:tailEnd/>
          </a:ln>
        </p:spPr>
        <p:txBody>
          <a:bodyPr>
            <a:spAutoFit/>
          </a:bodyPr>
          <a:lstStyle/>
          <a:p>
            <a:pPr eaLnBrk="0" hangingPunct="0"/>
            <a:r>
              <a:rPr lang="en-US"/>
              <a:t>X (g/l)</a:t>
            </a:r>
          </a:p>
          <a:p>
            <a:pPr eaLnBrk="0" hangingPunct="0"/>
            <a:r>
              <a:rPr lang="en-US"/>
              <a:t>S (g/l)</a:t>
            </a:r>
          </a:p>
          <a:p>
            <a:pPr eaLnBrk="0" hangingPunct="0"/>
            <a:r>
              <a:rPr lang="en-US"/>
              <a:t>V= liquid volume</a:t>
            </a:r>
          </a:p>
        </p:txBody>
      </p:sp>
      <p:sp>
        <p:nvSpPr>
          <p:cNvPr id="1040" name="Rectangle 21"/>
          <p:cNvSpPr>
            <a:spLocks noChangeArrowheads="1"/>
          </p:cNvSpPr>
          <p:nvPr/>
        </p:nvSpPr>
        <p:spPr bwMode="auto">
          <a:xfrm>
            <a:off x="7620001" y="3886200"/>
            <a:ext cx="2223429" cy="369332"/>
          </a:xfrm>
          <a:prstGeom prst="rect">
            <a:avLst/>
          </a:prstGeom>
          <a:noFill/>
          <a:ln w="9525">
            <a:noFill/>
            <a:miter lim="800000"/>
            <a:headEnd/>
            <a:tailEnd/>
          </a:ln>
        </p:spPr>
        <p:txBody>
          <a:bodyPr wrap="none">
            <a:spAutoFit/>
          </a:bodyPr>
          <a:lstStyle/>
          <a:p>
            <a:pPr eaLnBrk="0" hangingPunct="0"/>
            <a:r>
              <a:rPr lang="en-US"/>
              <a:t>α= Specific death rate</a:t>
            </a:r>
          </a:p>
        </p:txBody>
      </p:sp>
      <p:sp>
        <p:nvSpPr>
          <p:cNvPr id="1041" name="Rectangle 23"/>
          <p:cNvSpPr>
            <a:spLocks noChangeArrowheads="1"/>
          </p:cNvSpPr>
          <p:nvPr/>
        </p:nvSpPr>
        <p:spPr bwMode="auto">
          <a:xfrm>
            <a:off x="5791200" y="2209800"/>
            <a:ext cx="4572000" cy="1169988"/>
          </a:xfrm>
          <a:prstGeom prst="rect">
            <a:avLst/>
          </a:prstGeom>
          <a:noFill/>
          <a:ln w="9525">
            <a:noFill/>
            <a:miter lim="800000"/>
            <a:headEnd/>
            <a:tailEnd/>
          </a:ln>
        </p:spPr>
        <p:txBody>
          <a:bodyPr>
            <a:spAutoFit/>
          </a:bodyPr>
          <a:lstStyle/>
          <a:p>
            <a:pPr eaLnBrk="0" hangingPunct="0"/>
            <a:r>
              <a:rPr lang="en-US" sz="1400" b="1">
                <a:latin typeface="Calibri" pitchFamily="34" charset="0"/>
              </a:rPr>
              <a:t>S</a:t>
            </a:r>
            <a:r>
              <a:rPr lang="en-US" sz="1400" b="1" baseline="-25000">
                <a:latin typeface="Calibri" pitchFamily="34" charset="0"/>
              </a:rPr>
              <a:t>o</a:t>
            </a:r>
            <a:r>
              <a:rPr lang="en-US" sz="1400" b="1">
                <a:latin typeface="Calibri" pitchFamily="34" charset="0"/>
              </a:rPr>
              <a:t> = Initial substrate concentration(g/l)</a:t>
            </a:r>
          </a:p>
          <a:p>
            <a:pPr eaLnBrk="0" hangingPunct="0"/>
            <a:r>
              <a:rPr lang="en-US" sz="1400" b="1">
                <a:latin typeface="Calibri" pitchFamily="34" charset="0"/>
              </a:rPr>
              <a:t>S = substrate concentration(g/l) at time t</a:t>
            </a:r>
          </a:p>
          <a:p>
            <a:pPr eaLnBrk="0" hangingPunct="0"/>
            <a:r>
              <a:rPr lang="en-US" sz="1400" b="1">
                <a:latin typeface="Calibri" pitchFamily="34" charset="0"/>
              </a:rPr>
              <a:t>q</a:t>
            </a:r>
            <a:r>
              <a:rPr lang="en-US" sz="1400" b="1" baseline="-25000">
                <a:latin typeface="Calibri" pitchFamily="34" charset="0"/>
              </a:rPr>
              <a:t>p</a:t>
            </a:r>
            <a:r>
              <a:rPr lang="en-US" sz="1400" b="1">
                <a:latin typeface="Calibri" pitchFamily="34" charset="0"/>
              </a:rPr>
              <a:t>=  Specific product formation rate (g-product/g -cell-hr)</a:t>
            </a:r>
          </a:p>
          <a:p>
            <a:pPr eaLnBrk="0" hangingPunct="0"/>
            <a:r>
              <a:rPr lang="en-US" sz="1400" b="1">
                <a:latin typeface="Calibri" pitchFamily="34" charset="0"/>
              </a:rPr>
              <a:t>m= Maintenance coefficient</a:t>
            </a:r>
          </a:p>
          <a:p>
            <a:pPr eaLnBrk="0" hangingPunct="0"/>
            <a:r>
              <a:rPr lang="en-US" sz="1400" b="1">
                <a:latin typeface="Calibri" pitchFamily="34" charset="0"/>
              </a:rPr>
              <a:t>Y= Yield coefficient</a:t>
            </a:r>
          </a:p>
        </p:txBody>
      </p:sp>
      <p:sp>
        <p:nvSpPr>
          <p:cNvPr id="2" name="TextBox 1"/>
          <p:cNvSpPr txBox="1"/>
          <p:nvPr/>
        </p:nvSpPr>
        <p:spPr>
          <a:xfrm>
            <a:off x="1421394" y="4764691"/>
            <a:ext cx="7740713" cy="1200329"/>
          </a:xfrm>
          <a:prstGeom prst="rect">
            <a:avLst/>
          </a:prstGeom>
          <a:noFill/>
        </p:spPr>
        <p:txBody>
          <a:bodyPr wrap="square" rtlCol="0">
            <a:spAutoFit/>
          </a:bodyPr>
          <a:lstStyle/>
          <a:p>
            <a:r>
              <a:rPr lang="en-IN" dirty="0"/>
              <a:t>Assumptions:</a:t>
            </a:r>
          </a:p>
          <a:p>
            <a:pPr marL="342900" indent="-342900">
              <a:buAutoNum type="arabicPeriod"/>
            </a:pPr>
            <a:r>
              <a:rPr lang="en-IN" dirty="0"/>
              <a:t>X</a:t>
            </a:r>
            <a:r>
              <a:rPr lang="en-IN" baseline="-25000" dirty="0"/>
              <a:t>0</a:t>
            </a:r>
            <a:r>
              <a:rPr lang="en-IN" dirty="0"/>
              <a:t>= sterile feed=0</a:t>
            </a:r>
          </a:p>
          <a:p>
            <a:pPr marL="342900" indent="-342900">
              <a:buAutoNum type="arabicPeriod"/>
            </a:pPr>
            <a:r>
              <a:rPr lang="en-IN" dirty="0"/>
              <a:t>Cell accumulation under steady state=0</a:t>
            </a:r>
          </a:p>
          <a:p>
            <a:pPr marL="342900" indent="-342900">
              <a:buAutoNum type="arabicPeriod"/>
            </a:pPr>
            <a:r>
              <a:rPr lang="en-IN" dirty="0"/>
              <a:t> </a:t>
            </a:r>
            <a:r>
              <a:rPr lang="el-GR" dirty="0"/>
              <a:t>α</a:t>
            </a:r>
            <a:r>
              <a:rPr lang="en-IN" dirty="0"/>
              <a:t>&lt;&lt; </a:t>
            </a:r>
            <a:r>
              <a:rPr lang="el-GR" dirty="0"/>
              <a:t>μ</a:t>
            </a:r>
            <a:r>
              <a:rPr lang="en-IN" dirty="0"/>
              <a:t>=0</a:t>
            </a:r>
          </a:p>
        </p:txBody>
      </p:sp>
      <p:graphicFrame>
        <p:nvGraphicFramePr>
          <p:cNvPr id="19" name="Object 3"/>
          <p:cNvGraphicFramePr>
            <a:graphicFrameLocks noChangeAspect="1"/>
          </p:cNvGraphicFramePr>
          <p:nvPr>
            <p:extLst>
              <p:ext uri="{D42A27DB-BD31-4B8C-83A1-F6EECF244321}">
                <p14:modId xmlns:p14="http://schemas.microsoft.com/office/powerpoint/2010/main" val="3464554644"/>
              </p:ext>
            </p:extLst>
          </p:nvPr>
        </p:nvGraphicFramePr>
        <p:xfrm>
          <a:off x="3196250" y="5631454"/>
          <a:ext cx="4191000" cy="858838"/>
        </p:xfrm>
        <a:graphic>
          <a:graphicData uri="http://schemas.openxmlformats.org/presentationml/2006/ole">
            <mc:AlternateContent xmlns:mc="http://schemas.openxmlformats.org/markup-compatibility/2006">
              <mc:Choice xmlns:v="urn:schemas-microsoft-com:vml" Requires="v">
                <p:oleObj spid="_x0000_s6178" name="Equation" r:id="rId9" imgW="1905000" imgH="393700" progId="Equation.DSMT4">
                  <p:embed/>
                </p:oleObj>
              </mc:Choice>
              <mc:Fallback>
                <p:oleObj name="Equation" r:id="rId9" imgW="1905000" imgH="3937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96250" y="5631454"/>
                        <a:ext cx="4191000" cy="858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Arrow Connector 3"/>
          <p:cNvCxnSpPr/>
          <p:nvPr/>
        </p:nvCxnSpPr>
        <p:spPr>
          <a:xfrm flipV="1">
            <a:off x="3069125" y="5712738"/>
            <a:ext cx="778975" cy="6807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V="1">
            <a:off x="5791200" y="5735938"/>
            <a:ext cx="778975" cy="6807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flipV="1">
            <a:off x="6627325" y="5728098"/>
            <a:ext cx="778975" cy="68072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6" name="TextBox 5"/>
          <p:cNvSpPr txBox="1"/>
          <p:nvPr/>
        </p:nvSpPr>
        <p:spPr>
          <a:xfrm>
            <a:off x="3791421" y="5487431"/>
            <a:ext cx="208230" cy="369332"/>
          </a:xfrm>
          <a:prstGeom prst="rect">
            <a:avLst/>
          </a:prstGeom>
          <a:noFill/>
        </p:spPr>
        <p:txBody>
          <a:bodyPr wrap="square" rtlCol="0">
            <a:spAutoFit/>
          </a:bodyPr>
          <a:lstStyle/>
          <a:p>
            <a:r>
              <a:rPr lang="en-IN" dirty="0">
                <a:solidFill>
                  <a:schemeClr val="accent2"/>
                </a:solidFill>
              </a:rPr>
              <a:t>0</a:t>
            </a:r>
          </a:p>
        </p:txBody>
      </p:sp>
      <p:sp>
        <p:nvSpPr>
          <p:cNvPr id="26" name="TextBox 25"/>
          <p:cNvSpPr txBox="1"/>
          <p:nvPr/>
        </p:nvSpPr>
        <p:spPr>
          <a:xfrm>
            <a:off x="6489070" y="5495110"/>
            <a:ext cx="208230" cy="369332"/>
          </a:xfrm>
          <a:prstGeom prst="rect">
            <a:avLst/>
          </a:prstGeom>
          <a:noFill/>
        </p:spPr>
        <p:txBody>
          <a:bodyPr wrap="square" rtlCol="0">
            <a:spAutoFit/>
          </a:bodyPr>
          <a:lstStyle/>
          <a:p>
            <a:r>
              <a:rPr lang="en-IN" dirty="0">
                <a:solidFill>
                  <a:schemeClr val="accent2"/>
                </a:solidFill>
              </a:rPr>
              <a:t>0</a:t>
            </a:r>
          </a:p>
        </p:txBody>
      </p:sp>
      <p:sp>
        <p:nvSpPr>
          <p:cNvPr id="27" name="TextBox 26"/>
          <p:cNvSpPr txBox="1"/>
          <p:nvPr/>
        </p:nvSpPr>
        <p:spPr>
          <a:xfrm>
            <a:off x="7302185" y="5495110"/>
            <a:ext cx="208230" cy="369332"/>
          </a:xfrm>
          <a:prstGeom prst="rect">
            <a:avLst/>
          </a:prstGeom>
          <a:noFill/>
        </p:spPr>
        <p:txBody>
          <a:bodyPr wrap="square" rtlCol="0">
            <a:spAutoFit/>
          </a:bodyPr>
          <a:lstStyle/>
          <a:p>
            <a:r>
              <a:rPr lang="en-IN" dirty="0">
                <a:solidFill>
                  <a:schemeClr val="accent2"/>
                </a:solidFill>
              </a:rPr>
              <a:t>0</a:t>
            </a:r>
          </a:p>
        </p:txBody>
      </p:sp>
      <mc:AlternateContent xmlns:mc="http://schemas.openxmlformats.org/markup-compatibility/2006" xmlns:a14="http://schemas.microsoft.com/office/drawing/2010/main">
        <mc:Choice Requires="a14">
          <p:sp>
            <p:nvSpPr>
              <p:cNvPr id="8" name="TextBox 7"/>
              <p:cNvSpPr txBox="1"/>
              <p:nvPr/>
            </p:nvSpPr>
            <p:spPr>
              <a:xfrm>
                <a:off x="8526666" y="5631454"/>
                <a:ext cx="3665333" cy="791820"/>
              </a:xfrm>
              <a:prstGeom prst="rect">
                <a:avLst/>
              </a:prstGeom>
              <a:noFill/>
            </p:spPr>
            <p:txBody>
              <a:bodyPr wrap="square" rtlCol="0">
                <a:spAutoFit/>
              </a:bodyPr>
              <a:lstStyle/>
              <a:p>
                <a14:m>
                  <m:oMath xmlns:m="http://schemas.openxmlformats.org/officeDocument/2006/math">
                    <m:f>
                      <m:fPr>
                        <m:ctrlPr>
                          <a:rPr lang="en-IN" sz="3200" i="1">
                            <a:latin typeface="Cambria Math" panose="02040503050406030204" pitchFamily="18" charset="0"/>
                          </a:rPr>
                        </m:ctrlPr>
                      </m:fPr>
                      <m:num>
                        <m:r>
                          <a:rPr lang="en-IN" sz="3200" i="1">
                            <a:latin typeface="Cambria Math" panose="02040503050406030204" pitchFamily="18" charset="0"/>
                          </a:rPr>
                          <m:t>𝐹</m:t>
                        </m:r>
                      </m:num>
                      <m:den>
                        <m:r>
                          <a:rPr lang="en-IN" sz="3200" i="1">
                            <a:latin typeface="Cambria Math" panose="02040503050406030204" pitchFamily="18" charset="0"/>
                          </a:rPr>
                          <m:t>𝑉</m:t>
                        </m:r>
                      </m:den>
                    </m:f>
                  </m:oMath>
                </a14:m>
                <a:r>
                  <a:rPr lang="en-IN" sz="3200" dirty="0">
                    <a:latin typeface="Times New Roman" panose="02020603050405020304" pitchFamily="18" charset="0"/>
                    <a:cs typeface="Times New Roman" panose="02020603050405020304" pitchFamily="18" charset="0"/>
                  </a:rPr>
                  <a:t> X= </a:t>
                </a:r>
                <a:r>
                  <a:rPr lang="el-GR" sz="3200" dirty="0">
                    <a:latin typeface="Times New Roman" panose="02020603050405020304" pitchFamily="18" charset="0"/>
                    <a:cs typeface="Times New Roman" panose="02020603050405020304" pitchFamily="18" charset="0"/>
                  </a:rPr>
                  <a:t>μ</a:t>
                </a:r>
                <a:r>
                  <a:rPr lang="en-IN" sz="3200" dirty="0">
                    <a:latin typeface="Times New Roman" panose="02020603050405020304" pitchFamily="18" charset="0"/>
                    <a:cs typeface="Times New Roman" panose="02020603050405020304" pitchFamily="18" charset="0"/>
                  </a:rPr>
                  <a:t> X , </a:t>
                </a:r>
                <a14:m>
                  <m:oMath xmlns:m="http://schemas.openxmlformats.org/officeDocument/2006/math">
                    <m:f>
                      <m:fPr>
                        <m:ctrlPr>
                          <a:rPr lang="en-IN" sz="3200" i="1">
                            <a:latin typeface="Cambria Math" panose="02040503050406030204" pitchFamily="18" charset="0"/>
                          </a:rPr>
                        </m:ctrlPr>
                      </m:fPr>
                      <m:num>
                        <m:r>
                          <a:rPr lang="en-IN" sz="3200" i="1">
                            <a:latin typeface="Cambria Math" panose="02040503050406030204" pitchFamily="18" charset="0"/>
                          </a:rPr>
                          <m:t>𝐹</m:t>
                        </m:r>
                      </m:num>
                      <m:den>
                        <m:r>
                          <a:rPr lang="en-IN" sz="3200" i="1">
                            <a:latin typeface="Cambria Math" panose="02040503050406030204" pitchFamily="18" charset="0"/>
                          </a:rPr>
                          <m:t>𝑉</m:t>
                        </m:r>
                      </m:den>
                    </m:f>
                  </m:oMath>
                </a14:m>
                <a:r>
                  <a:rPr lang="en-IN" sz="3200" dirty="0">
                    <a:latin typeface="Times New Roman" panose="02020603050405020304" pitchFamily="18" charset="0"/>
                    <a:cs typeface="Times New Roman" panose="02020603050405020304" pitchFamily="18" charset="0"/>
                  </a:rPr>
                  <a:t> = </a:t>
                </a:r>
                <a:r>
                  <a:rPr lang="el-GR" sz="3200" dirty="0">
                    <a:latin typeface="Times New Roman" panose="02020603050405020304" pitchFamily="18" charset="0"/>
                    <a:cs typeface="Times New Roman" panose="02020603050405020304" pitchFamily="18" charset="0"/>
                  </a:rPr>
                  <a:t>μ</a:t>
                </a:r>
                <a:r>
                  <a:rPr lang="en-IN" sz="3200" dirty="0">
                    <a:latin typeface="Times New Roman" panose="02020603050405020304" pitchFamily="18" charset="0"/>
                    <a:cs typeface="Times New Roman" panose="02020603050405020304" pitchFamily="18" charset="0"/>
                  </a:rPr>
                  <a:t>=D   </a:t>
                </a:r>
              </a:p>
            </p:txBody>
          </p:sp>
        </mc:Choice>
        <mc:Fallback xmlns="">
          <p:sp>
            <p:nvSpPr>
              <p:cNvPr id="8" name="TextBox 7"/>
              <p:cNvSpPr txBox="1">
                <a:spLocks noRot="1" noChangeAspect="1" noMove="1" noResize="1" noEditPoints="1" noAdjustHandles="1" noChangeArrowheads="1" noChangeShapeType="1" noTextEdit="1"/>
              </p:cNvSpPr>
              <p:nvPr/>
            </p:nvSpPr>
            <p:spPr>
              <a:xfrm>
                <a:off x="8526666" y="5631454"/>
                <a:ext cx="3665333" cy="791820"/>
              </a:xfrm>
              <a:prstGeom prst="rect">
                <a:avLst/>
              </a:prstGeom>
              <a:blipFill rotWithShape="0">
                <a:blip r:embed="rId10"/>
                <a:stretch>
                  <a:fillRect r="-5324" b="-10000"/>
                </a:stretch>
              </a:blipFill>
            </p:spPr>
            <p:txBody>
              <a:bodyPr/>
              <a:lstStyle/>
              <a:p>
                <a:r>
                  <a:rPr lang="en-IN">
                    <a:noFill/>
                  </a:rPr>
                  <a:t> </a:t>
                </a:r>
              </a:p>
            </p:txBody>
          </p:sp>
        </mc:Fallback>
      </mc:AlternateContent>
      <p:sp>
        <p:nvSpPr>
          <p:cNvPr id="10" name="TextBox 9"/>
          <p:cNvSpPr txBox="1"/>
          <p:nvPr/>
        </p:nvSpPr>
        <p:spPr>
          <a:xfrm>
            <a:off x="9162107" y="6490292"/>
            <a:ext cx="2435382"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 DILUTION RATE</a:t>
            </a:r>
          </a:p>
        </p:txBody>
      </p:sp>
    </p:spTree>
    <p:extLst>
      <p:ext uri="{BB962C8B-B14F-4D97-AF65-F5344CB8AC3E}">
        <p14:creationId xmlns:p14="http://schemas.microsoft.com/office/powerpoint/2010/main" val="1680014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1"/>
          <p:cNvSpPr>
            <a:spLocks noGrp="1" noChangeArrowheads="1"/>
          </p:cNvSpPr>
          <p:nvPr>
            <p:ph idx="1"/>
          </p:nvPr>
        </p:nvSpPr>
        <p:spPr bwMode="auto">
          <a:xfrm>
            <a:off x="838200" y="1825625"/>
            <a:ext cx="10515600" cy="1900007"/>
          </a:xfrm>
          <a:prstGeom prst="rect">
            <a:avLst/>
          </a:prstGeom>
          <a:noFill/>
          <a:ln w="9525">
            <a:noFill/>
            <a:miter lim="800000"/>
            <a:headEnd/>
            <a:tailEnd/>
          </a:ln>
        </p:spPr>
        <p:txBody>
          <a:bodyPr>
            <a:spAutoFit/>
          </a:bodyPr>
          <a:lstStyle/>
          <a:p>
            <a:pPr eaLnBrk="0" hangingPunct="0"/>
            <a:r>
              <a:rPr lang="en-US" b="1" dirty="0">
                <a:latin typeface="Calibri" pitchFamily="34" charset="0"/>
              </a:rPr>
              <a:t>Material Balance in limiting nutrient</a:t>
            </a:r>
          </a:p>
          <a:p>
            <a:pPr eaLnBrk="0" hangingPunct="0"/>
            <a:r>
              <a:rPr lang="en-US" dirty="0">
                <a:latin typeface="Calibri" pitchFamily="34" charset="0"/>
              </a:rPr>
              <a:t>Nutrient in –Nutrient out-Nutrient consumed-Maintenance </a:t>
            </a:r>
            <a:r>
              <a:rPr lang="en-US" dirty="0" err="1">
                <a:latin typeface="Calibri" pitchFamily="34" charset="0"/>
              </a:rPr>
              <a:t>recruitmen</a:t>
            </a:r>
            <a:endParaRPr lang="en-US" dirty="0">
              <a:latin typeface="Calibri" pitchFamily="34" charset="0"/>
            </a:endParaRPr>
          </a:p>
          <a:p>
            <a:pPr eaLnBrk="0" hangingPunct="0"/>
            <a:r>
              <a:rPr lang="en-US" dirty="0">
                <a:latin typeface="Calibri" pitchFamily="34" charset="0"/>
              </a:rPr>
              <a:t>t-Product formation-Nutrient Accumulation </a:t>
            </a:r>
          </a:p>
        </p:txBody>
      </p:sp>
      <p:graphicFrame>
        <p:nvGraphicFramePr>
          <p:cNvPr id="5" name="Object 5"/>
          <p:cNvGraphicFramePr>
            <a:graphicFrameLocks noChangeAspect="1"/>
          </p:cNvGraphicFramePr>
          <p:nvPr>
            <p:extLst>
              <p:ext uri="{D42A27DB-BD31-4B8C-83A1-F6EECF244321}">
                <p14:modId xmlns:p14="http://schemas.microsoft.com/office/powerpoint/2010/main" val="1816498338"/>
              </p:ext>
            </p:extLst>
          </p:nvPr>
        </p:nvGraphicFramePr>
        <p:xfrm>
          <a:off x="2669138" y="4212125"/>
          <a:ext cx="4622800" cy="941388"/>
        </p:xfrm>
        <a:graphic>
          <a:graphicData uri="http://schemas.openxmlformats.org/presentationml/2006/ole">
            <mc:AlternateContent xmlns:mc="http://schemas.openxmlformats.org/markup-compatibility/2006">
              <mc:Choice xmlns:v="urn:schemas-microsoft-com:vml" Requires="v">
                <p:oleObj spid="_x0000_s7180" name="Equation" r:id="rId3" imgW="2247840" imgH="457200" progId="Equation.DSMT4">
                  <p:embed/>
                </p:oleObj>
              </mc:Choice>
              <mc:Fallback>
                <p:oleObj name="Equation" r:id="rId3" imgW="2247840" imgH="457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9138" y="4212125"/>
                        <a:ext cx="4622800" cy="941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25833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FED BATCH CULTURE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IN" dirty="0"/>
                  <a:t>1. Repressive effects of rapidly utilized carbon sources and maintaining condition in the culture within the aeration capacity of the fermenter.</a:t>
                </a:r>
              </a:p>
              <a:p>
                <a:pPr marL="0" indent="0">
                  <a:buNone/>
                </a:pPr>
                <a:r>
                  <a:rPr lang="en-IN" dirty="0"/>
                  <a:t>Examples : Baker’s Yeast production </a:t>
                </a:r>
              </a:p>
              <a:p>
                <a:r>
                  <a:rPr lang="en-IN" dirty="0"/>
                  <a:t>Avoiding the toxoid effects of the medium components.  </a:t>
                </a:r>
              </a:p>
              <a:p>
                <a:pPr marL="0" indent="0">
                  <a:buNone/>
                </a:pPr>
                <a:r>
                  <a:rPr lang="en-IN" dirty="0"/>
                  <a:t>Examples : Penicillin fermentation , glutamic acid fermentation </a:t>
                </a:r>
              </a:p>
              <a:p>
                <a:pPr marL="0" indent="0">
                  <a:buNone/>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𝐷</m:t>
                      </m:r>
                      <m:r>
                        <a:rPr lang="en-IN" b="0" i="1" smtClean="0">
                          <a:latin typeface="Cambria Math" panose="02040503050406030204" pitchFamily="18" charset="0"/>
                        </a:rPr>
                        <m:t>=</m:t>
                      </m:r>
                      <m:f>
                        <m:fPr>
                          <m:ctrlPr>
                            <a:rPr lang="en-IN" b="0" i="1" smtClean="0">
                              <a:latin typeface="Cambria Math" panose="02040503050406030204" pitchFamily="18" charset="0"/>
                            </a:rPr>
                          </m:ctrlPr>
                        </m:fPr>
                        <m:num>
                          <m:r>
                            <a:rPr lang="en-IN" b="0" i="1" smtClean="0">
                              <a:latin typeface="Cambria Math" panose="02040503050406030204" pitchFamily="18" charset="0"/>
                            </a:rPr>
                            <m:t>𝐹</m:t>
                          </m:r>
                        </m:num>
                        <m:den>
                          <m:sSub>
                            <m:sSubPr>
                              <m:ctrlPr>
                                <a:rPr lang="en-IN" b="0" i="1" smtClean="0">
                                  <a:latin typeface="Cambria Math" panose="02040503050406030204" pitchFamily="18" charset="0"/>
                                </a:rPr>
                              </m:ctrlPr>
                            </m:sSubPr>
                            <m:e>
                              <m:r>
                                <a:rPr lang="en-IN" b="0" i="1" smtClean="0">
                                  <a:latin typeface="Cambria Math" panose="02040503050406030204" pitchFamily="18" charset="0"/>
                                </a:rPr>
                                <m:t>𝑉</m:t>
                              </m:r>
                            </m:e>
                            <m:sub>
                              <m:r>
                                <a:rPr lang="en-IN" b="0" i="1" smtClean="0">
                                  <a:latin typeface="Cambria Math" panose="02040503050406030204" pitchFamily="18" charset="0"/>
                                </a:rPr>
                                <m:t>0</m:t>
                              </m:r>
                            </m:sub>
                          </m:sSub>
                          <m:r>
                            <a:rPr lang="en-IN" b="0" i="1" smtClean="0">
                              <a:latin typeface="Cambria Math" panose="02040503050406030204" pitchFamily="18" charset="0"/>
                            </a:rPr>
                            <m:t>+</m:t>
                          </m:r>
                          <m:r>
                            <a:rPr lang="en-IN" b="0" i="1" smtClean="0">
                              <a:latin typeface="Cambria Math" panose="02040503050406030204" pitchFamily="18" charset="0"/>
                            </a:rPr>
                            <m:t>𝐹𝑡</m:t>
                          </m:r>
                        </m:den>
                      </m:f>
                    </m:oMath>
                  </m:oMathPara>
                </a14:m>
                <a:endParaRPr lang="en-IN" dirty="0"/>
              </a:p>
              <a:p>
                <a:pPr marL="0" indent="0">
                  <a:buNone/>
                </a:pPr>
                <a:r>
                  <a:rPr lang="en-IN" dirty="0"/>
                  <a:t>WHERE V</a:t>
                </a:r>
                <a:r>
                  <a:rPr lang="en-IN" baseline="-25000" dirty="0"/>
                  <a:t>0</a:t>
                </a:r>
                <a:r>
                  <a:rPr lang="en-IN" dirty="0"/>
                  <a:t> IS THE ORIGINAL VOLUME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en-IN">
                    <a:noFill/>
                  </a:rPr>
                  <a:t> </a:t>
                </a:r>
              </a:p>
            </p:txBody>
          </p:sp>
        </mc:Fallback>
      </mc:AlternateContent>
    </p:spTree>
    <p:extLst>
      <p:ext uri="{BB962C8B-B14F-4D97-AF65-F5344CB8AC3E}">
        <p14:creationId xmlns:p14="http://schemas.microsoft.com/office/powerpoint/2010/main" val="3919804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a:lstStyle/>
          <a:p>
            <a:pPr eaLnBrk="1" hangingPunct="1"/>
            <a:r>
              <a:rPr lang="en-IN" altLang="en-US"/>
              <a:t>Sterilization</a:t>
            </a:r>
          </a:p>
        </p:txBody>
      </p:sp>
      <p:sp>
        <p:nvSpPr>
          <p:cNvPr id="2051" name="Subtitle 2"/>
          <p:cNvSpPr>
            <a:spLocks noGrp="1"/>
          </p:cNvSpPr>
          <p:nvPr>
            <p:ph type="subTitle" idx="1"/>
          </p:nvPr>
        </p:nvSpPr>
        <p:spPr/>
        <p:txBody>
          <a:bodyPr/>
          <a:lstStyle/>
          <a:p>
            <a:pPr eaLnBrk="1" hangingPunct="1"/>
            <a:r>
              <a:rPr lang="en-IN" altLang="en-US">
                <a:solidFill>
                  <a:schemeClr val="tx1"/>
                </a:solidFill>
              </a:rPr>
              <a:t>INTRODUCTION</a:t>
            </a:r>
          </a:p>
        </p:txBody>
      </p:sp>
    </p:spTree>
    <p:extLst>
      <p:ext uri="{BB962C8B-B14F-4D97-AF65-F5344CB8AC3E}">
        <p14:creationId xmlns:p14="http://schemas.microsoft.com/office/powerpoint/2010/main" val="35691478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Content Placeholder 2"/>
          <p:cNvSpPr>
            <a:spLocks noGrp="1"/>
          </p:cNvSpPr>
          <p:nvPr>
            <p:ph idx="1"/>
          </p:nvPr>
        </p:nvSpPr>
        <p:spPr>
          <a:xfrm>
            <a:off x="1981200" y="571501"/>
            <a:ext cx="8229600" cy="5554663"/>
          </a:xfrm>
        </p:spPr>
        <p:txBody>
          <a:bodyPr/>
          <a:lstStyle/>
          <a:p>
            <a:pPr eaLnBrk="1" hangingPunct="1"/>
            <a:r>
              <a:rPr lang="en-IN" altLang="en-US"/>
              <a:t>A fermentation product is produced by the culture of a certain organism or organisms, in a nutrient medium.</a:t>
            </a:r>
          </a:p>
          <a:p>
            <a:pPr eaLnBrk="1" hangingPunct="1"/>
            <a:r>
              <a:rPr lang="en-IN" altLang="en-US"/>
              <a:t>If the fermentation is invaded by a foreign organism, it is said to be contaminated.  This spoils the process.</a:t>
            </a:r>
          </a:p>
          <a:p>
            <a:pPr eaLnBrk="1" hangingPunct="1"/>
            <a:r>
              <a:rPr lang="en-IN" altLang="en-US"/>
              <a:t>One of the procedures to avoid contamination is to sterilize the medium, the fermenter vessel, &amp; all other materials to be added to the fermentation during the process. </a:t>
            </a:r>
          </a:p>
        </p:txBody>
      </p:sp>
    </p:spTree>
    <p:extLst>
      <p:ext uri="{BB962C8B-B14F-4D97-AF65-F5344CB8AC3E}">
        <p14:creationId xmlns:p14="http://schemas.microsoft.com/office/powerpoint/2010/main" val="2380660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54050"/>
          </a:xfrm>
        </p:spPr>
        <p:txBody>
          <a:bodyPr rtlCol="0">
            <a:normAutofit fontScale="90000"/>
          </a:bodyPr>
          <a:lstStyle/>
          <a:p>
            <a:pPr>
              <a:defRPr/>
            </a:pPr>
            <a:r>
              <a:rPr lang="en-IN" dirty="0"/>
              <a:t>MEDIUM STERILIZATION</a:t>
            </a:r>
          </a:p>
        </p:txBody>
      </p:sp>
      <p:sp>
        <p:nvSpPr>
          <p:cNvPr id="4099" name="Content Placeholder 2"/>
          <p:cNvSpPr>
            <a:spLocks noGrp="1"/>
          </p:cNvSpPr>
          <p:nvPr>
            <p:ph idx="1"/>
          </p:nvPr>
        </p:nvSpPr>
        <p:spPr>
          <a:xfrm>
            <a:off x="1981200" y="928689"/>
            <a:ext cx="8229600" cy="5197475"/>
          </a:xfrm>
        </p:spPr>
        <p:txBody>
          <a:bodyPr/>
          <a:lstStyle/>
          <a:p>
            <a:pPr eaLnBrk="1" hangingPunct="1"/>
            <a:r>
              <a:rPr lang="en-IN" altLang="en-US"/>
              <a:t>Media may be sterilized by filtration, radiation, ultrasonic treatment, chemical treatment or heat. However, for practical reasons, steam is used almost universally for the sterilization of fermentation media. (The major exception is the use of filtration for the sterilization of media for animal-cell culture - such media are completely soluble and contain heat labile components &amp; so filtration is preferred.)</a:t>
            </a:r>
          </a:p>
        </p:txBody>
      </p:sp>
    </p:spTree>
    <p:extLst>
      <p:ext uri="{BB962C8B-B14F-4D97-AF65-F5344CB8AC3E}">
        <p14:creationId xmlns:p14="http://schemas.microsoft.com/office/powerpoint/2010/main" val="1721305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Content Placeholder 2"/>
          <p:cNvSpPr>
            <a:spLocks noGrp="1"/>
          </p:cNvSpPr>
          <p:nvPr>
            <p:ph idx="1"/>
          </p:nvPr>
        </p:nvSpPr>
        <p:spPr>
          <a:xfrm>
            <a:off x="1981200" y="714375"/>
            <a:ext cx="8229600" cy="5411788"/>
          </a:xfrm>
        </p:spPr>
        <p:txBody>
          <a:bodyPr/>
          <a:lstStyle/>
          <a:p>
            <a:pPr eaLnBrk="1" hangingPunct="1"/>
            <a:r>
              <a:rPr lang="en-IN" altLang="en-US"/>
              <a:t>In the laboratory medium sterilization is usually done at 121 C for 15 to 20 min at 15 psig in an autoclave (pressure vessel)</a:t>
            </a:r>
          </a:p>
        </p:txBody>
      </p:sp>
    </p:spTree>
    <p:extLst>
      <p:ext uri="{BB962C8B-B14F-4D97-AF65-F5344CB8AC3E}">
        <p14:creationId xmlns:p14="http://schemas.microsoft.com/office/powerpoint/2010/main" val="3443516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descr="cow95289_07_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63500"/>
            <a:ext cx="8839200" cy="641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9290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00063"/>
            <a:ext cx="8229600" cy="5626100"/>
          </a:xfrm>
        </p:spPr>
        <p:txBody>
          <a:bodyPr rtlCol="0">
            <a:normAutofit/>
          </a:bodyPr>
          <a:lstStyle/>
          <a:p>
            <a:pPr marL="173038" indent="-173038">
              <a:defRPr/>
            </a:pPr>
            <a:r>
              <a:rPr lang="en-IN" dirty="0"/>
              <a:t>Depending on the rate of heat transfer from steam, raising the temperature of the medium in large </a:t>
            </a:r>
            <a:r>
              <a:rPr lang="en-IN" dirty="0" err="1"/>
              <a:t>fermenters</a:t>
            </a:r>
            <a:r>
              <a:rPr lang="en-IN" dirty="0"/>
              <a:t> can take a significant period of time. </a:t>
            </a:r>
          </a:p>
          <a:p>
            <a:pPr marL="173038" indent="-173038">
              <a:defRPr/>
            </a:pPr>
            <a:r>
              <a:rPr lang="en-IN" dirty="0"/>
              <a:t>Once the holding or sterilisation temperature is reached, the temperature is held constant for a period of time </a:t>
            </a:r>
            <a:r>
              <a:rPr lang="en-IN" i="1" dirty="0" err="1"/>
              <a:t>t</a:t>
            </a:r>
            <a:r>
              <a:rPr lang="en-IN" i="1" baseline="-25000" dirty="0" err="1"/>
              <a:t>hd</a:t>
            </a:r>
            <a:r>
              <a:rPr lang="en-IN" dirty="0"/>
              <a:t>. </a:t>
            </a:r>
          </a:p>
          <a:p>
            <a:pPr marL="173038" indent="-173038">
              <a:defRPr/>
            </a:pPr>
            <a:r>
              <a:rPr lang="en-IN" dirty="0"/>
              <a:t>Cooling is then done to reduce the medium temperature to the required value.</a:t>
            </a:r>
          </a:p>
          <a:p>
            <a:pPr>
              <a:buNone/>
              <a:defRPr/>
            </a:pPr>
            <a:r>
              <a:rPr lang="en-IN" dirty="0"/>
              <a:t>A typical temperature-time profile for batch sterilisation is shown in the figure.</a:t>
            </a:r>
          </a:p>
        </p:txBody>
      </p:sp>
    </p:spTree>
    <p:extLst>
      <p:ext uri="{BB962C8B-B14F-4D97-AF65-F5344CB8AC3E}">
        <p14:creationId xmlns:p14="http://schemas.microsoft.com/office/powerpoint/2010/main" val="3518872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952626" y="428625"/>
            <a:ext cx="3732213" cy="5697538"/>
          </a:xfrm>
          <a:noFill/>
        </p:spPr>
      </p:pic>
      <p:sp>
        <p:nvSpPr>
          <p:cNvPr id="7172" name="Rectangle 4"/>
          <p:cNvSpPr>
            <a:spLocks noChangeArrowheads="1"/>
          </p:cNvSpPr>
          <p:nvPr/>
        </p:nvSpPr>
        <p:spPr bwMode="auto">
          <a:xfrm>
            <a:off x="5667375" y="1285876"/>
            <a:ext cx="45720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a:latin typeface="Calibri" panose="020F0502020204030204" pitchFamily="34" charset="0"/>
              </a:rPr>
              <a:t>(a) Variation of temperature with time for</a:t>
            </a:r>
          </a:p>
          <a:p>
            <a:pPr eaLnBrk="1" hangingPunct="1"/>
            <a:r>
              <a:rPr lang="en-IN" altLang="en-US">
                <a:latin typeface="Calibri" panose="020F0502020204030204" pitchFamily="34" charset="0"/>
              </a:rPr>
              <a:t>batch sterilisation of liquid medium. (b) Reduction in</a:t>
            </a:r>
          </a:p>
          <a:p>
            <a:pPr eaLnBrk="1" hangingPunct="1"/>
            <a:r>
              <a:rPr lang="en-IN" altLang="en-US">
                <a:latin typeface="Calibri" panose="020F0502020204030204" pitchFamily="34" charset="0"/>
              </a:rPr>
              <a:t>number of viable cells during batch sterilisation.</a:t>
            </a:r>
          </a:p>
        </p:txBody>
      </p:sp>
    </p:spTree>
    <p:extLst>
      <p:ext uri="{BB962C8B-B14F-4D97-AF65-F5344CB8AC3E}">
        <p14:creationId xmlns:p14="http://schemas.microsoft.com/office/powerpoint/2010/main" val="623443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981200" y="274639"/>
            <a:ext cx="8229600" cy="796925"/>
          </a:xfrm>
        </p:spPr>
        <p:txBody>
          <a:bodyPr/>
          <a:lstStyle/>
          <a:p>
            <a:pPr eaLnBrk="1" hangingPunct="1"/>
            <a:r>
              <a:rPr lang="en-IN" altLang="en-US"/>
              <a:t>Kinetics of Sterilization</a:t>
            </a:r>
          </a:p>
        </p:txBody>
      </p:sp>
      <p:sp>
        <p:nvSpPr>
          <p:cNvPr id="3" name="Content Placeholder 2"/>
          <p:cNvSpPr>
            <a:spLocks noGrp="1"/>
          </p:cNvSpPr>
          <p:nvPr>
            <p:ph idx="1"/>
          </p:nvPr>
        </p:nvSpPr>
        <p:spPr>
          <a:xfrm>
            <a:off x="1981200" y="1000125"/>
            <a:ext cx="8229600" cy="5126038"/>
          </a:xfrm>
        </p:spPr>
        <p:txBody>
          <a:bodyPr rtlCol="0">
            <a:normAutofit/>
          </a:bodyPr>
          <a:lstStyle/>
          <a:p>
            <a:pPr marL="0" indent="0" algn="just">
              <a:buNone/>
              <a:defRPr/>
            </a:pPr>
            <a:r>
              <a:rPr lang="en-IN" dirty="0"/>
              <a:t>The destruction of micro-organisms by steam (moist heat) may be described as a first-order chemical reaction and, thus, may be represented by the following equation:</a:t>
            </a:r>
          </a:p>
          <a:p>
            <a:pPr marL="0" indent="0" algn="ctr">
              <a:buNone/>
              <a:defRPr/>
            </a:pPr>
            <a:r>
              <a:rPr lang="en-IN" i="1" dirty="0"/>
              <a:t>-</a:t>
            </a:r>
            <a:r>
              <a:rPr lang="en-IN" i="1" dirty="0" err="1"/>
              <a:t>dN</a:t>
            </a:r>
            <a:r>
              <a:rPr lang="en-IN" i="1" dirty="0"/>
              <a:t>/</a:t>
            </a:r>
            <a:r>
              <a:rPr lang="en-IN" i="1" dirty="0" err="1"/>
              <a:t>dt</a:t>
            </a:r>
            <a:r>
              <a:rPr lang="en-IN" i="1" dirty="0"/>
              <a:t> = </a:t>
            </a:r>
            <a:r>
              <a:rPr lang="en-IN" i="1" dirty="0" err="1"/>
              <a:t>k</a:t>
            </a:r>
            <a:r>
              <a:rPr lang="en-IN" i="1" baseline="-25000" dirty="0" err="1"/>
              <a:t>d</a:t>
            </a:r>
            <a:r>
              <a:rPr lang="en-IN" i="1" dirty="0" err="1"/>
              <a:t>N</a:t>
            </a:r>
            <a:r>
              <a:rPr lang="en-IN" i="1" dirty="0"/>
              <a:t>  ............</a:t>
            </a:r>
            <a:r>
              <a:rPr lang="en-IN" dirty="0"/>
              <a:t>(1)</a:t>
            </a:r>
          </a:p>
          <a:p>
            <a:pPr>
              <a:buNone/>
              <a:defRPr/>
            </a:pPr>
            <a:r>
              <a:rPr lang="en-IN" dirty="0"/>
              <a:t>where</a:t>
            </a:r>
          </a:p>
          <a:p>
            <a:pPr>
              <a:defRPr/>
            </a:pPr>
            <a:r>
              <a:rPr lang="en-IN" dirty="0"/>
              <a:t> </a:t>
            </a:r>
            <a:r>
              <a:rPr lang="en-IN" i="1" dirty="0"/>
              <a:t>N </a:t>
            </a:r>
            <a:r>
              <a:rPr lang="en-IN" dirty="0"/>
              <a:t>is the number of viable organisms present,</a:t>
            </a:r>
          </a:p>
          <a:p>
            <a:pPr>
              <a:defRPr/>
            </a:pPr>
            <a:r>
              <a:rPr lang="en-IN" i="1" dirty="0"/>
              <a:t>t </a:t>
            </a:r>
            <a:r>
              <a:rPr lang="en-IN" dirty="0"/>
              <a:t>is the time of the sterilization treatment,</a:t>
            </a:r>
          </a:p>
          <a:p>
            <a:pPr>
              <a:defRPr/>
            </a:pPr>
            <a:r>
              <a:rPr lang="en-IN" i="1" dirty="0" err="1"/>
              <a:t>k</a:t>
            </a:r>
            <a:r>
              <a:rPr lang="en-IN" i="1" baseline="-25000" dirty="0" err="1"/>
              <a:t>d</a:t>
            </a:r>
            <a:r>
              <a:rPr lang="en-IN" i="1" dirty="0"/>
              <a:t> </a:t>
            </a:r>
            <a:r>
              <a:rPr lang="en-IN" dirty="0"/>
              <a:t>is the reaction rate constant of the reaction,</a:t>
            </a:r>
          </a:p>
          <a:p>
            <a:pPr>
              <a:buNone/>
              <a:defRPr/>
            </a:pPr>
            <a:r>
              <a:rPr lang="en-IN" dirty="0"/>
              <a:t>   or the specific death rate.</a:t>
            </a:r>
            <a:endParaRPr lang="en-IN" i="1" dirty="0"/>
          </a:p>
        </p:txBody>
      </p:sp>
    </p:spTree>
    <p:extLst>
      <p:ext uri="{BB962C8B-B14F-4D97-AF65-F5344CB8AC3E}">
        <p14:creationId xmlns:p14="http://schemas.microsoft.com/office/powerpoint/2010/main" val="17520488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71501"/>
            <a:ext cx="8229600" cy="5554663"/>
          </a:xfrm>
        </p:spPr>
        <p:txBody>
          <a:bodyPr rtlCol="0">
            <a:normAutofit fontScale="77500" lnSpcReduction="20000"/>
          </a:bodyPr>
          <a:lstStyle/>
          <a:p>
            <a:pPr marL="0" indent="0">
              <a:buNone/>
              <a:defRPr/>
            </a:pPr>
            <a:r>
              <a:rPr lang="en-IN" dirty="0"/>
              <a:t>N.B.: Total number of organisms present in the volume of medium to be sterilized, </a:t>
            </a:r>
            <a:r>
              <a:rPr lang="en-IN" i="1" dirty="0"/>
              <a:t>not the concentration, </a:t>
            </a:r>
            <a:r>
              <a:rPr lang="en-IN" dirty="0"/>
              <a:t>is considered - minimum number of organisms to contaminate a batch is one, regardless of volume of batch.</a:t>
            </a:r>
          </a:p>
          <a:p>
            <a:pPr marL="0" indent="0">
              <a:buNone/>
              <a:defRPr/>
            </a:pPr>
            <a:endParaRPr lang="en-IN" dirty="0"/>
          </a:p>
          <a:p>
            <a:pPr>
              <a:buNone/>
              <a:defRPr/>
            </a:pPr>
            <a:r>
              <a:rPr lang="en-IN" dirty="0"/>
              <a:t>Eq. (1) applies to each stage of the batch sterilisation cycle: heating, holding and cooling. However, because </a:t>
            </a:r>
            <a:r>
              <a:rPr lang="en-IN" i="1" dirty="0" err="1"/>
              <a:t>k</a:t>
            </a:r>
            <a:r>
              <a:rPr lang="en-IN" i="1" baseline="-25000" dirty="0" err="1"/>
              <a:t>d</a:t>
            </a:r>
            <a:r>
              <a:rPr lang="en-IN" dirty="0"/>
              <a:t> is a strong function of temperature, direct integration of Eq. (1) is valid only when the temperature is constant, i.e. during the holding period.</a:t>
            </a:r>
          </a:p>
          <a:p>
            <a:pPr algn="ctr">
              <a:buNone/>
              <a:defRPr/>
            </a:pPr>
            <a:r>
              <a:rPr lang="en-IN" dirty="0"/>
              <a:t>On integration of equation (1), the following expression is obtained: </a:t>
            </a:r>
          </a:p>
          <a:p>
            <a:pPr algn="ctr">
              <a:buNone/>
              <a:defRPr/>
            </a:pPr>
            <a:r>
              <a:rPr lang="en-IN" i="1" dirty="0" err="1"/>
              <a:t>N</a:t>
            </a:r>
            <a:r>
              <a:rPr lang="en-IN" i="1" baseline="-25000" dirty="0" err="1"/>
              <a:t>t</a:t>
            </a:r>
            <a:r>
              <a:rPr lang="en-IN" i="1" dirty="0"/>
              <a:t>/N</a:t>
            </a:r>
            <a:r>
              <a:rPr lang="en-IN" i="1" baseline="-25000" dirty="0"/>
              <a:t>o</a:t>
            </a:r>
            <a:r>
              <a:rPr lang="en-IN" i="1" dirty="0"/>
              <a:t> = e</a:t>
            </a:r>
            <a:r>
              <a:rPr lang="en-IN" i="1" baseline="30000" dirty="0"/>
              <a:t>-</a:t>
            </a:r>
            <a:r>
              <a:rPr lang="en-IN" i="1" baseline="30000" dirty="0" err="1"/>
              <a:t>k</a:t>
            </a:r>
            <a:r>
              <a:rPr lang="en-IN" sz="1700" i="1" dirty="0" err="1"/>
              <a:t>d</a:t>
            </a:r>
            <a:r>
              <a:rPr lang="en-IN" i="1" baseline="30000" dirty="0" err="1"/>
              <a:t>t</a:t>
            </a:r>
            <a:r>
              <a:rPr lang="en-IN" sz="1700" i="1" dirty="0" err="1"/>
              <a:t>hd</a:t>
            </a:r>
            <a:r>
              <a:rPr lang="en-IN" sz="1700" i="1" dirty="0"/>
              <a:t>, ................................................</a:t>
            </a:r>
            <a:r>
              <a:rPr lang="en-IN" sz="1700" dirty="0"/>
              <a:t>(2)</a:t>
            </a:r>
          </a:p>
          <a:p>
            <a:pPr>
              <a:buNone/>
              <a:defRPr/>
            </a:pPr>
            <a:r>
              <a:rPr lang="en-IN" dirty="0"/>
              <a:t>where </a:t>
            </a:r>
          </a:p>
          <a:p>
            <a:pPr>
              <a:defRPr/>
            </a:pPr>
            <a:r>
              <a:rPr lang="en-IN" i="1" dirty="0"/>
              <a:t>N</a:t>
            </a:r>
            <a:r>
              <a:rPr lang="en-IN" i="1" baseline="-25000" dirty="0"/>
              <a:t>o</a:t>
            </a:r>
            <a:r>
              <a:rPr lang="en-IN" baseline="-25000" dirty="0"/>
              <a:t> </a:t>
            </a:r>
            <a:r>
              <a:rPr lang="en-IN" dirty="0"/>
              <a:t>is the number of viable organisms present at the start of the sterilization treatment,</a:t>
            </a:r>
          </a:p>
          <a:p>
            <a:pPr>
              <a:defRPr/>
            </a:pPr>
            <a:r>
              <a:rPr lang="en-IN" i="1" dirty="0" err="1"/>
              <a:t>N</a:t>
            </a:r>
            <a:r>
              <a:rPr lang="en-IN" i="1" baseline="-25000" dirty="0" err="1"/>
              <a:t>t</a:t>
            </a:r>
            <a:r>
              <a:rPr lang="en-IN" i="1" baseline="-25000" dirty="0"/>
              <a:t> </a:t>
            </a:r>
            <a:r>
              <a:rPr lang="en-IN" dirty="0"/>
              <a:t>is the number of viable organisms present after a treatment period, </a:t>
            </a:r>
            <a:r>
              <a:rPr lang="en-IN" i="1" dirty="0" err="1"/>
              <a:t>t</a:t>
            </a:r>
            <a:r>
              <a:rPr lang="en-IN" i="1" baseline="-25000" dirty="0" err="1"/>
              <a:t>hd</a:t>
            </a:r>
            <a:r>
              <a:rPr lang="en-IN" dirty="0"/>
              <a:t>.</a:t>
            </a:r>
          </a:p>
          <a:p>
            <a:pPr>
              <a:buNone/>
              <a:defRPr/>
            </a:pPr>
            <a:endParaRPr lang="en-IN" dirty="0"/>
          </a:p>
        </p:txBody>
      </p:sp>
    </p:spTree>
    <p:extLst>
      <p:ext uri="{BB962C8B-B14F-4D97-AF65-F5344CB8AC3E}">
        <p14:creationId xmlns:p14="http://schemas.microsoft.com/office/powerpoint/2010/main" val="17714717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00063"/>
            <a:ext cx="8229600" cy="5626100"/>
          </a:xfrm>
        </p:spPr>
        <p:txBody>
          <a:bodyPr rtlCol="0">
            <a:normAutofit/>
          </a:bodyPr>
          <a:lstStyle/>
          <a:p>
            <a:pPr>
              <a:buNone/>
              <a:defRPr/>
            </a:pPr>
            <a:r>
              <a:rPr lang="en-IN" i="1" dirty="0" err="1"/>
              <a:t>k</a:t>
            </a:r>
            <a:r>
              <a:rPr lang="en-IN" i="1" baseline="-25000" dirty="0" err="1"/>
              <a:t>d</a:t>
            </a:r>
            <a:r>
              <a:rPr lang="en-IN" dirty="0"/>
              <a:t> is evaluated as a function of temperature using the Arrhenius equation: </a:t>
            </a:r>
          </a:p>
          <a:p>
            <a:pPr algn="ctr">
              <a:buNone/>
              <a:defRPr/>
            </a:pPr>
            <a:r>
              <a:rPr lang="en-IN" i="1" dirty="0" err="1"/>
              <a:t>k</a:t>
            </a:r>
            <a:r>
              <a:rPr lang="en-IN" i="1" baseline="-25000" dirty="0" err="1"/>
              <a:t>d</a:t>
            </a:r>
            <a:r>
              <a:rPr lang="en-IN" i="1" dirty="0"/>
              <a:t> = A e</a:t>
            </a:r>
            <a:r>
              <a:rPr lang="en-IN" i="1" baseline="30000" dirty="0"/>
              <a:t>-E</a:t>
            </a:r>
            <a:r>
              <a:rPr lang="en-IN" sz="1700" i="1" dirty="0"/>
              <a:t>d  </a:t>
            </a:r>
            <a:r>
              <a:rPr lang="en-IN" i="1" baseline="30000" dirty="0"/>
              <a:t>/RT</a:t>
            </a:r>
          </a:p>
          <a:p>
            <a:pPr marL="0" indent="0">
              <a:buNone/>
              <a:defRPr/>
            </a:pPr>
            <a:r>
              <a:rPr lang="en-IN" dirty="0"/>
              <a:t>where A is the Arrhenius constant or frequency factor, </a:t>
            </a:r>
            <a:r>
              <a:rPr lang="en-IN" i="1" dirty="0"/>
              <a:t>E</a:t>
            </a:r>
            <a:r>
              <a:rPr lang="en-IN" i="1" baseline="-25000" dirty="0"/>
              <a:t>d</a:t>
            </a:r>
            <a:r>
              <a:rPr lang="en-IN" i="1" dirty="0"/>
              <a:t> </a:t>
            </a:r>
            <a:r>
              <a:rPr lang="en-IN" dirty="0"/>
              <a:t>is the activation energy for the thermal cell death, </a:t>
            </a:r>
            <a:r>
              <a:rPr lang="en-IN" i="1" dirty="0"/>
              <a:t>R</a:t>
            </a:r>
            <a:r>
              <a:rPr lang="en-IN" dirty="0"/>
              <a:t> is the ideal gas constant and </a:t>
            </a:r>
            <a:r>
              <a:rPr lang="en-IN" i="1" dirty="0"/>
              <a:t>T</a:t>
            </a:r>
            <a:r>
              <a:rPr lang="en-IN" dirty="0"/>
              <a:t> is absolute temperature.</a:t>
            </a:r>
            <a:endParaRPr lang="en-IN" baseline="30000" dirty="0"/>
          </a:p>
          <a:p>
            <a:pPr>
              <a:defRPr/>
            </a:pPr>
            <a:endParaRPr lang="en-IN" dirty="0"/>
          </a:p>
        </p:txBody>
      </p:sp>
    </p:spTree>
    <p:extLst>
      <p:ext uri="{BB962C8B-B14F-4D97-AF65-F5344CB8AC3E}">
        <p14:creationId xmlns:p14="http://schemas.microsoft.com/office/powerpoint/2010/main" val="15396741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00063"/>
            <a:ext cx="8229600" cy="5626100"/>
          </a:xfrm>
        </p:spPr>
        <p:txBody>
          <a:bodyPr rtlCol="0">
            <a:noAutofit/>
          </a:bodyPr>
          <a:lstStyle/>
          <a:p>
            <a:pPr marL="0" indent="0">
              <a:buNone/>
              <a:defRPr/>
            </a:pPr>
            <a:r>
              <a:rPr lang="en-IN" sz="2500" dirty="0"/>
              <a:t>Taking natural logarithms, equation (2) is reduced to: </a:t>
            </a:r>
          </a:p>
          <a:p>
            <a:pPr marL="0" indent="0" algn="ctr">
              <a:buNone/>
              <a:defRPr/>
            </a:pPr>
            <a:r>
              <a:rPr lang="en-IN" sz="2500" i="1" dirty="0" err="1"/>
              <a:t>ln</a:t>
            </a:r>
            <a:r>
              <a:rPr lang="en-IN" sz="2500" i="1" dirty="0"/>
              <a:t> (</a:t>
            </a:r>
            <a:r>
              <a:rPr lang="en-IN" sz="2500" i="1" dirty="0" err="1"/>
              <a:t>N</a:t>
            </a:r>
            <a:r>
              <a:rPr lang="en-IN" sz="2500" i="1" baseline="-25000" dirty="0" err="1"/>
              <a:t>t</a:t>
            </a:r>
            <a:r>
              <a:rPr lang="en-IN" sz="2500" i="1" dirty="0"/>
              <a:t>/N</a:t>
            </a:r>
            <a:r>
              <a:rPr lang="en-IN" sz="2500" i="1" baseline="-25000" dirty="0"/>
              <a:t>o</a:t>
            </a:r>
            <a:r>
              <a:rPr lang="en-IN" sz="2500" i="1" dirty="0"/>
              <a:t>) = -</a:t>
            </a:r>
            <a:r>
              <a:rPr lang="en-IN" sz="2500" i="1" dirty="0" err="1"/>
              <a:t>k</a:t>
            </a:r>
            <a:r>
              <a:rPr lang="en-IN" sz="2500" i="1" baseline="-25000" dirty="0" err="1"/>
              <a:t>d</a:t>
            </a:r>
            <a:r>
              <a:rPr lang="en-IN" sz="2500" i="1" dirty="0" err="1"/>
              <a:t>t</a:t>
            </a:r>
            <a:r>
              <a:rPr lang="en-IN" sz="2500" i="1" baseline="-25000" dirty="0" err="1"/>
              <a:t>hd</a:t>
            </a:r>
            <a:endParaRPr lang="en-IN" sz="2500" i="1" baseline="-25000" dirty="0"/>
          </a:p>
          <a:p>
            <a:pPr marL="0" indent="0">
              <a:spcBef>
                <a:spcPts val="0"/>
              </a:spcBef>
              <a:buNone/>
              <a:defRPr/>
            </a:pPr>
            <a:r>
              <a:rPr lang="en-IN" sz="2500" dirty="0"/>
              <a:t>This kinetic description makes two predictions which appear anomalous:</a:t>
            </a:r>
          </a:p>
          <a:p>
            <a:pPr>
              <a:spcBef>
                <a:spcPts val="0"/>
              </a:spcBef>
              <a:buNone/>
              <a:defRPr/>
            </a:pPr>
            <a:r>
              <a:rPr lang="en-IN" sz="2500" dirty="0"/>
              <a:t>(</a:t>
            </a:r>
            <a:r>
              <a:rPr lang="en-IN" sz="2500" dirty="0" err="1"/>
              <a:t>i</a:t>
            </a:r>
            <a:r>
              <a:rPr lang="en-IN" sz="2500" dirty="0"/>
              <a:t>) An infinite time is required to achieve sterile</a:t>
            </a:r>
          </a:p>
          <a:p>
            <a:pPr>
              <a:spcBef>
                <a:spcPts val="0"/>
              </a:spcBef>
              <a:buNone/>
              <a:defRPr/>
            </a:pPr>
            <a:r>
              <a:rPr lang="en-IN" sz="2500" dirty="0"/>
              <a:t>	conditions (i.e. </a:t>
            </a:r>
            <a:r>
              <a:rPr lang="en-IN" sz="2500" i="1" dirty="0" err="1"/>
              <a:t>N</a:t>
            </a:r>
            <a:r>
              <a:rPr lang="en-IN" sz="2500" i="1" baseline="-25000" dirty="0" err="1"/>
              <a:t>t</a:t>
            </a:r>
            <a:r>
              <a:rPr lang="en-IN" sz="2500" dirty="0"/>
              <a:t> = 0).</a:t>
            </a:r>
          </a:p>
          <a:p>
            <a:pPr>
              <a:spcBef>
                <a:spcPts val="0"/>
              </a:spcBef>
              <a:buNone/>
              <a:defRPr/>
            </a:pPr>
            <a:r>
              <a:rPr lang="en-IN" sz="2500" dirty="0"/>
              <a:t>(</a:t>
            </a:r>
            <a:r>
              <a:rPr lang="en-IN" sz="2500" dirty="0" err="1"/>
              <a:t>ij</a:t>
            </a:r>
            <a:r>
              <a:rPr lang="en-IN" sz="2500" dirty="0"/>
              <a:t>) After a certain time there will be less than one viable cell present.</a:t>
            </a:r>
          </a:p>
          <a:p>
            <a:pPr marL="0" indent="0">
              <a:buNone/>
              <a:defRPr/>
            </a:pPr>
            <a:r>
              <a:rPr lang="en-IN" sz="2500" dirty="0"/>
              <a:t>Thus, a value of </a:t>
            </a:r>
            <a:r>
              <a:rPr lang="en-IN" sz="2500" i="1" dirty="0" err="1"/>
              <a:t>N</a:t>
            </a:r>
            <a:r>
              <a:rPr lang="en-IN" sz="2500" i="1" baseline="-25000" dirty="0" err="1"/>
              <a:t>t</a:t>
            </a:r>
            <a:r>
              <a:rPr lang="en-IN" sz="2500" i="1" dirty="0"/>
              <a:t> </a:t>
            </a:r>
            <a:r>
              <a:rPr lang="en-IN" sz="2500" dirty="0"/>
              <a:t>of less than one is considered in terms of the probability of an organism surviving the treatment. For example, if it were predicted that a particular treatment period reduced the population to 0.1 of a viable organism, this implies that the probability of one organism surviving the treatment is one in ten.</a:t>
            </a:r>
            <a:endParaRPr lang="en-IN" sz="2500" i="1" dirty="0"/>
          </a:p>
        </p:txBody>
      </p:sp>
    </p:spTree>
    <p:extLst>
      <p:ext uri="{BB962C8B-B14F-4D97-AF65-F5344CB8AC3E}">
        <p14:creationId xmlns:p14="http://schemas.microsoft.com/office/powerpoint/2010/main" val="1134960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900364" y="500063"/>
            <a:ext cx="6391275" cy="5626100"/>
          </a:xfrm>
          <a:noFill/>
        </p:spPr>
      </p:pic>
    </p:spTree>
    <p:extLst>
      <p:ext uri="{BB962C8B-B14F-4D97-AF65-F5344CB8AC3E}">
        <p14:creationId xmlns:p14="http://schemas.microsoft.com/office/powerpoint/2010/main" val="387634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1981200" y="274639"/>
            <a:ext cx="8229600" cy="511175"/>
          </a:xfrm>
        </p:spPr>
        <p:txBody>
          <a:bodyPr>
            <a:normAutofit fontScale="90000"/>
          </a:bodyPr>
          <a:lstStyle/>
          <a:p>
            <a:pPr eaLnBrk="1" hangingPunct="1"/>
            <a:r>
              <a:rPr lang="en-IN" altLang="en-US"/>
              <a:t>Decimal ReductionTime (D)</a:t>
            </a:r>
          </a:p>
        </p:txBody>
      </p:sp>
      <p:sp>
        <p:nvSpPr>
          <p:cNvPr id="13315" name="Content Placeholder 2"/>
          <p:cNvSpPr>
            <a:spLocks noGrp="1"/>
          </p:cNvSpPr>
          <p:nvPr>
            <p:ph idx="1"/>
          </p:nvPr>
        </p:nvSpPr>
        <p:spPr>
          <a:xfrm>
            <a:off x="1981200" y="857251"/>
            <a:ext cx="8229600" cy="5268913"/>
          </a:xfrm>
        </p:spPr>
        <p:txBody>
          <a:bodyPr/>
          <a:lstStyle/>
          <a:p>
            <a:pPr eaLnBrk="1" hangingPunct="1"/>
            <a:r>
              <a:rPr lang="en-IN" altLang="en-US"/>
              <a:t>It is the time for the number of viable cells to reduce tenfold.</a:t>
            </a:r>
          </a:p>
          <a:p>
            <a:pPr eaLnBrk="1" hangingPunct="1"/>
            <a:r>
              <a:rPr lang="en-IN" altLang="en-US"/>
              <a:t>Hence substituting </a:t>
            </a:r>
            <a:r>
              <a:rPr lang="en-IN" altLang="en-US" i="1"/>
              <a:t>t</a:t>
            </a:r>
            <a:r>
              <a:rPr lang="en-IN" altLang="en-US" i="1" baseline="-25000"/>
              <a:t>hd</a:t>
            </a:r>
            <a:r>
              <a:rPr lang="en-IN" altLang="en-US"/>
              <a:t> by </a:t>
            </a:r>
            <a:r>
              <a:rPr lang="en-IN" altLang="en-US" i="1"/>
              <a:t>D</a:t>
            </a:r>
            <a:r>
              <a:rPr lang="en-IN" altLang="en-US"/>
              <a:t> &amp;</a:t>
            </a:r>
            <a:r>
              <a:rPr lang="en-IN" altLang="en-US" i="1"/>
              <a:t> N</a:t>
            </a:r>
            <a:r>
              <a:rPr lang="en-IN" altLang="en-US" i="1" baseline="-25000"/>
              <a:t>t</a:t>
            </a:r>
            <a:r>
              <a:rPr lang="en-IN" altLang="en-US" i="1"/>
              <a:t>/N</a:t>
            </a:r>
            <a:r>
              <a:rPr lang="en-IN" altLang="en-US" i="1" baseline="-25000"/>
              <a:t>o</a:t>
            </a:r>
            <a:r>
              <a:rPr lang="en-IN" altLang="en-US"/>
              <a:t>  by 0.1 in the equation </a:t>
            </a:r>
          </a:p>
          <a:p>
            <a:pPr algn="ctr" eaLnBrk="1" hangingPunct="1">
              <a:buFont typeface="Arial" panose="020B0604020202020204" pitchFamily="34" charset="0"/>
              <a:buNone/>
            </a:pPr>
            <a:r>
              <a:rPr lang="en-IN" altLang="en-US" i="1"/>
              <a:t>N</a:t>
            </a:r>
            <a:r>
              <a:rPr lang="en-IN" altLang="en-US" i="1" baseline="-25000"/>
              <a:t>t</a:t>
            </a:r>
            <a:r>
              <a:rPr lang="en-IN" altLang="en-US" i="1"/>
              <a:t>/N</a:t>
            </a:r>
            <a:r>
              <a:rPr lang="en-IN" altLang="en-US" i="1" baseline="-25000"/>
              <a:t>o</a:t>
            </a:r>
            <a:r>
              <a:rPr lang="en-IN" altLang="en-US" i="1"/>
              <a:t> = e</a:t>
            </a:r>
            <a:r>
              <a:rPr lang="en-IN" altLang="en-US" i="1" baseline="30000"/>
              <a:t>-k</a:t>
            </a:r>
            <a:r>
              <a:rPr lang="en-IN" altLang="en-US" sz="1700" i="1"/>
              <a:t>d</a:t>
            </a:r>
            <a:r>
              <a:rPr lang="en-IN" altLang="en-US" i="1" baseline="30000"/>
              <a:t>t</a:t>
            </a:r>
            <a:r>
              <a:rPr lang="en-IN" altLang="en-US" sz="1700" i="1"/>
              <a:t>hd </a:t>
            </a:r>
          </a:p>
          <a:p>
            <a:pPr algn="just" eaLnBrk="1" hangingPunct="1">
              <a:buFont typeface="Arial" panose="020B0604020202020204" pitchFamily="34" charset="0"/>
              <a:buNone/>
            </a:pPr>
            <a:r>
              <a:rPr lang="en-IN" altLang="en-US"/>
              <a:t>we get 	0.1 = e</a:t>
            </a:r>
            <a:r>
              <a:rPr lang="en-IN" altLang="en-US" i="1" baseline="30000"/>
              <a:t>-k</a:t>
            </a:r>
            <a:r>
              <a:rPr lang="en-IN" altLang="en-US" sz="1600" i="1"/>
              <a:t>d</a:t>
            </a:r>
            <a:r>
              <a:rPr lang="en-IN" altLang="en-US" i="1" baseline="30000"/>
              <a:t>D </a:t>
            </a:r>
          </a:p>
          <a:p>
            <a:pPr algn="just" eaLnBrk="1" hangingPunct="1">
              <a:buFont typeface="Arial" panose="020B0604020202020204" pitchFamily="34" charset="0"/>
              <a:buNone/>
            </a:pPr>
            <a:r>
              <a:rPr lang="en-IN" altLang="en-US" i="1"/>
              <a:t> </a:t>
            </a:r>
            <a:r>
              <a:rPr lang="en-IN" altLang="en-US"/>
              <a:t>&amp; so,</a:t>
            </a:r>
            <a:r>
              <a:rPr lang="en-IN" altLang="en-US" i="1"/>
              <a:t> D = </a:t>
            </a:r>
            <a:r>
              <a:rPr lang="en-IN" altLang="en-US"/>
              <a:t>2.303</a:t>
            </a:r>
            <a:r>
              <a:rPr lang="en-IN" altLang="en-US" i="1"/>
              <a:t>/k</a:t>
            </a:r>
            <a:r>
              <a:rPr lang="en-IN" altLang="en-US" i="1" baseline="-25000"/>
              <a:t>d</a:t>
            </a:r>
          </a:p>
          <a:p>
            <a:pPr algn="just" eaLnBrk="1" hangingPunct="1">
              <a:buFont typeface="Arial" panose="020B0604020202020204" pitchFamily="34" charset="0"/>
              <a:buNone/>
            </a:pPr>
            <a:endParaRPr lang="en-IN" altLang="en-US" i="1" baseline="-25000"/>
          </a:p>
          <a:p>
            <a:pPr algn="just" eaLnBrk="1" hangingPunct="1">
              <a:buFont typeface="Arial" panose="020B0604020202020204" pitchFamily="34" charset="0"/>
              <a:buNone/>
            </a:pPr>
            <a:endParaRPr lang="en-IN" altLang="en-US" baseline="-25000"/>
          </a:p>
        </p:txBody>
      </p:sp>
    </p:spTree>
    <p:extLst>
      <p:ext uri="{BB962C8B-B14F-4D97-AF65-F5344CB8AC3E}">
        <p14:creationId xmlns:p14="http://schemas.microsoft.com/office/powerpoint/2010/main" val="4263842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ENZYMES</a:t>
            </a:r>
          </a:p>
        </p:txBody>
      </p:sp>
      <p:sp>
        <p:nvSpPr>
          <p:cNvPr id="3" name="Content Placeholder 2"/>
          <p:cNvSpPr>
            <a:spLocks noGrp="1"/>
          </p:cNvSpPr>
          <p:nvPr>
            <p:ph idx="1"/>
          </p:nvPr>
        </p:nvSpPr>
        <p:spPr>
          <a:xfrm>
            <a:off x="838200" y="1298441"/>
            <a:ext cx="10515600" cy="4351338"/>
          </a:xfrm>
        </p:spPr>
        <p:txBody>
          <a:bodyPr>
            <a:normAutofit fontScale="92500"/>
          </a:bodyPr>
          <a:lstStyle/>
          <a:p>
            <a:pPr lvl="0"/>
            <a:r>
              <a:rPr lang="en-US" dirty="0"/>
              <a:t>Enzymes are biocatalysts (functionally).</a:t>
            </a:r>
            <a:endParaRPr lang="en-IN" dirty="0"/>
          </a:p>
          <a:p>
            <a:pPr lvl="0"/>
            <a:r>
              <a:rPr lang="en-US" dirty="0"/>
              <a:t>They are specific-catalyze specific reactions and specific to their </a:t>
            </a:r>
            <a:r>
              <a:rPr lang="en-US" u="sng" dirty="0"/>
              <a:t>substrate</a:t>
            </a:r>
            <a:r>
              <a:rPr lang="en-US" dirty="0"/>
              <a:t> (i.e., reactant or molecule whose conversion is catalyzed by the enzyme).</a:t>
            </a:r>
            <a:endParaRPr lang="en-IN" dirty="0"/>
          </a:p>
          <a:p>
            <a:pPr lvl="0"/>
            <a:r>
              <a:rPr lang="en-US" dirty="0"/>
              <a:t>Chemically all enzymes are proteins (except a small group of catalytic RNA molecules). Molecular weights - 12,000 to more than 1 million </a:t>
            </a:r>
            <a:r>
              <a:rPr lang="en-US" dirty="0" err="1"/>
              <a:t>dalton</a:t>
            </a:r>
            <a:r>
              <a:rPr lang="en-US" dirty="0"/>
              <a:t>.</a:t>
            </a:r>
            <a:endParaRPr lang="en-IN" dirty="0"/>
          </a:p>
          <a:p>
            <a:r>
              <a:rPr lang="en-US" dirty="0"/>
              <a:t>Some enzymes require no chemical groups for activity other than their own amino acid residues. Some require </a:t>
            </a:r>
            <a:r>
              <a:rPr lang="en-US" b="1" u="sng" dirty="0"/>
              <a:t>additional chemical</a:t>
            </a:r>
            <a:r>
              <a:rPr lang="en-US" u="sng" dirty="0"/>
              <a:t> </a:t>
            </a:r>
            <a:r>
              <a:rPr lang="en-US" b="1" u="sng" dirty="0"/>
              <a:t>component.</a:t>
            </a:r>
          </a:p>
          <a:p>
            <a:pPr marL="0" indent="0">
              <a:buNone/>
            </a:pPr>
            <a:r>
              <a:rPr lang="en-US" dirty="0"/>
              <a:t>   </a:t>
            </a:r>
            <a:r>
              <a:rPr lang="en-US" u="sng" dirty="0"/>
              <a:t>Cofactors</a:t>
            </a:r>
            <a:r>
              <a:rPr lang="en-US" dirty="0"/>
              <a:t>                                                                                        </a:t>
            </a:r>
            <a:r>
              <a:rPr lang="en-US" u="sng" dirty="0"/>
              <a:t>Coenzymes</a:t>
            </a:r>
            <a:endParaRPr lang="en-IN" dirty="0"/>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One or more inorganic ions                                                                               </a:t>
            </a:r>
            <a:endParaRPr lang="en-US" altLang="en-US" sz="1400" dirty="0"/>
          </a:p>
          <a:p>
            <a:pPr marL="0" lvl="0" indent="0" eaLnBrk="0" fontAlgn="base" hangingPunct="0">
              <a:lnSpc>
                <a:spcPct val="100000"/>
              </a:lnSpc>
              <a:spcBef>
                <a:spcPct val="0"/>
              </a:spcBef>
              <a:spcAft>
                <a:spcPct val="0"/>
              </a:spcAft>
              <a:buNone/>
            </a:pP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ea typeface="Times New Roman" panose="02020603050405020304" pitchFamily="18" charset="0"/>
                <a:cs typeface="Times New Roman" panose="02020603050405020304" pitchFamily="18" charset="0"/>
              </a:rPr>
              <a:t>Eg</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:-Fe</a:t>
            </a:r>
            <a:r>
              <a:rPr lang="en-US" altLang="en-US"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 Mg</a:t>
            </a:r>
            <a:r>
              <a:rPr lang="en-US" altLang="en-US"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 Mn</a:t>
            </a:r>
            <a:r>
              <a:rPr lang="en-US" altLang="en-US" baseline="30000" dirty="0">
                <a:latin typeface="Times New Roman" panose="02020603050405020304" pitchFamily="18" charset="0"/>
                <a:ea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ea typeface="Times New Roman" panose="02020603050405020304" pitchFamily="18" charset="0"/>
                <a:cs typeface="Times New Roman" panose="02020603050405020304" pitchFamily="18" charset="0"/>
              </a:rPr>
              <a:t>, Zn</a:t>
            </a:r>
            <a:r>
              <a:rPr lang="en-US" altLang="en-US" baseline="30000" dirty="0">
                <a:latin typeface="Times New Roman" panose="02020603050405020304" pitchFamily="18" charset="0"/>
                <a:ea typeface="Times New Roman" panose="02020603050405020304" pitchFamily="18" charset="0"/>
                <a:cs typeface="Times New Roman" panose="02020603050405020304" pitchFamily="18" charset="0"/>
              </a:rPr>
              <a:t>2+</a:t>
            </a:r>
            <a:endParaRPr lang="en-US" altLang="en-US" sz="4000" dirty="0">
              <a:latin typeface="Arial" panose="020B0604020202020204" pitchFamily="34" charset="0"/>
            </a:endParaRPr>
          </a:p>
          <a:p>
            <a:endParaRPr lang="en-IN" dirty="0"/>
          </a:p>
        </p:txBody>
      </p:sp>
      <p:sp>
        <p:nvSpPr>
          <p:cNvPr id="12" name="Text Box 12"/>
          <p:cNvSpPr txBox="1">
            <a:spLocks noChangeArrowheads="1"/>
          </p:cNvSpPr>
          <p:nvPr/>
        </p:nvSpPr>
        <p:spPr bwMode="auto">
          <a:xfrm>
            <a:off x="8605507" y="4802320"/>
            <a:ext cx="2243138" cy="663575"/>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Complex organic or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metalloorganic</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molecule. </a:t>
            </a:r>
            <a:r>
              <a:rPr kumimoji="0" lang="en-US" altLang="en-US" sz="20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Eg</a:t>
            </a:r>
            <a:r>
              <a:rPr kumimoji="0" lang="en-US" altLang="en-US" sz="20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coenzyme A</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p:nvSpPr>
        <p:spPr bwMode="auto">
          <a:xfrm>
            <a:off x="0" y="1068306"/>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18" name="Straight Arrow Connector 17"/>
          <p:cNvCxnSpPr/>
          <p:nvPr/>
        </p:nvCxnSpPr>
        <p:spPr>
          <a:xfrm flipH="1">
            <a:off x="2551694" y="4182701"/>
            <a:ext cx="3396433" cy="298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269933" y="4182701"/>
            <a:ext cx="1738265" cy="3711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94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ENZYMES </a:t>
            </a:r>
            <a:r>
              <a:rPr lang="en-IN" dirty="0" err="1"/>
              <a:t>contn</a:t>
            </a:r>
            <a:r>
              <a:rPr lang="en-IN" dirty="0"/>
              <a:t>. </a:t>
            </a:r>
          </a:p>
        </p:txBody>
      </p:sp>
      <p:sp>
        <p:nvSpPr>
          <p:cNvPr id="3" name="Content Placeholder 2"/>
          <p:cNvSpPr>
            <a:spLocks noGrp="1"/>
          </p:cNvSpPr>
          <p:nvPr>
            <p:ph idx="1"/>
          </p:nvPr>
        </p:nvSpPr>
        <p:spPr/>
        <p:txBody>
          <a:bodyPr/>
          <a:lstStyle/>
          <a:p>
            <a:pPr lvl="0"/>
            <a:r>
              <a:rPr lang="en-US" dirty="0"/>
              <a:t>Some require both.</a:t>
            </a:r>
            <a:endParaRPr lang="en-IN" dirty="0"/>
          </a:p>
          <a:p>
            <a:pPr lvl="0"/>
            <a:r>
              <a:rPr lang="en-US" dirty="0"/>
              <a:t>A coenzyme or metal ion (cofactor) that is very tightly or even covalently bound to the enzyme protein is called a </a:t>
            </a:r>
            <a:r>
              <a:rPr lang="en-US" b="1" dirty="0"/>
              <a:t>prosthetic group</a:t>
            </a:r>
            <a:endParaRPr lang="en-IN" dirty="0"/>
          </a:p>
          <a:p>
            <a:pPr lvl="0"/>
            <a:r>
              <a:rPr lang="en-US" dirty="0"/>
              <a:t>Complete, catalytically active enzyme together with its bound coenzyme and/or metal ions (cofactor) is called a </a:t>
            </a:r>
            <a:r>
              <a:rPr lang="en-US" b="1" dirty="0"/>
              <a:t>holoenzyme.</a:t>
            </a:r>
            <a:endParaRPr lang="en-IN" dirty="0"/>
          </a:p>
          <a:p>
            <a:pPr lvl="0"/>
            <a:r>
              <a:rPr lang="en-US" dirty="0"/>
              <a:t>Protein part of a holoenzyme is called </a:t>
            </a:r>
            <a:r>
              <a:rPr lang="en-US" b="1" dirty="0" err="1"/>
              <a:t>apoenzyme</a:t>
            </a:r>
            <a:r>
              <a:rPr lang="en-US" b="1" dirty="0"/>
              <a:t> </a:t>
            </a:r>
            <a:r>
              <a:rPr lang="en-US" dirty="0"/>
              <a:t>or </a:t>
            </a:r>
            <a:r>
              <a:rPr lang="en-US" b="1" dirty="0" err="1"/>
              <a:t>apoprotein</a:t>
            </a:r>
            <a:r>
              <a:rPr lang="en-US" b="1" dirty="0"/>
              <a:t>.</a:t>
            </a:r>
            <a:endParaRPr lang="en-IN" dirty="0"/>
          </a:p>
          <a:p>
            <a:pPr marL="0" indent="0">
              <a:buNone/>
            </a:pPr>
            <a:br>
              <a:rPr lang="en-US" dirty="0"/>
            </a:br>
            <a:r>
              <a:rPr lang="en-US" dirty="0"/>
              <a:t> </a:t>
            </a:r>
            <a:endParaRPr lang="en-IN" dirty="0"/>
          </a:p>
          <a:p>
            <a:endParaRPr lang="en-IN" dirty="0"/>
          </a:p>
        </p:txBody>
      </p:sp>
    </p:spTree>
    <p:extLst>
      <p:ext uri="{BB962C8B-B14F-4D97-AF65-F5344CB8AC3E}">
        <p14:creationId xmlns:p14="http://schemas.microsoft.com/office/powerpoint/2010/main" val="4044213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a:buFont typeface="Arial" panose="020B0604020202020204" pitchFamily="34" charset="0"/>
              <a:buChar char="–"/>
            </a:pPr>
            <a:r>
              <a:rPr lang="en-US" altLang="en-US" sz="1800" b="1" dirty="0"/>
              <a:t>Generation </a:t>
            </a:r>
            <a:r>
              <a:rPr lang="en-US" altLang="en-US" sz="1800" dirty="0"/>
              <a:t>or </a:t>
            </a:r>
            <a:r>
              <a:rPr lang="en-US" altLang="en-US" sz="1800" b="1" dirty="0"/>
              <a:t>doubling time: </a:t>
            </a:r>
            <a:r>
              <a:rPr lang="en-US" altLang="en-US" sz="1800" dirty="0"/>
              <a:t>The time required for a complete fission cycle </a:t>
            </a:r>
            <a:r>
              <a:rPr lang="en-IN" altLang="en-US" sz="1800" dirty="0"/>
              <a:t>during the log stage. It is expressed in units of minutes.</a:t>
            </a:r>
            <a:endParaRPr lang="en-US" altLang="en-US" sz="1800" dirty="0"/>
          </a:p>
          <a:p>
            <a:pPr eaLnBrk="1" hangingPunct="1">
              <a:buFont typeface="Arial" panose="020B0604020202020204" pitchFamily="34" charset="0"/>
              <a:buChar char="–"/>
            </a:pPr>
            <a:r>
              <a:rPr lang="en-US" altLang="en-US" sz="1800" dirty="0"/>
              <a:t>Each new fission cycle or generation increases the population by a factor of 2</a:t>
            </a:r>
          </a:p>
          <a:p>
            <a:pPr eaLnBrk="1" hangingPunct="1">
              <a:buFont typeface="Arial" panose="020B0604020202020204" pitchFamily="34" charset="0"/>
              <a:buChar char="–"/>
            </a:pPr>
            <a:r>
              <a:rPr lang="en-US" altLang="en-US" sz="1800" dirty="0"/>
              <a:t>As long as the environment is favorable, the doubling effect continues at a constant rate</a:t>
            </a:r>
          </a:p>
          <a:p>
            <a:pPr eaLnBrk="1" hangingPunct="1">
              <a:buFont typeface="Arial" panose="020B0604020202020204" pitchFamily="34" charset="0"/>
              <a:buChar char="–"/>
            </a:pPr>
            <a:r>
              <a:rPr lang="en-US" altLang="en-US" sz="1800" dirty="0"/>
              <a:t>The length of the generation time- a measure of the growth rate of an organism</a:t>
            </a:r>
          </a:p>
          <a:p>
            <a:pPr lvl="1" eaLnBrk="1" hangingPunct="1">
              <a:buFont typeface="Arial" panose="020B0604020202020204" pitchFamily="34" charset="0"/>
              <a:buChar char="•"/>
            </a:pPr>
            <a:r>
              <a:rPr lang="en-US" altLang="en-US" sz="1800" dirty="0"/>
              <a:t>Average generation time- 30 to 60 minutes under optimum conditions</a:t>
            </a:r>
          </a:p>
          <a:p>
            <a:pPr lvl="1" eaLnBrk="1" hangingPunct="1">
              <a:buFont typeface="Arial" panose="020B0604020202020204" pitchFamily="34" charset="0"/>
              <a:buChar char="•"/>
            </a:pPr>
            <a:r>
              <a:rPr lang="en-US" altLang="en-US" sz="1800" dirty="0"/>
              <a:t>Can be as short as 10 to 12 minutes</a:t>
            </a:r>
          </a:p>
          <a:p>
            <a:pPr lvl="1"/>
            <a:r>
              <a:rPr lang="en-IN" altLang="en-US" sz="1800" dirty="0"/>
              <a:t>E.g.: </a:t>
            </a:r>
            <a:r>
              <a:rPr lang="en-IN" altLang="en-US" sz="1800" i="1" dirty="0"/>
              <a:t>Escherichia coli</a:t>
            </a:r>
            <a:r>
              <a:rPr lang="en-IN" altLang="en-US" sz="1800" dirty="0"/>
              <a:t> (</a:t>
            </a:r>
            <a:r>
              <a:rPr lang="en-IN" altLang="en-US" sz="1800" i="1" dirty="0"/>
              <a:t>E. coli</a:t>
            </a:r>
            <a:r>
              <a:rPr lang="en-IN" altLang="en-US" sz="1800" dirty="0"/>
              <a:t>) double every 20 minutes</a:t>
            </a:r>
          </a:p>
          <a:p>
            <a:pPr lvl="1"/>
            <a:r>
              <a:rPr lang="en-IN" altLang="en-US" sz="1800" dirty="0"/>
              <a:t>E.g.: </a:t>
            </a:r>
            <a:r>
              <a:rPr lang="en-IN" altLang="en-US" sz="1800" i="1" dirty="0"/>
              <a:t>Mycobacterium tuberculosis</a:t>
            </a:r>
            <a:r>
              <a:rPr lang="en-IN" altLang="en-US" sz="1800" dirty="0"/>
              <a:t> double every 12 to 24 hours</a:t>
            </a:r>
          </a:p>
          <a:p>
            <a:pPr lvl="1" eaLnBrk="1" hangingPunct="1">
              <a:buFont typeface="Arial" panose="020B0604020202020204" pitchFamily="34" charset="0"/>
              <a:buChar char="•"/>
            </a:pPr>
            <a:endParaRPr lang="en-US" altLang="en-US" sz="1800" dirty="0"/>
          </a:p>
          <a:p>
            <a:pPr eaLnBrk="1" hangingPunct="1">
              <a:buFont typeface="Arial" panose="020B0604020202020204" pitchFamily="34" charset="0"/>
              <a:buChar char="–"/>
            </a:pPr>
            <a:r>
              <a:rPr lang="en-US" altLang="en-US" sz="1800" dirty="0"/>
              <a:t>This growth pattern is termed </a:t>
            </a:r>
            <a:r>
              <a:rPr lang="en-US" altLang="en-US" sz="1800" b="1" dirty="0"/>
              <a:t>exponential</a:t>
            </a:r>
          </a:p>
          <a:p>
            <a:pPr>
              <a:buFont typeface="Arial" panose="020B0604020202020204" pitchFamily="34" charset="0"/>
              <a:buChar char="–"/>
            </a:pPr>
            <a:r>
              <a:rPr lang="en-GB" sz="1800" dirty="0"/>
              <a:t>Mean Growth rate (min</a:t>
            </a:r>
            <a:r>
              <a:rPr lang="en-GB" sz="1800" baseline="33000" dirty="0"/>
              <a:t>-1</a:t>
            </a:r>
            <a:r>
              <a:rPr lang="en-GB" sz="1800" dirty="0"/>
              <a:t>) = </a:t>
            </a:r>
            <a:br>
              <a:rPr lang="en-GB" sz="1800" dirty="0"/>
            </a:br>
            <a:endParaRPr lang="en-US" altLang="en-US" sz="1800" dirty="0"/>
          </a:p>
        </p:txBody>
      </p:sp>
      <p:sp>
        <p:nvSpPr>
          <p:cNvPr id="59394" name="Title 1"/>
          <p:cNvSpPr>
            <a:spLocks noGrp="1"/>
          </p:cNvSpPr>
          <p:nvPr>
            <p:ph type="title"/>
          </p:nvPr>
        </p:nvSpPr>
        <p:spPr/>
        <p:txBody>
          <a:bodyPr/>
          <a:lstStyle/>
          <a:p>
            <a:pPr>
              <a:defRPr/>
            </a:pPr>
            <a:r>
              <a:rPr lang="en-US"/>
              <a:t>The Rate of Population Growth</a:t>
            </a:r>
          </a:p>
        </p:txBody>
      </p:sp>
      <p:graphicFrame>
        <p:nvGraphicFramePr>
          <p:cNvPr id="5" name="Object 2"/>
          <p:cNvGraphicFramePr>
            <a:graphicFrameLocks noChangeAspect="1"/>
          </p:cNvGraphicFramePr>
          <p:nvPr>
            <p:extLst>
              <p:ext uri="{D42A27DB-BD31-4B8C-83A1-F6EECF244321}">
                <p14:modId xmlns:p14="http://schemas.microsoft.com/office/powerpoint/2010/main" val="550557696"/>
              </p:ext>
            </p:extLst>
          </p:nvPr>
        </p:nvGraphicFramePr>
        <p:xfrm>
          <a:off x="3934327" y="5378451"/>
          <a:ext cx="2629435" cy="763510"/>
        </p:xfrm>
        <a:graphic>
          <a:graphicData uri="http://schemas.openxmlformats.org/presentationml/2006/ole">
            <mc:AlternateContent xmlns:mc="http://schemas.openxmlformats.org/markup-compatibility/2006">
              <mc:Choice xmlns:v="urn:schemas-microsoft-com:vml" Requires="v">
                <p:oleObj spid="_x0000_s5141" name="Equation" r:id="rId3" imgW="3543120" imgH="1028520" progId="Equation.3">
                  <p:embed/>
                </p:oleObj>
              </mc:Choice>
              <mc:Fallback>
                <p:oleObj name="Equation" r:id="rId3" imgW="3543120" imgH="102852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4327" y="5378451"/>
                        <a:ext cx="2629435" cy="763510"/>
                      </a:xfrm>
                      <a:prstGeom prst="rect">
                        <a:avLst/>
                      </a:prstGeom>
                      <a:noFill/>
                    </p:spPr>
                  </p:pic>
                </p:oleObj>
              </mc:Fallback>
            </mc:AlternateContent>
          </a:graphicData>
        </a:graphic>
      </p:graphicFrame>
    </p:spTree>
    <p:extLst>
      <p:ext uri="{BB962C8B-B14F-4D97-AF65-F5344CB8AC3E}">
        <p14:creationId xmlns:p14="http://schemas.microsoft.com/office/powerpoint/2010/main" val="26747699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 enzymes work? </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IN" dirty="0"/>
          </a:p>
          <a:p>
            <a:r>
              <a:rPr lang="en-US" dirty="0"/>
              <a:t>Provide a specific environment within which a given reaction can occur more rapidly, within a pocket on the enzyme called the </a:t>
            </a:r>
            <a:r>
              <a:rPr lang="en-US" b="1" dirty="0"/>
              <a:t>active site</a:t>
            </a:r>
            <a:r>
              <a:rPr lang="en-US" dirty="0"/>
              <a:t>.</a:t>
            </a:r>
            <a:endParaRPr lang="en-IN" dirty="0"/>
          </a:p>
          <a:p>
            <a:r>
              <a:rPr lang="en-US" dirty="0"/>
              <a:t>Enzymes change only the </a:t>
            </a:r>
            <a:r>
              <a:rPr lang="en-US" i="1" dirty="0"/>
              <a:t>rate </a:t>
            </a:r>
            <a:r>
              <a:rPr lang="en-US" dirty="0"/>
              <a:t>of a reaction but not the chemical </a:t>
            </a:r>
            <a:r>
              <a:rPr lang="en-US" i="1" dirty="0"/>
              <a:t>equilibrium</a:t>
            </a:r>
            <a:endParaRPr lang="en-IN" dirty="0"/>
          </a:p>
          <a:p>
            <a:r>
              <a:rPr lang="en-US" dirty="0"/>
              <a:t>The reaction equilibrium is governed not by catalysts but by free energy difference between reactant (substrate) and product. Now this is usually expressed as standard free energy change (∆G</a:t>
            </a:r>
            <a:r>
              <a:rPr lang="en-US" baseline="30000" dirty="0"/>
              <a:t>0 </a:t>
            </a:r>
            <a:r>
              <a:rPr lang="en-US" dirty="0"/>
              <a:t>defined</a:t>
            </a:r>
            <a:r>
              <a:rPr lang="en-US" baseline="30000" dirty="0"/>
              <a:t> </a:t>
            </a:r>
            <a:r>
              <a:rPr lang="en-US" dirty="0"/>
              <a:t>at 298K, partial </a:t>
            </a:r>
            <a:r>
              <a:rPr lang="en-US" dirty="0" err="1"/>
              <a:t>partial</a:t>
            </a:r>
            <a:r>
              <a:rPr lang="en-US" dirty="0"/>
              <a:t> pressure of each gas 1 </a:t>
            </a:r>
            <a:r>
              <a:rPr lang="en-US" dirty="0" err="1"/>
              <a:t>atm</a:t>
            </a:r>
            <a:r>
              <a:rPr lang="en-US" dirty="0"/>
              <a:t> or 101.3 kilopascals (</a:t>
            </a:r>
            <a:r>
              <a:rPr lang="en-US" dirty="0" err="1"/>
              <a:t>kPa</a:t>
            </a:r>
            <a:r>
              <a:rPr lang="en-US" dirty="0"/>
              <a:t>), concentration of each solute 1M). However, biochemical systems commonly involve H</a:t>
            </a:r>
            <a:r>
              <a:rPr lang="en-US" baseline="30000" dirty="0"/>
              <a:t>+</a:t>
            </a:r>
            <a:r>
              <a:rPr lang="en-US" dirty="0"/>
              <a:t> concentration &lt;&lt;1M.  Biochemists define a biochemical standard free energy change ∆G’</a:t>
            </a:r>
            <a:r>
              <a:rPr lang="en-US" baseline="30000" dirty="0"/>
              <a:t>0 </a:t>
            </a:r>
            <a:r>
              <a:rPr lang="en-US" dirty="0"/>
              <a:t> at pH7 and water concentration≈ 55.5M.</a:t>
            </a:r>
            <a:endParaRPr lang="en-IN" dirty="0"/>
          </a:p>
          <a:p>
            <a:endParaRPr lang="en-IN" dirty="0"/>
          </a:p>
        </p:txBody>
      </p:sp>
    </p:spTree>
    <p:extLst>
      <p:ext uri="{BB962C8B-B14F-4D97-AF65-F5344CB8AC3E}">
        <p14:creationId xmlns:p14="http://schemas.microsoft.com/office/powerpoint/2010/main" val="14236265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149671" y="2004170"/>
            <a:ext cx="3517697" cy="2310584"/>
          </a:xfrm>
          <a:prstGeom prst="rect">
            <a:avLst/>
          </a:prstGeom>
        </p:spPr>
      </p:pic>
      <p:sp>
        <p:nvSpPr>
          <p:cNvPr id="4" name="Rectangle 2"/>
          <p:cNvSpPr>
            <a:spLocks noChangeArrowheads="1"/>
          </p:cNvSpPr>
          <p:nvPr/>
        </p:nvSpPr>
        <p:spPr bwMode="auto">
          <a:xfrm>
            <a:off x="0" y="33497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Consider a simple enzymatic reaction which might be written as:</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19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2178"/>
            <a:ext cx="3114675" cy="3048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0" y="109697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ES &amp; EP are transient complexes.</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4"/>
          <a:stretch>
            <a:fillRect/>
          </a:stretch>
        </p:blipFill>
        <p:spPr>
          <a:xfrm>
            <a:off x="5425758" y="2123052"/>
            <a:ext cx="3078747" cy="2072820"/>
          </a:xfrm>
          <a:prstGeom prst="rect">
            <a:avLst/>
          </a:prstGeom>
        </p:spPr>
      </p:pic>
      <p:sp>
        <p:nvSpPr>
          <p:cNvPr id="8" name="Rectangle 7"/>
          <p:cNvSpPr/>
          <p:nvPr/>
        </p:nvSpPr>
        <p:spPr>
          <a:xfrm>
            <a:off x="2196974" y="4629737"/>
            <a:ext cx="6096000" cy="646331"/>
          </a:xfrm>
          <a:prstGeom prst="rect">
            <a:avLst/>
          </a:prstGeom>
        </p:spPr>
        <p:txBody>
          <a:bodyPr>
            <a:spAutoFit/>
          </a:bodyPr>
          <a:lstStyle/>
          <a:p>
            <a:r>
              <a:rPr lang="en-US" dirty="0">
                <a:latin typeface="Times New Roman" panose="02020603050405020304" pitchFamily="18" charset="0"/>
                <a:ea typeface="Times New Roman" panose="02020603050405020304" pitchFamily="18" charset="0"/>
              </a:rPr>
              <a:t>Equilibrium between S and P →∆G’</a:t>
            </a:r>
            <a:r>
              <a:rPr lang="en-US" baseline="30000" dirty="0">
                <a:latin typeface="Times New Roman" panose="02020603050405020304" pitchFamily="18" charset="0"/>
                <a:ea typeface="Times New Roman" panose="02020603050405020304" pitchFamily="18" charset="0"/>
              </a:rPr>
              <a:t>0 </a:t>
            </a:r>
            <a:r>
              <a:rPr lang="en-US" dirty="0">
                <a:latin typeface="Times New Roman" panose="02020603050405020304" pitchFamily="18" charset="0"/>
                <a:ea typeface="Times New Roman" panose="02020603050405020304" pitchFamily="18" charset="0"/>
              </a:rPr>
              <a:t>for the ground states of S &amp; P (P-S) is negative </a:t>
            </a:r>
            <a:r>
              <a:rPr lang="en-US" dirty="0" err="1">
                <a:latin typeface="Times New Roman" panose="02020603050405020304" pitchFamily="18" charset="0"/>
                <a:ea typeface="Times New Roman" panose="02020603050405020304" pitchFamily="18" charset="0"/>
              </a:rPr>
              <a:t>ie</a:t>
            </a:r>
            <a:r>
              <a:rPr lang="en-US" dirty="0">
                <a:latin typeface="Times New Roman" panose="02020603050405020304" pitchFamily="18" charset="0"/>
                <a:ea typeface="Times New Roman" panose="02020603050405020304" pitchFamily="18" charset="0"/>
              </a:rPr>
              <a:t>., </a:t>
            </a:r>
            <a:r>
              <a:rPr lang="en-US" dirty="0" err="1">
                <a:latin typeface="Times New Roman" panose="02020603050405020304" pitchFamily="18" charset="0"/>
                <a:ea typeface="Times New Roman" panose="02020603050405020304" pitchFamily="18" charset="0"/>
              </a:rPr>
              <a:t>favourable</a:t>
            </a:r>
            <a:r>
              <a:rPr lang="en-US" dirty="0">
                <a:latin typeface="Times New Roman" panose="02020603050405020304" pitchFamily="18" charset="0"/>
                <a:ea typeface="Times New Roman" panose="02020603050405020304" pitchFamily="18" charset="0"/>
              </a:rPr>
              <a:t> condition for reaction.</a:t>
            </a:r>
            <a:endParaRPr lang="en-IN" dirty="0"/>
          </a:p>
        </p:txBody>
      </p:sp>
    </p:spTree>
    <p:extLst>
      <p:ext uri="{BB962C8B-B14F-4D97-AF65-F5344CB8AC3E}">
        <p14:creationId xmlns:p14="http://schemas.microsoft.com/office/powerpoint/2010/main" val="10180521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dirty="0"/>
              <a:t>[But the rate depends on something else - Energy barrier between S and P-(Energy for alignment of reacting groups, formation of transient unstable charges, bond rearrangements etc. At the top of the energy hill is the transition state which is not a rate intermediate (such as ES or EP) – it is just a moment in which events such as bond breakage, bond formation, and charge development have proceeded to the precise point at which decay to either substrate or product is equally likely.]</a:t>
            </a:r>
          </a:p>
          <a:p>
            <a:endParaRPr lang="en-IN" dirty="0"/>
          </a:p>
          <a:p>
            <a:r>
              <a:rPr lang="en-IN" dirty="0"/>
              <a:t>Now reaction rate equation for reaction S→P is  </a:t>
            </a:r>
          </a:p>
          <a:p>
            <a:r>
              <a:rPr lang="en-IN" dirty="0"/>
              <a:t>v= k [S] . Where k is the reaction rate constant.</a:t>
            </a:r>
          </a:p>
          <a:p>
            <a:endParaRPr lang="en-IN" dirty="0"/>
          </a:p>
          <a:p>
            <a:r>
              <a:rPr lang="en-IN" dirty="0"/>
              <a:t>From the transition state theory</a:t>
            </a:r>
          </a:p>
          <a:p>
            <a:r>
              <a:rPr lang="en-IN" dirty="0"/>
              <a:t> (where k is the Boltzmann constant &amp; h is the Planck’s constant)</a:t>
            </a:r>
          </a:p>
          <a:p>
            <a:r>
              <a:rPr lang="en-IN" dirty="0"/>
              <a:t>Thus lower the value of activation energy of the transition state, higher the rate constant. The role of an enzyme is to lower the activation energy of the transition state (from G‡(</a:t>
            </a:r>
            <a:r>
              <a:rPr lang="en-IN" dirty="0" err="1"/>
              <a:t>uncat</a:t>
            </a:r>
            <a:r>
              <a:rPr lang="en-IN" dirty="0"/>
              <a:t>) to G‡(cat)) as shown in the above figure.</a:t>
            </a:r>
          </a:p>
          <a:p>
            <a:endParaRPr lang="en-IN" dirty="0"/>
          </a:p>
        </p:txBody>
      </p:sp>
    </p:spTree>
    <p:extLst>
      <p:ext uri="{BB962C8B-B14F-4D97-AF65-F5344CB8AC3E}">
        <p14:creationId xmlns:p14="http://schemas.microsoft.com/office/powerpoint/2010/main" val="11067050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Enzyme Kinetics.</a:t>
            </a:r>
          </a:p>
        </p:txBody>
      </p:sp>
      <p:sp>
        <p:nvSpPr>
          <p:cNvPr id="3" name="Content Placeholder 2"/>
          <p:cNvSpPr>
            <a:spLocks noGrp="1"/>
          </p:cNvSpPr>
          <p:nvPr>
            <p:ph idx="1"/>
          </p:nvPr>
        </p:nvSpPr>
        <p:spPr/>
        <p:txBody>
          <a:bodyPr>
            <a:normAutofit fontScale="70000" lnSpcReduction="20000"/>
          </a:bodyPr>
          <a:lstStyle/>
          <a:p>
            <a:r>
              <a:rPr lang="en-IN" dirty="0"/>
              <a:t>Activity of an enzyme is the rate of the reaction it catalyses. This is given by:</a:t>
            </a:r>
          </a:p>
          <a:p>
            <a:r>
              <a:rPr lang="en-IN" dirty="0"/>
              <a:t>v0- Number of moles of product formed per second ( or number of moles of substrate converted  per sec.) i.e., +</a:t>
            </a:r>
            <a:r>
              <a:rPr lang="en-IN" dirty="0" err="1"/>
              <a:t>dp</a:t>
            </a:r>
            <a:r>
              <a:rPr lang="en-IN" dirty="0"/>
              <a:t>/</a:t>
            </a:r>
            <a:r>
              <a:rPr lang="en-IN" dirty="0" err="1"/>
              <a:t>dt</a:t>
            </a:r>
            <a:r>
              <a:rPr lang="en-IN" dirty="0"/>
              <a:t> (or – ds/</a:t>
            </a:r>
            <a:r>
              <a:rPr lang="en-IN" dirty="0" err="1"/>
              <a:t>dt</a:t>
            </a:r>
            <a:r>
              <a:rPr lang="en-IN" dirty="0"/>
              <a:t>)</a:t>
            </a:r>
          </a:p>
          <a:p>
            <a:r>
              <a:rPr lang="en-IN" dirty="0"/>
              <a:t>Consider an enzyme that </a:t>
            </a:r>
            <a:r>
              <a:rPr lang="en-IN" dirty="0" err="1"/>
              <a:t>catalyzes</a:t>
            </a:r>
            <a:r>
              <a:rPr lang="en-IN" dirty="0"/>
              <a:t> S to P by the following pathway</a:t>
            </a:r>
          </a:p>
          <a:p>
            <a:endParaRPr lang="en-IN" dirty="0"/>
          </a:p>
          <a:p>
            <a:endParaRPr lang="en-IN" dirty="0"/>
          </a:p>
          <a:p>
            <a:r>
              <a:rPr lang="en-IN" dirty="0"/>
              <a:t>At equilibrium there is no net change in concentration of S or P.</a:t>
            </a:r>
          </a:p>
          <a:p>
            <a:r>
              <a:rPr lang="en-IN" dirty="0"/>
              <a:t>Enzyme kinetics is more easily dealt with if backward reaction from P to ES is ignored </a:t>
            </a:r>
            <a:r>
              <a:rPr lang="en-IN" dirty="0" err="1"/>
              <a:t>ie</a:t>
            </a:r>
            <a:endParaRPr lang="en-IN" dirty="0"/>
          </a:p>
          <a:p>
            <a:endParaRPr lang="en-IN" dirty="0"/>
          </a:p>
          <a:p>
            <a:endParaRPr lang="en-IN" dirty="0"/>
          </a:p>
          <a:p>
            <a:r>
              <a:rPr lang="en-IN" dirty="0"/>
              <a:t>In fact, the </a:t>
            </a:r>
            <a:r>
              <a:rPr lang="en-IN" dirty="0" err="1"/>
              <a:t>Michaelis-Menten</a:t>
            </a:r>
            <a:r>
              <a:rPr lang="en-IN" dirty="0"/>
              <a:t> model of kinetics of enzyme-</a:t>
            </a:r>
            <a:r>
              <a:rPr lang="en-IN" dirty="0" err="1"/>
              <a:t>catalyzed</a:t>
            </a:r>
            <a:r>
              <a:rPr lang="en-IN" dirty="0"/>
              <a:t> reactions is based on the above reaction model (with the backward reaction from P to ES ignored).</a:t>
            </a:r>
          </a:p>
          <a:p>
            <a:r>
              <a:rPr lang="en-IN" dirty="0"/>
              <a:t>Hence v0 is defined at a time when [P] is very small  </a:t>
            </a:r>
            <a:r>
              <a:rPr lang="en-IN" dirty="0" err="1"/>
              <a:t>i.e</a:t>
            </a:r>
            <a:r>
              <a:rPr lang="en-IN" dirty="0"/>
              <a:t> at time close to zero (hence v0) and when [S] &gt;&gt;[E]</a:t>
            </a:r>
          </a:p>
          <a:p>
            <a:endParaRPr lang="en-IN" dirty="0"/>
          </a:p>
        </p:txBody>
      </p:sp>
      <p:pic>
        <p:nvPicPr>
          <p:cNvPr id="9" name="Picture 8"/>
          <p:cNvPicPr/>
          <p:nvPr/>
        </p:nvPicPr>
        <p:blipFill>
          <a:blip r:embed="rId2"/>
          <a:srcRect/>
          <a:stretch>
            <a:fillRect/>
          </a:stretch>
        </p:blipFill>
        <p:spPr bwMode="auto">
          <a:xfrm>
            <a:off x="4616450" y="3092450"/>
            <a:ext cx="2959100" cy="673100"/>
          </a:xfrm>
          <a:prstGeom prst="rect">
            <a:avLst/>
          </a:prstGeom>
          <a:noFill/>
          <a:ln w="9525">
            <a:noFill/>
            <a:miter lim="800000"/>
            <a:headEnd/>
            <a:tailEnd/>
          </a:ln>
        </p:spPr>
      </p:pic>
      <p:pic>
        <p:nvPicPr>
          <p:cNvPr id="10" name="Picture 9"/>
          <p:cNvPicPr/>
          <p:nvPr/>
        </p:nvPicPr>
        <p:blipFill>
          <a:blip r:embed="rId3"/>
          <a:srcRect/>
          <a:stretch>
            <a:fillRect/>
          </a:stretch>
        </p:blipFill>
        <p:spPr bwMode="auto">
          <a:xfrm>
            <a:off x="4901247" y="4488021"/>
            <a:ext cx="2389505" cy="483235"/>
          </a:xfrm>
          <a:prstGeom prst="rect">
            <a:avLst/>
          </a:prstGeom>
          <a:noFill/>
          <a:ln w="9525">
            <a:noFill/>
            <a:miter lim="800000"/>
            <a:headEnd/>
            <a:tailEnd/>
          </a:ln>
        </p:spPr>
      </p:pic>
    </p:spTree>
    <p:extLst>
      <p:ext uri="{BB962C8B-B14F-4D97-AF65-F5344CB8AC3E}">
        <p14:creationId xmlns:p14="http://schemas.microsoft.com/office/powerpoint/2010/main" val="2428555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568294" y="651048"/>
            <a:ext cx="11544300" cy="5610225"/>
          </a:xfrm>
          <a:prstGeom prst="rect">
            <a:avLst/>
          </a:prstGeom>
        </p:spPr>
      </p:pic>
    </p:spTree>
    <p:extLst>
      <p:ext uri="{BB962C8B-B14F-4D97-AF65-F5344CB8AC3E}">
        <p14:creationId xmlns:p14="http://schemas.microsoft.com/office/powerpoint/2010/main" val="24937529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652667" y="1210691"/>
            <a:ext cx="5966232" cy="4223287"/>
          </a:xfrm>
          <a:prstGeom prst="rect">
            <a:avLst/>
          </a:prstGeom>
        </p:spPr>
      </p:pic>
    </p:spTree>
    <p:extLst>
      <p:ext uri="{BB962C8B-B14F-4D97-AF65-F5344CB8AC3E}">
        <p14:creationId xmlns:p14="http://schemas.microsoft.com/office/powerpoint/2010/main" val="15390350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584800" y="0"/>
            <a:ext cx="3773751" cy="2682472"/>
          </a:xfrm>
          <a:prstGeom prst="rect">
            <a:avLst/>
          </a:prstGeom>
        </p:spPr>
      </p:pic>
      <p:sp>
        <p:nvSpPr>
          <p:cNvPr id="5" name="Rectangle 4"/>
          <p:cNvSpPr/>
          <p:nvPr/>
        </p:nvSpPr>
        <p:spPr>
          <a:xfrm>
            <a:off x="1023042" y="2884303"/>
            <a:ext cx="9832062" cy="3139321"/>
          </a:xfrm>
          <a:prstGeom prst="rect">
            <a:avLst/>
          </a:prstGeom>
        </p:spPr>
        <p:txBody>
          <a:bodyPr wrap="square">
            <a:spAutoFit/>
          </a:bodyPr>
          <a:lstStyle/>
          <a:p>
            <a:r>
              <a:rPr lang="en-IN" dirty="0" err="1"/>
              <a:t>v</a:t>
            </a:r>
            <a:r>
              <a:rPr lang="en-IN" baseline="-25000" dirty="0" err="1"/>
              <a:t>max</a:t>
            </a:r>
            <a:r>
              <a:rPr lang="en-IN" dirty="0"/>
              <a:t> is attained when the catalytic sites, i.e., active sites on the enzyme, are saturated with substrate.</a:t>
            </a:r>
          </a:p>
          <a:p>
            <a:r>
              <a:rPr lang="en-IN" dirty="0"/>
              <a:t>The </a:t>
            </a:r>
            <a:r>
              <a:rPr lang="en-IN" dirty="0" err="1"/>
              <a:t>Michaelis-Menten</a:t>
            </a:r>
            <a:r>
              <a:rPr lang="en-IN" dirty="0"/>
              <a:t> model is thus </a:t>
            </a:r>
          </a:p>
          <a:p>
            <a:r>
              <a:rPr lang="en-IN" dirty="0"/>
              <a:t>           </a:t>
            </a:r>
          </a:p>
          <a:p>
            <a:r>
              <a:rPr lang="en-IN" dirty="0"/>
              <a:t>When [S]&lt;&lt;K</a:t>
            </a:r>
            <a:r>
              <a:rPr lang="en-IN" baseline="-25000" dirty="0"/>
              <a:t>m</a:t>
            </a:r>
            <a:r>
              <a:rPr lang="en-IN" dirty="0"/>
              <a:t>,  V</a:t>
            </a:r>
            <a:r>
              <a:rPr lang="en-IN" baseline="-25000" dirty="0"/>
              <a:t>0</a:t>
            </a:r>
            <a:r>
              <a:rPr lang="en-IN" dirty="0"/>
              <a:t>=(V</a:t>
            </a:r>
            <a:r>
              <a:rPr lang="en-IN" baseline="-25000" dirty="0"/>
              <a:t>max</a:t>
            </a:r>
            <a:r>
              <a:rPr lang="en-IN" dirty="0"/>
              <a:t>.[S]/K</a:t>
            </a:r>
            <a:r>
              <a:rPr lang="en-IN" baseline="-25000" dirty="0"/>
              <a:t>m</a:t>
            </a:r>
            <a:r>
              <a:rPr lang="en-IN" dirty="0"/>
              <a:t>)          (linear dependence on [S])  (i.e. 1st order rate eqn.)</a:t>
            </a:r>
          </a:p>
          <a:p>
            <a:r>
              <a:rPr lang="en-IN" dirty="0"/>
              <a:t>When  [S]&gt;&gt;K</a:t>
            </a:r>
            <a:r>
              <a:rPr lang="en-IN" baseline="-25000" dirty="0"/>
              <a:t>m</a:t>
            </a:r>
            <a:r>
              <a:rPr lang="en-IN" dirty="0"/>
              <a:t>,  V</a:t>
            </a:r>
            <a:r>
              <a:rPr lang="en-IN" baseline="-25000" dirty="0"/>
              <a:t>0</a:t>
            </a:r>
            <a:r>
              <a:rPr lang="en-IN" dirty="0"/>
              <a:t>=V</a:t>
            </a:r>
            <a:r>
              <a:rPr lang="en-IN" baseline="-25000" dirty="0"/>
              <a:t>max</a:t>
            </a:r>
            <a:r>
              <a:rPr lang="en-IN" dirty="0"/>
              <a:t>  (independence of S) (i.e. zero order rate eqn.)</a:t>
            </a:r>
          </a:p>
          <a:p>
            <a:r>
              <a:rPr lang="en-IN" dirty="0"/>
              <a:t>(Such a rate equation with different orders is called a reaction of shifting order.)</a:t>
            </a:r>
          </a:p>
          <a:p>
            <a:endParaRPr lang="en-IN" dirty="0"/>
          </a:p>
          <a:p>
            <a:r>
              <a:rPr lang="en-IN" dirty="0"/>
              <a:t>Km has two meanings :</a:t>
            </a:r>
          </a:p>
          <a:p>
            <a:r>
              <a:rPr lang="en-IN" dirty="0"/>
              <a:t>I.	Concentration of substrate at which half the active sites are filled  </a:t>
            </a:r>
            <a:r>
              <a:rPr lang="en-IN" dirty="0" err="1"/>
              <a:t>i.e</a:t>
            </a:r>
            <a:r>
              <a:rPr lang="en-IN" dirty="0"/>
              <a:t> V</a:t>
            </a:r>
            <a:r>
              <a:rPr lang="en-IN" baseline="-25000" dirty="0"/>
              <a:t>0</a:t>
            </a:r>
            <a:r>
              <a:rPr lang="en-IN" dirty="0"/>
              <a:t>=V</a:t>
            </a:r>
            <a:r>
              <a:rPr lang="en-IN" baseline="-25000" dirty="0"/>
              <a:t>max</a:t>
            </a:r>
            <a:r>
              <a:rPr lang="en-IN" dirty="0"/>
              <a:t>/2</a:t>
            </a:r>
          </a:p>
          <a:p>
            <a:r>
              <a:rPr lang="en-IN" dirty="0"/>
              <a:t>II.	It is a measure of the strength of [ES] complex if  K</a:t>
            </a:r>
            <a:r>
              <a:rPr lang="en-IN" baseline="-25000" dirty="0"/>
              <a:t>2</a:t>
            </a:r>
            <a:r>
              <a:rPr lang="en-IN" dirty="0"/>
              <a:t>&lt;&lt; K </a:t>
            </a:r>
            <a:r>
              <a:rPr lang="en-IN" baseline="-25000" dirty="0"/>
              <a:t>-1 </a:t>
            </a:r>
          </a:p>
          <a:p>
            <a:r>
              <a:rPr lang="en-IN" dirty="0"/>
              <a:t> High K</a:t>
            </a:r>
            <a:r>
              <a:rPr lang="en-IN" baseline="-25000" dirty="0"/>
              <a:t>m</a:t>
            </a:r>
            <a:r>
              <a:rPr lang="en-IN" dirty="0"/>
              <a:t> →weak binding, low K</a:t>
            </a:r>
            <a:r>
              <a:rPr lang="en-IN" baseline="-25000" dirty="0"/>
              <a:t>m</a:t>
            </a:r>
            <a:r>
              <a:rPr lang="en-IN" dirty="0"/>
              <a:t> →Strong binding</a:t>
            </a:r>
          </a:p>
        </p:txBody>
      </p:sp>
      <p:pic>
        <p:nvPicPr>
          <p:cNvPr id="6" name="Picture 5"/>
          <p:cNvPicPr/>
          <p:nvPr/>
        </p:nvPicPr>
        <p:blipFill>
          <a:blip r:embed="rId3"/>
          <a:srcRect/>
          <a:stretch>
            <a:fillRect/>
          </a:stretch>
        </p:blipFill>
        <p:spPr bwMode="auto">
          <a:xfrm>
            <a:off x="5397182" y="3200400"/>
            <a:ext cx="1397635" cy="457200"/>
          </a:xfrm>
          <a:prstGeom prst="rect">
            <a:avLst/>
          </a:prstGeom>
          <a:noFill/>
          <a:ln w="9525">
            <a:noFill/>
            <a:miter lim="800000"/>
            <a:headEnd/>
            <a:tailEnd/>
          </a:ln>
        </p:spPr>
      </p:pic>
    </p:spTree>
    <p:extLst>
      <p:ext uri="{BB962C8B-B14F-4D97-AF65-F5344CB8AC3E}">
        <p14:creationId xmlns:p14="http://schemas.microsoft.com/office/powerpoint/2010/main" val="29665427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b="1" dirty="0"/>
                  <a:t>To find Km and Vmax: Three methods (all by linearizing </a:t>
                </a:r>
                <a:r>
                  <a:rPr lang="en-US" b="1" dirty="0" err="1"/>
                  <a:t>Michaelis-Menten</a:t>
                </a:r>
                <a:r>
                  <a:rPr lang="en-US" b="1" dirty="0"/>
                  <a:t> equation &amp; determining the values from the slope &amp; the intercept)</a:t>
                </a:r>
                <a:endParaRPr lang="en-IN" dirty="0"/>
              </a:p>
              <a:p>
                <a:r>
                  <a:rPr lang="en-US" b="1" dirty="0"/>
                  <a:t> </a:t>
                </a:r>
                <a:endParaRPr lang="en-IN" dirty="0"/>
              </a:p>
              <a:p>
                <a:pPr lvl="0"/>
                <a:r>
                  <a:rPr lang="en-US" dirty="0" err="1"/>
                  <a:t>Lineweaver</a:t>
                </a:r>
                <a:r>
                  <a:rPr lang="en-US" dirty="0"/>
                  <a:t>-Burk plot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𝑉</m:t>
                        </m:r>
                      </m:den>
                    </m:f>
                  </m:oMath>
                </a14:m>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𝐾𝑚</m:t>
                        </m:r>
                      </m:num>
                      <m:den>
                        <m:r>
                          <a:rPr lang="en-US" i="1">
                            <a:latin typeface="Cambria Math" panose="02040503050406030204" pitchFamily="18" charset="0"/>
                          </a:rPr>
                          <m:t>𝑉𝑚𝑎𝑥</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𝑉𝑚𝑎𝑥</m:t>
                        </m:r>
                      </m:den>
                    </m:f>
                  </m:oMath>
                </a14:m>
                <a:endParaRPr lang="en-IN" dirty="0"/>
              </a:p>
              <a:p>
                <a:r>
                  <a:rPr lang="en-US" dirty="0"/>
                  <a:t>1/V  vs 1/[S] plot is a straight line   (At Low [S], errors are high)</a:t>
                </a:r>
                <a:endParaRPr lang="en-IN" dirty="0"/>
              </a:p>
              <a:p>
                <a:r>
                  <a:rPr lang="en-US" dirty="0"/>
                  <a:t> </a:t>
                </a:r>
                <a:endParaRPr lang="en-IN" dirty="0"/>
              </a:p>
              <a:p>
                <a:pPr lvl="0"/>
                <a:r>
                  <a:rPr lang="en-US" dirty="0" err="1"/>
                  <a:t>Eadie</a:t>
                </a:r>
                <a:r>
                  <a:rPr lang="en-US" dirty="0"/>
                  <a:t>- </a:t>
                </a:r>
                <a:r>
                  <a:rPr lang="en-US" dirty="0" err="1"/>
                  <a:t>Hoftee</a:t>
                </a:r>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𝑉</m:t>
                        </m:r>
                      </m:num>
                      <m:den>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den>
                    </m:f>
                  </m:oMath>
                </a14:m>
                <a:r>
                  <a:rPr lang="en-US" dirty="0"/>
                  <a:t>=</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𝑉𝑚𝑎𝑥</m:t>
                        </m:r>
                        <m:r>
                          <a:rPr lang="en-US" i="1">
                            <a:latin typeface="Cambria Math" panose="02040503050406030204" pitchFamily="18" charset="0"/>
                          </a:rPr>
                          <m:t> </m:t>
                        </m:r>
                      </m:num>
                      <m:den>
                        <m:r>
                          <a:rPr lang="en-US" i="1">
                            <a:latin typeface="Cambria Math" panose="02040503050406030204" pitchFamily="18" charset="0"/>
                          </a:rPr>
                          <m:t>𝐾𝑚</m:t>
                        </m:r>
                      </m:den>
                    </m:f>
                  </m:oMath>
                </a14:m>
                <a:r>
                  <a:rPr lang="en-US" dirty="0"/>
                  <a:t> −</a:t>
                </a:r>
                <a14:m>
                  <m:oMath xmlns:m="http://schemas.openxmlformats.org/officeDocument/2006/math">
                    <m:r>
                      <a:rPr lang="en-US" i="1">
                        <a:latin typeface="Cambria Math" panose="02040503050406030204" pitchFamily="18" charset="0"/>
                      </a:rPr>
                      <m:t>  </m:t>
                    </m:r>
                    <m:f>
                      <m:fPr>
                        <m:ctrlPr>
                          <a:rPr lang="en-IN" i="1">
                            <a:latin typeface="Cambria Math" panose="02040503050406030204" pitchFamily="18" charset="0"/>
                          </a:rPr>
                        </m:ctrlPr>
                      </m:fPr>
                      <m:num>
                        <m:r>
                          <a:rPr lang="en-US" i="1">
                            <a:latin typeface="Cambria Math" panose="02040503050406030204" pitchFamily="18" charset="0"/>
                          </a:rPr>
                          <m:t>𝑉</m:t>
                        </m:r>
                      </m:num>
                      <m:den>
                        <m:r>
                          <a:rPr lang="en-US" i="1">
                            <a:latin typeface="Cambria Math" panose="02040503050406030204" pitchFamily="18" charset="0"/>
                          </a:rPr>
                          <m:t>𝐾𝑚</m:t>
                        </m:r>
                      </m:den>
                    </m:f>
                  </m:oMath>
                </a14:m>
                <a:r>
                  <a:rPr lang="en-US" dirty="0"/>
                  <a:t> </a:t>
                </a:r>
                <a:endParaRPr lang="en-IN" dirty="0"/>
              </a:p>
              <a:p>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𝑉</m:t>
                        </m:r>
                      </m:num>
                      <m:den>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den>
                    </m:f>
                  </m:oMath>
                </a14:m>
                <a:r>
                  <a:rPr lang="en-US" dirty="0"/>
                  <a:t> vs V → plot is a straight line</a:t>
                </a:r>
                <a:endParaRPr lang="en-IN" dirty="0"/>
              </a:p>
              <a:p>
                <a:pPr lvl="0"/>
                <a:r>
                  <a:rPr lang="en-US" dirty="0"/>
                  <a:t>Hanes-Woolf  plot </a:t>
                </a:r>
                <a:r>
                  <a:rPr lang="en-US" dirty="0" err="1"/>
                  <a:t>plot</a:t>
                </a:r>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𝑉</m:t>
                        </m:r>
                      </m:den>
                    </m:f>
                  </m:oMath>
                </a14:m>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𝐾𝑚</m:t>
                        </m:r>
                      </m:num>
                      <m:den>
                        <m:r>
                          <a:rPr lang="en-US" i="1">
                            <a:latin typeface="Cambria Math" panose="02040503050406030204" pitchFamily="18" charset="0"/>
                          </a:rPr>
                          <m:t>𝑉𝑚𝑎𝑥</m:t>
                        </m:r>
                        <m:r>
                          <a:rPr lang="en-US" i="1">
                            <a:latin typeface="Cambria Math" panose="02040503050406030204" pitchFamily="18" charset="0"/>
                          </a:rPr>
                          <m:t> </m:t>
                        </m:r>
                      </m:den>
                    </m:f>
                  </m:oMath>
                </a14:m>
                <a:r>
                  <a:rPr lang="en-US" dirty="0"/>
                  <a:t> +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𝑆</m:t>
                        </m:r>
                      </m:num>
                      <m:den>
                        <m:r>
                          <a:rPr lang="en-US" i="1">
                            <a:latin typeface="Cambria Math" panose="02040503050406030204" pitchFamily="18" charset="0"/>
                          </a:rPr>
                          <m:t>𝑉𝑚𝑎𝑥</m:t>
                        </m:r>
                      </m:den>
                    </m:f>
                  </m:oMath>
                </a14:m>
                <a:r>
                  <a:rPr lang="en-US" dirty="0"/>
                  <a:t> </a:t>
                </a:r>
                <a:endParaRPr lang="en-IN" dirty="0"/>
              </a:p>
              <a:p>
                <a:r>
                  <a:rPr lang="en-US" dirty="0"/>
                  <a:t> </a:t>
                </a:r>
                <a:endParaRPr lang="en-IN" dirty="0"/>
              </a:p>
              <a:p>
                <a:r>
                  <a:rPr lang="en-US" dirty="0"/>
                  <a:t>   </a:t>
                </a:r>
                <a14:m>
                  <m:oMath xmlns:m="http://schemas.openxmlformats.org/officeDocument/2006/math">
                    <m:f>
                      <m:fPr>
                        <m:ctrlPr>
                          <a:rPr lang="en-IN"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𝑉</m:t>
                        </m:r>
                      </m:den>
                    </m:f>
                  </m:oMath>
                </a14:m>
                <a:r>
                  <a:rPr lang="en-US" dirty="0"/>
                  <a:t> vs  S → plot is a straight line (minimizes error)</a:t>
                </a:r>
                <a:endParaRPr lang="en-IN" dirty="0"/>
              </a:p>
              <a:p>
                <a:endParaRPr lang="en-IN"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522" t="-2521"/>
                </a:stretch>
              </a:blipFill>
            </p:spPr>
            <p:txBody>
              <a:bodyPr/>
              <a:lstStyle/>
              <a:p>
                <a:r>
                  <a:rPr lang="en-IN">
                    <a:noFill/>
                  </a:rPr>
                  <a:t> </a:t>
                </a:r>
              </a:p>
            </p:txBody>
          </p:sp>
        </mc:Fallback>
      </mc:AlternateContent>
    </p:spTree>
    <p:extLst>
      <p:ext uri="{BB962C8B-B14F-4D97-AF65-F5344CB8AC3E}">
        <p14:creationId xmlns:p14="http://schemas.microsoft.com/office/powerpoint/2010/main" val="23851492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Enzymes Can Be Inhibited by Specific Molecules</a:t>
            </a:r>
          </a:p>
          <a:p>
            <a:r>
              <a:rPr lang="en-IN" dirty="0"/>
              <a:t>The activity of many enzymes can be inhibited by the binding of specific small molecules and ions. Enzyme inhibition can be either reversible or irreversible. An irreversible inhibitor dissociates very slowly from its target enzyme because it has become tightly bound to the enzyme, either covalently or </a:t>
            </a:r>
            <a:r>
              <a:rPr lang="en-IN" dirty="0" err="1"/>
              <a:t>noncovalently</a:t>
            </a:r>
            <a:r>
              <a:rPr lang="en-IN" dirty="0"/>
              <a:t>.</a:t>
            </a:r>
          </a:p>
          <a:p>
            <a:endParaRPr lang="en-IN" dirty="0"/>
          </a:p>
          <a:p>
            <a:r>
              <a:rPr lang="en-IN" dirty="0"/>
              <a:t>Reversible inhibition, in contrast with irreversible inhibition, is characterized by a rapid dissociation of the </a:t>
            </a:r>
            <a:r>
              <a:rPr lang="en-IN" dirty="0" err="1"/>
              <a:t>enzymeinhibitor</a:t>
            </a:r>
            <a:r>
              <a:rPr lang="en-IN" dirty="0"/>
              <a:t> complex. </a:t>
            </a:r>
          </a:p>
          <a:p>
            <a:endParaRPr lang="en-IN" dirty="0"/>
          </a:p>
        </p:txBody>
      </p:sp>
    </p:spTree>
    <p:extLst>
      <p:ext uri="{BB962C8B-B14F-4D97-AF65-F5344CB8AC3E}">
        <p14:creationId xmlns:p14="http://schemas.microsoft.com/office/powerpoint/2010/main" val="21853016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In </a:t>
            </a:r>
            <a:r>
              <a:rPr lang="en-IN" i="1" dirty="0"/>
              <a:t>competitive inhibition</a:t>
            </a:r>
            <a:r>
              <a:rPr lang="en-IN" dirty="0"/>
              <a:t>, an enzyme can bind substrate (forming an ES complex) or inhibitor (EI) but not both (ESI). The competitive inhibitor resembles the substrate and binds to the active site of the enzyme. The substrate is thereby prevented from binding to the same active site. </a:t>
            </a:r>
            <a:r>
              <a:rPr lang="en-IN" i="1" dirty="0"/>
              <a:t>A competitive inhibitor diminishes the rate of</a:t>
            </a:r>
            <a:r>
              <a:rPr lang="en-IN" dirty="0"/>
              <a:t> </a:t>
            </a:r>
            <a:r>
              <a:rPr lang="en-IN" i="1" dirty="0"/>
              <a:t>catalysis by reducing the proportion of enzyme molecules bound to a substrate</a:t>
            </a:r>
            <a:r>
              <a:rPr lang="en-IN" dirty="0"/>
              <a:t>. At any given inhibitor concentration, competitive inhibition can be relieved by increasing the substrate concentration. Under these conditions, the substrate "outcompetes" the inhibitor for the active site.</a:t>
            </a:r>
          </a:p>
          <a:p>
            <a:r>
              <a:rPr lang="en-IN" dirty="0"/>
              <a:t>In </a:t>
            </a:r>
            <a:r>
              <a:rPr lang="en-IN" i="1" dirty="0" err="1"/>
              <a:t>noncompetitive</a:t>
            </a:r>
            <a:r>
              <a:rPr lang="en-IN" i="1" dirty="0"/>
              <a:t> inhibition</a:t>
            </a:r>
            <a:r>
              <a:rPr lang="en-IN" dirty="0"/>
              <a:t>, which also is reversible, the inhibitor and substrate can bind simultaneously to an enzyme molecule at different binding sites. </a:t>
            </a:r>
            <a:r>
              <a:rPr lang="en-IN" dirty="0" err="1"/>
              <a:t>Noncompetitive</a:t>
            </a:r>
            <a:r>
              <a:rPr lang="en-IN" dirty="0"/>
              <a:t> inhibition, in contrast with competitive inhibition, cannot be overcome by increasing the substrate concentration.</a:t>
            </a:r>
          </a:p>
          <a:p>
            <a:endParaRPr lang="en-IN" dirty="0"/>
          </a:p>
          <a:p>
            <a:endParaRPr lang="en-IN" dirty="0"/>
          </a:p>
        </p:txBody>
      </p:sp>
    </p:spTree>
    <p:extLst>
      <p:ext uri="{BB962C8B-B14F-4D97-AF65-F5344CB8AC3E}">
        <p14:creationId xmlns:p14="http://schemas.microsoft.com/office/powerpoint/2010/main" val="4280436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a:xfrm>
            <a:off x="2136775" y="228600"/>
            <a:ext cx="8153400" cy="990600"/>
          </a:xfrm>
          <a:noFill/>
        </p:spPr>
        <p:txBody>
          <a:bodyPr/>
          <a:lstStyle/>
          <a:p>
            <a:r>
              <a:rPr lang="en-US" altLang="en-US"/>
              <a:t>Principles of Bacterial Growth</a:t>
            </a:r>
          </a:p>
        </p:txBody>
      </p:sp>
      <p:sp>
        <p:nvSpPr>
          <p:cNvPr id="15363" name="Rectangle 3"/>
          <p:cNvSpPr>
            <a:spLocks noGrp="1" noChangeArrowheads="1"/>
          </p:cNvSpPr>
          <p:nvPr>
            <p:ph sz="quarter" idx="1"/>
          </p:nvPr>
        </p:nvSpPr>
        <p:spPr>
          <a:xfrm>
            <a:off x="2136775" y="1600200"/>
            <a:ext cx="8153400" cy="4495800"/>
          </a:xfrm>
        </p:spPr>
        <p:txBody>
          <a:bodyPr>
            <a:normAutofit/>
          </a:bodyPr>
          <a:lstStyle/>
          <a:p>
            <a:r>
              <a:rPr lang="en-US" altLang="en-US" dirty="0"/>
              <a:t>Growth can be calculated</a:t>
            </a:r>
          </a:p>
          <a:p>
            <a:pPr lvl="1"/>
            <a:r>
              <a:rPr lang="en-US" altLang="en-US" i="1" dirty="0" err="1"/>
              <a:t>N</a:t>
            </a:r>
            <a:r>
              <a:rPr lang="en-US" altLang="en-US" i="1" baseline="-25000" dirty="0" err="1"/>
              <a:t>t</a:t>
            </a:r>
            <a:r>
              <a:rPr lang="en-US" altLang="en-US" i="1" dirty="0"/>
              <a:t> = N</a:t>
            </a:r>
            <a:r>
              <a:rPr lang="en-US" altLang="en-US" i="1" baseline="-25000" dirty="0"/>
              <a:t>0</a:t>
            </a:r>
            <a:r>
              <a:rPr lang="en-US" altLang="en-US" i="1" dirty="0"/>
              <a:t> x 2</a:t>
            </a:r>
            <a:r>
              <a:rPr lang="en-US" altLang="en-US" i="1" baseline="30000" dirty="0"/>
              <a:t>n</a:t>
            </a:r>
            <a:endParaRPr lang="en-US" altLang="en-US" i="1" dirty="0"/>
          </a:p>
          <a:p>
            <a:pPr lvl="2"/>
            <a:r>
              <a:rPr lang="en-US" altLang="en-US" i="1" dirty="0"/>
              <a:t>(</a:t>
            </a:r>
            <a:r>
              <a:rPr lang="en-US" altLang="en-US" i="1" dirty="0" err="1"/>
              <a:t>N</a:t>
            </a:r>
            <a:r>
              <a:rPr lang="en-US" altLang="en-US" i="1" baseline="-25000" dirty="0" err="1"/>
              <a:t>t</a:t>
            </a:r>
            <a:r>
              <a:rPr lang="en-US" altLang="en-US" i="1" dirty="0"/>
              <a:t> ) number of cells in population</a:t>
            </a:r>
          </a:p>
          <a:p>
            <a:pPr lvl="2"/>
            <a:r>
              <a:rPr lang="en-US" altLang="en-US" i="1" dirty="0"/>
              <a:t>(N</a:t>
            </a:r>
            <a:r>
              <a:rPr lang="en-US" altLang="en-US" i="1" baseline="-25000" dirty="0"/>
              <a:t>0</a:t>
            </a:r>
            <a:r>
              <a:rPr lang="en-US" altLang="en-US" i="1" dirty="0"/>
              <a:t> ) original number of cells in the population</a:t>
            </a:r>
          </a:p>
          <a:p>
            <a:pPr lvl="2"/>
            <a:r>
              <a:rPr lang="en-US" altLang="en-US" i="1" dirty="0"/>
              <a:t>(n) number of divisions</a:t>
            </a:r>
          </a:p>
          <a:p>
            <a:pPr lvl="2"/>
            <a:r>
              <a:rPr lang="en-US" altLang="en-US" dirty="0"/>
              <a:t>Example</a:t>
            </a:r>
          </a:p>
          <a:p>
            <a:pPr lvl="3"/>
            <a:r>
              <a:rPr lang="en-US" altLang="en-US" dirty="0"/>
              <a:t>N</a:t>
            </a:r>
            <a:r>
              <a:rPr lang="en-US" altLang="en-US" baseline="-25000" dirty="0"/>
              <a:t>0</a:t>
            </a:r>
            <a:r>
              <a:rPr lang="en-US" altLang="en-US" dirty="0"/>
              <a:t> = 10 cells in original population</a:t>
            </a:r>
          </a:p>
          <a:p>
            <a:pPr lvl="3"/>
            <a:r>
              <a:rPr lang="en-US" altLang="en-US" dirty="0"/>
              <a:t>n = 12</a:t>
            </a:r>
          </a:p>
          <a:p>
            <a:pPr lvl="4"/>
            <a:r>
              <a:rPr lang="en-US" altLang="en-US" dirty="0"/>
              <a:t>4 hours assuming 20 minute generation time</a:t>
            </a:r>
          </a:p>
          <a:p>
            <a:pPr lvl="3"/>
            <a:r>
              <a:rPr lang="en-US" altLang="en-US" dirty="0" err="1"/>
              <a:t>N</a:t>
            </a:r>
            <a:r>
              <a:rPr lang="en-US" altLang="en-US" baseline="-25000" dirty="0" err="1"/>
              <a:t>t</a:t>
            </a:r>
            <a:r>
              <a:rPr lang="en-US" altLang="en-US" dirty="0"/>
              <a:t> = 10 x 2</a:t>
            </a:r>
            <a:r>
              <a:rPr lang="en-US" altLang="en-US" baseline="30000" dirty="0"/>
              <a:t>12</a:t>
            </a:r>
          </a:p>
          <a:p>
            <a:pPr lvl="3"/>
            <a:r>
              <a:rPr lang="en-US" altLang="en-US" dirty="0" err="1"/>
              <a:t>N</a:t>
            </a:r>
            <a:r>
              <a:rPr lang="en-US" altLang="en-US" baseline="-25000" dirty="0" err="1"/>
              <a:t>t</a:t>
            </a:r>
            <a:r>
              <a:rPr lang="en-US" altLang="en-US" dirty="0"/>
              <a:t> = 10 x 4,096</a:t>
            </a:r>
          </a:p>
          <a:p>
            <a:pPr lvl="3"/>
            <a:r>
              <a:rPr lang="en-US" altLang="en-US" dirty="0" err="1"/>
              <a:t>N</a:t>
            </a:r>
            <a:r>
              <a:rPr lang="en-US" altLang="en-US" baseline="-25000" dirty="0" err="1"/>
              <a:t>t</a:t>
            </a:r>
            <a:r>
              <a:rPr lang="en-US" altLang="en-US" dirty="0"/>
              <a:t> = 40,960</a:t>
            </a:r>
          </a:p>
          <a:p>
            <a:pPr marL="0" lvl="3" indent="0">
              <a:buNone/>
            </a:pPr>
            <a:r>
              <a:rPr lang="en-IN" b="1" dirty="0"/>
              <a:t>mean growth rate constant </a:t>
            </a:r>
            <a:r>
              <a:rPr lang="en-IN" b="1" i="1" dirty="0"/>
              <a:t>(k) or number of generation per unit time=</a:t>
            </a:r>
            <a:endParaRPr lang="en-US" altLang="en-US" dirty="0"/>
          </a:p>
        </p:txBody>
      </p:sp>
      <p:pic>
        <p:nvPicPr>
          <p:cNvPr id="2" name="Picture 1"/>
          <p:cNvPicPr>
            <a:picLocks noChangeAspect="1"/>
          </p:cNvPicPr>
          <p:nvPr/>
        </p:nvPicPr>
        <p:blipFill rotWithShape="1">
          <a:blip r:embed="rId2"/>
          <a:srcRect l="21443" t="-4895" r="-616" b="4895"/>
          <a:stretch/>
        </p:blipFill>
        <p:spPr>
          <a:xfrm>
            <a:off x="8899555" y="5298770"/>
            <a:ext cx="2172833" cy="924733"/>
          </a:xfrm>
          <a:prstGeom prst="rect">
            <a:avLst/>
          </a:prstGeom>
        </p:spPr>
      </p:pic>
    </p:spTree>
    <p:extLst>
      <p:ext uri="{BB962C8B-B14F-4D97-AF65-F5344CB8AC3E}">
        <p14:creationId xmlns:p14="http://schemas.microsoft.com/office/powerpoint/2010/main" val="1362311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227914" y="375465"/>
            <a:ext cx="1664352" cy="3785944"/>
          </a:xfrm>
          <a:prstGeom prst="rect">
            <a:avLst/>
          </a:prstGeom>
        </p:spPr>
      </p:pic>
      <p:sp>
        <p:nvSpPr>
          <p:cNvPr id="5" name="Rectangle 4"/>
          <p:cNvSpPr/>
          <p:nvPr/>
        </p:nvSpPr>
        <p:spPr>
          <a:xfrm>
            <a:off x="1345337" y="4606447"/>
            <a:ext cx="8640025" cy="1477328"/>
          </a:xfrm>
          <a:prstGeom prst="rect">
            <a:avLst/>
          </a:prstGeom>
        </p:spPr>
        <p:txBody>
          <a:bodyPr wrap="square">
            <a:spAutoFit/>
          </a:bodyPr>
          <a:lstStyle/>
          <a:p>
            <a:r>
              <a:rPr lang="en-IN" dirty="0"/>
              <a:t>Distinction between a Competitive and a </a:t>
            </a:r>
            <a:r>
              <a:rPr lang="en-IN" dirty="0" err="1"/>
              <a:t>Noncompetitive</a:t>
            </a:r>
            <a:r>
              <a:rPr lang="en-IN" dirty="0"/>
              <a:t> Inhibitor. (Top) enzyme-substrate complex;</a:t>
            </a:r>
          </a:p>
          <a:p>
            <a:r>
              <a:rPr lang="en-IN" dirty="0"/>
              <a:t>(middle) a competitive inhibitor binds at the active site and thus prevents the substrate from binding; (bottom) a non-competitive inhibitor does not prevent the substrate from binding.</a:t>
            </a:r>
          </a:p>
        </p:txBody>
      </p:sp>
    </p:spTree>
    <p:extLst>
      <p:ext uri="{BB962C8B-B14F-4D97-AF65-F5344CB8AC3E}">
        <p14:creationId xmlns:p14="http://schemas.microsoft.com/office/powerpoint/2010/main" val="102047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73050"/>
            <a:ext cx="8229600" cy="641350"/>
          </a:xfrm>
        </p:spPr>
        <p:txBody>
          <a:bodyPr/>
          <a:lstStyle/>
          <a:p>
            <a:pPr>
              <a:defRPr/>
            </a:pPr>
            <a:r>
              <a:rPr lang="en-US" sz="2800" dirty="0"/>
              <a:t>Phases of Growth in Batch Culture</a:t>
            </a:r>
          </a:p>
        </p:txBody>
      </p:sp>
      <p:sp>
        <p:nvSpPr>
          <p:cNvPr id="6149" name="Content Placeholder 8"/>
          <p:cNvSpPr>
            <a:spLocks noGrp="1"/>
          </p:cNvSpPr>
          <p:nvPr>
            <p:ph sz="quarter" idx="2"/>
          </p:nvPr>
        </p:nvSpPr>
        <p:spPr>
          <a:xfrm>
            <a:off x="1866367" y="1490049"/>
            <a:ext cx="3886200" cy="4191000"/>
          </a:xfrm>
          <a:ln>
            <a:prstDash val="solid"/>
          </a:ln>
        </p:spPr>
        <p:txBody>
          <a:bodyPr/>
          <a:lstStyle/>
          <a:p>
            <a:pPr eaLnBrk="1" hangingPunct="1">
              <a:buFontTx/>
              <a:buNone/>
            </a:pPr>
            <a:r>
              <a:rPr lang="en-US" altLang="en-US" sz="1500" dirty="0"/>
              <a:t>Basic phases of growth: </a:t>
            </a:r>
          </a:p>
          <a:p>
            <a:pPr eaLnBrk="1" hangingPunct="1">
              <a:buFontTx/>
              <a:buNone/>
            </a:pPr>
            <a:endParaRPr lang="en-US" altLang="en-US" sz="1500" dirty="0"/>
          </a:p>
          <a:p>
            <a:pPr lvl="1" eaLnBrk="1" hangingPunct="1">
              <a:buFontTx/>
              <a:buNone/>
            </a:pPr>
            <a:r>
              <a:rPr lang="en-US" altLang="en-US" sz="1500" dirty="0"/>
              <a:t>1.  Lag phase:  new growth medium, period of delay while cells prepare to divide</a:t>
            </a:r>
          </a:p>
          <a:p>
            <a:pPr lvl="1" eaLnBrk="1" hangingPunct="1">
              <a:buFontTx/>
              <a:buNone/>
            </a:pPr>
            <a:endParaRPr lang="en-US" altLang="en-US" sz="1500" dirty="0"/>
          </a:p>
          <a:p>
            <a:pPr lvl="1" eaLnBrk="1" hangingPunct="1">
              <a:buFontTx/>
              <a:buNone/>
            </a:pPr>
            <a:r>
              <a:rPr lang="en-US" altLang="en-US" sz="1500" dirty="0"/>
              <a:t>2.  Log phase (exponential growth phase):  cellular reproduction most active during this period, generation time reaches a constant minimum</a:t>
            </a:r>
          </a:p>
          <a:p>
            <a:pPr lvl="1" eaLnBrk="1" hangingPunct="1">
              <a:buFontTx/>
              <a:buNone/>
            </a:pPr>
            <a:endParaRPr lang="en-US" altLang="en-US" sz="1500" dirty="0"/>
          </a:p>
          <a:p>
            <a:pPr lvl="1" eaLnBrk="1" hangingPunct="1">
              <a:buFontTx/>
              <a:buNone/>
            </a:pPr>
            <a:r>
              <a:rPr lang="en-US" altLang="en-US" sz="1500" dirty="0"/>
              <a:t>3.  Stationary phase:  state of equilibrium where number of cell deaths equals number of cell divisions</a:t>
            </a:r>
          </a:p>
          <a:p>
            <a:pPr lvl="1" eaLnBrk="1" hangingPunct="1">
              <a:buFontTx/>
              <a:buNone/>
            </a:pPr>
            <a:endParaRPr lang="en-US" altLang="en-US" sz="1800" dirty="0"/>
          </a:p>
          <a:p>
            <a:pPr eaLnBrk="1" hangingPunct="1"/>
            <a:endParaRPr lang="en-US" altLang="en-US" dirty="0"/>
          </a:p>
        </p:txBody>
      </p:sp>
      <p:graphicFrame>
        <p:nvGraphicFramePr>
          <p:cNvPr id="8" name="Object 2"/>
          <p:cNvGraphicFramePr>
            <a:graphicFrameLocks noChangeAspect="1"/>
          </p:cNvGraphicFramePr>
          <p:nvPr>
            <p:extLst>
              <p:ext uri="{D42A27DB-BD31-4B8C-83A1-F6EECF244321}">
                <p14:modId xmlns:p14="http://schemas.microsoft.com/office/powerpoint/2010/main" val="2717745218"/>
              </p:ext>
            </p:extLst>
          </p:nvPr>
        </p:nvGraphicFramePr>
        <p:xfrm>
          <a:off x="6645243" y="1095469"/>
          <a:ext cx="4879818" cy="5268912"/>
        </p:xfrm>
        <a:graphic>
          <a:graphicData uri="http://schemas.openxmlformats.org/presentationml/2006/ole">
            <mc:AlternateContent xmlns:mc="http://schemas.openxmlformats.org/markup-compatibility/2006">
              <mc:Choice xmlns:v="urn:schemas-microsoft-com:vml" Requires="v">
                <p:oleObj spid="_x0000_s1047" name="Bitmap Image" r:id="rId3" imgW="7685714" imgH="4428571" progId="PBrush">
                  <p:embed/>
                </p:oleObj>
              </mc:Choice>
              <mc:Fallback>
                <p:oleObj name="Bitmap Image" r:id="rId3" imgW="7685714" imgH="442857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5243" y="1095469"/>
                        <a:ext cx="4879818" cy="52689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57911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73050"/>
            <a:ext cx="8229600" cy="717550"/>
          </a:xfrm>
        </p:spPr>
        <p:txBody>
          <a:bodyPr/>
          <a:lstStyle/>
          <a:p>
            <a:pPr>
              <a:defRPr/>
            </a:pPr>
            <a:r>
              <a:rPr lang="en-US" sz="2800" dirty="0"/>
              <a:t>Phases of Growth</a:t>
            </a:r>
          </a:p>
        </p:txBody>
      </p:sp>
      <p:sp>
        <p:nvSpPr>
          <p:cNvPr id="7173" name="Content Placeholder 8"/>
          <p:cNvSpPr>
            <a:spLocks noGrp="1"/>
          </p:cNvSpPr>
          <p:nvPr>
            <p:ph sz="quarter" idx="2"/>
          </p:nvPr>
        </p:nvSpPr>
        <p:spPr>
          <a:xfrm>
            <a:off x="1981200" y="1444626"/>
            <a:ext cx="4040188" cy="3965575"/>
          </a:xfrm>
          <a:ln>
            <a:prstDash val="solid"/>
          </a:ln>
        </p:spPr>
        <p:txBody>
          <a:bodyPr/>
          <a:lstStyle/>
          <a:p>
            <a:pPr eaLnBrk="1" hangingPunct="1">
              <a:buFontTx/>
              <a:buNone/>
            </a:pPr>
            <a:r>
              <a:rPr lang="en-US" altLang="en-US" sz="1800" dirty="0"/>
              <a:t>Basic phases of growth: </a:t>
            </a:r>
          </a:p>
          <a:p>
            <a:pPr eaLnBrk="1" hangingPunct="1">
              <a:buFontTx/>
              <a:buNone/>
            </a:pPr>
            <a:endParaRPr lang="en-US" altLang="en-US" sz="1800" dirty="0"/>
          </a:p>
          <a:p>
            <a:pPr eaLnBrk="1" hangingPunct="1">
              <a:buFontTx/>
              <a:buNone/>
            </a:pPr>
            <a:endParaRPr lang="en-US" altLang="en-US" sz="1800" dirty="0"/>
          </a:p>
          <a:p>
            <a:pPr lvl="1">
              <a:buNone/>
            </a:pPr>
            <a:r>
              <a:rPr lang="en-US" altLang="en-US" sz="1800" dirty="0"/>
              <a:t>4.  Rapidly Declining Death phase :  cells die logarithmically, endospores formed, number of deaths exceeds number of new cells</a:t>
            </a:r>
          </a:p>
          <a:p>
            <a:pPr eaLnBrk="1" hangingPunct="1">
              <a:buFont typeface="Wingdings 3" panose="05040102010807070707" pitchFamily="18" charset="2"/>
              <a:buNone/>
            </a:pPr>
            <a:endParaRPr lang="en-US" altLang="en-US" dirty="0"/>
          </a:p>
        </p:txBody>
      </p:sp>
      <p:graphicFrame>
        <p:nvGraphicFramePr>
          <p:cNvPr id="8" name="Object 2"/>
          <p:cNvGraphicFramePr>
            <a:graphicFrameLocks noChangeAspect="1"/>
          </p:cNvGraphicFramePr>
          <p:nvPr>
            <p:extLst>
              <p:ext uri="{D42A27DB-BD31-4B8C-83A1-F6EECF244321}">
                <p14:modId xmlns:p14="http://schemas.microsoft.com/office/powerpoint/2010/main" val="1399760726"/>
              </p:ext>
            </p:extLst>
          </p:nvPr>
        </p:nvGraphicFramePr>
        <p:xfrm>
          <a:off x="6464173" y="543207"/>
          <a:ext cx="4879818" cy="5268912"/>
        </p:xfrm>
        <a:graphic>
          <a:graphicData uri="http://schemas.openxmlformats.org/presentationml/2006/ole">
            <mc:AlternateContent xmlns:mc="http://schemas.openxmlformats.org/markup-compatibility/2006">
              <mc:Choice xmlns:v="urn:schemas-microsoft-com:vml" Requires="v">
                <p:oleObj spid="_x0000_s2070" name="Bitmap Image" r:id="rId3" imgW="7685714" imgH="4428571" progId="PBrush">
                  <p:embed/>
                </p:oleObj>
              </mc:Choice>
              <mc:Fallback>
                <p:oleObj name="Bitmap Image" r:id="rId3" imgW="7685714" imgH="4428571"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4173" y="543207"/>
                        <a:ext cx="4879818" cy="52689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95151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eaLnBrk="1" hangingPunct="1">
              <a:buFont typeface="Arial" panose="020B0604020202020204" pitchFamily="34" charset="0"/>
              <a:buChar char="•"/>
            </a:pPr>
            <a:r>
              <a:rPr lang="en-US" altLang="en-US" sz="2000"/>
              <a:t>Implications in microbial control, infection, food microbiology, and culture technology</a:t>
            </a:r>
          </a:p>
          <a:p>
            <a:pPr eaLnBrk="1" hangingPunct="1">
              <a:buFont typeface="Wingdings 3" panose="05040102010807070707" pitchFamily="18" charset="2"/>
              <a:buNone/>
            </a:pPr>
            <a:endParaRPr lang="en-US" altLang="en-US" sz="2000"/>
          </a:p>
          <a:p>
            <a:pPr eaLnBrk="1" hangingPunct="1">
              <a:buFont typeface="Arial" panose="020B0604020202020204" pitchFamily="34" charset="0"/>
              <a:buChar char="•"/>
            </a:pPr>
            <a:r>
              <a:rPr lang="en-US" altLang="en-US" sz="2000"/>
              <a:t>Growth patterns in microorganisms can account for the stages of infection</a:t>
            </a:r>
          </a:p>
          <a:p>
            <a:pPr eaLnBrk="1" hangingPunct="1">
              <a:buFont typeface="Wingdings 3" panose="05040102010807070707" pitchFamily="18" charset="2"/>
              <a:buNone/>
            </a:pPr>
            <a:endParaRPr lang="en-US" altLang="en-US" sz="2000"/>
          </a:p>
          <a:p>
            <a:pPr eaLnBrk="1" hangingPunct="1">
              <a:buFont typeface="Arial" panose="020B0604020202020204" pitchFamily="34" charset="0"/>
              <a:buChar char="•"/>
            </a:pPr>
            <a:r>
              <a:rPr lang="en-US" altLang="en-US" sz="2000"/>
              <a:t>Understanding the stages of cell growth is crucial for working with cultures</a:t>
            </a:r>
          </a:p>
          <a:p>
            <a:pPr eaLnBrk="1" hangingPunct="1">
              <a:buFont typeface="Wingdings 3" panose="05040102010807070707" pitchFamily="18" charset="2"/>
              <a:buNone/>
            </a:pPr>
            <a:endParaRPr lang="en-US" altLang="en-US" sz="2000"/>
          </a:p>
          <a:p>
            <a:pPr eaLnBrk="1" hangingPunct="1">
              <a:buFont typeface="Arial" panose="020B0604020202020204" pitchFamily="34" charset="0"/>
              <a:buChar char="•"/>
            </a:pPr>
            <a:r>
              <a:rPr lang="en-US" altLang="en-US" sz="2000"/>
              <a:t>In some applications, closed batch culturing is inefficient, and instead, must use a </a:t>
            </a:r>
            <a:r>
              <a:rPr lang="en-US" altLang="en-US" sz="2000" b="1"/>
              <a:t>chemostat</a:t>
            </a:r>
            <a:r>
              <a:rPr lang="en-US" altLang="en-US" sz="2000"/>
              <a:t> or continuous culture system</a:t>
            </a:r>
          </a:p>
          <a:p>
            <a:pPr eaLnBrk="1" hangingPunct="1">
              <a:buFont typeface="Arial" panose="020B0604020202020204" pitchFamily="34" charset="0"/>
              <a:buChar char="•"/>
            </a:pPr>
            <a:endParaRPr lang="en-US" altLang="en-US"/>
          </a:p>
        </p:txBody>
      </p:sp>
      <p:sp>
        <p:nvSpPr>
          <p:cNvPr id="2" name="Title 1"/>
          <p:cNvSpPr>
            <a:spLocks noGrp="1"/>
          </p:cNvSpPr>
          <p:nvPr>
            <p:ph type="title"/>
          </p:nvPr>
        </p:nvSpPr>
        <p:spPr/>
        <p:txBody>
          <a:bodyPr/>
          <a:lstStyle/>
          <a:p>
            <a:pPr>
              <a:defRPr/>
            </a:pPr>
            <a:r>
              <a:rPr lang="en-US" sz="2800" dirty="0"/>
              <a:t>Potential Importance of the Growth Curve</a:t>
            </a:r>
          </a:p>
        </p:txBody>
      </p:sp>
    </p:spTree>
    <p:extLst>
      <p:ext uri="{BB962C8B-B14F-4D97-AF65-F5344CB8AC3E}">
        <p14:creationId xmlns:p14="http://schemas.microsoft.com/office/powerpoint/2010/main" val="10634244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lstStyle/>
          <a:p>
            <a:pPr eaLnBrk="1" hangingPunct="1">
              <a:buFont typeface="Arial" panose="020B0604020202020204" pitchFamily="34" charset="0"/>
              <a:buChar char="•"/>
            </a:pPr>
            <a:r>
              <a:rPr lang="en-US" altLang="en-US" sz="2000" dirty="0"/>
              <a:t>The data from growing bacterial populations are graphed by plotting the number of cells as a function of time</a:t>
            </a:r>
          </a:p>
          <a:p>
            <a:pPr lvl="1" eaLnBrk="1" hangingPunct="1">
              <a:buFont typeface="Arial" panose="020B0604020202020204" pitchFamily="34" charset="0"/>
              <a:buChar char="–"/>
            </a:pPr>
            <a:r>
              <a:rPr lang="en-US" altLang="en-US" sz="2000" dirty="0"/>
              <a:t>If plotted logarithmically- a straight line</a:t>
            </a:r>
          </a:p>
          <a:p>
            <a:pPr lvl="1" eaLnBrk="1" hangingPunct="1">
              <a:buFont typeface="Arial" panose="020B0604020202020204" pitchFamily="34" charset="0"/>
              <a:buChar char="–"/>
            </a:pPr>
            <a:r>
              <a:rPr lang="en-US" altLang="en-US" sz="2000" dirty="0"/>
              <a:t>If plotted arithmetically- a constantly curved slope</a:t>
            </a:r>
          </a:p>
          <a:p>
            <a:pPr lvl="1" eaLnBrk="1" hangingPunct="1">
              <a:buFont typeface="Verdana" panose="020B0604030504040204" pitchFamily="34" charset="0"/>
              <a:buNone/>
            </a:pPr>
            <a:endParaRPr lang="en-US" altLang="en-US" sz="2000" dirty="0"/>
          </a:p>
          <a:p>
            <a:r>
              <a:rPr lang="en-US" altLang="en-US" sz="2000" dirty="0"/>
              <a:t>To calculate the size of a population over time:     </a:t>
            </a:r>
            <a:r>
              <a:rPr lang="en-US" altLang="en-US" sz="2000" dirty="0" err="1"/>
              <a:t>N</a:t>
            </a:r>
            <a:r>
              <a:rPr lang="en-US" altLang="en-US" sz="2000" baseline="-25000" dirty="0" err="1"/>
              <a:t>f</a:t>
            </a:r>
            <a:r>
              <a:rPr lang="en-US" altLang="en-US" sz="2000" dirty="0"/>
              <a:t> = (N</a:t>
            </a:r>
            <a:r>
              <a:rPr lang="en-US" altLang="en-US" sz="2000" baseline="-25000" dirty="0"/>
              <a:t>i</a:t>
            </a:r>
            <a:r>
              <a:rPr lang="en-US" altLang="en-US" sz="2000" dirty="0"/>
              <a:t>)2</a:t>
            </a:r>
            <a:r>
              <a:rPr lang="en-US" altLang="en-US" sz="2000" baseline="30000" dirty="0"/>
              <a:t>n </a:t>
            </a:r>
            <a:r>
              <a:rPr lang="en-US" altLang="en-US" sz="2000" dirty="0"/>
              <a:t>…..……(</a:t>
            </a:r>
            <a:r>
              <a:rPr lang="en-US" sz="2000" dirty="0"/>
              <a:t>Population Equation)</a:t>
            </a:r>
            <a:endParaRPr lang="en-US" altLang="en-US" sz="2000" dirty="0"/>
          </a:p>
          <a:p>
            <a:pPr lvl="1" eaLnBrk="1" hangingPunct="1">
              <a:buFont typeface="Arial" panose="020B0604020202020204" pitchFamily="34" charset="0"/>
              <a:buChar char="–"/>
            </a:pPr>
            <a:r>
              <a:rPr lang="en-US" altLang="en-US" sz="2000" dirty="0" err="1"/>
              <a:t>N</a:t>
            </a:r>
            <a:r>
              <a:rPr lang="en-US" altLang="en-US" sz="2000" baseline="-25000" dirty="0" err="1"/>
              <a:t>f</a:t>
            </a:r>
            <a:r>
              <a:rPr lang="en-US" altLang="en-US" sz="2000" dirty="0"/>
              <a:t> is the total number of cells in the population at some point in the growth phase</a:t>
            </a:r>
          </a:p>
          <a:p>
            <a:pPr lvl="1" eaLnBrk="1" hangingPunct="1">
              <a:buFont typeface="Arial" panose="020B0604020202020204" pitchFamily="34" charset="0"/>
              <a:buChar char="–"/>
            </a:pPr>
            <a:r>
              <a:rPr lang="en-US" altLang="en-US" sz="2000" dirty="0"/>
              <a:t>N</a:t>
            </a:r>
            <a:r>
              <a:rPr lang="en-US" altLang="en-US" sz="2000" baseline="-25000" dirty="0"/>
              <a:t>i</a:t>
            </a:r>
            <a:r>
              <a:rPr lang="en-US" altLang="en-US" sz="2000" dirty="0"/>
              <a:t> is the starting number</a:t>
            </a:r>
          </a:p>
          <a:p>
            <a:pPr lvl="1" eaLnBrk="1" hangingPunct="1">
              <a:buFont typeface="Arial" panose="020B0604020202020204" pitchFamily="34" charset="0"/>
              <a:buChar char="–"/>
            </a:pPr>
            <a:r>
              <a:rPr lang="en-US" altLang="en-US" sz="2000" dirty="0"/>
              <a:t>n denotes the generation number</a:t>
            </a:r>
          </a:p>
        </p:txBody>
      </p:sp>
      <p:sp>
        <p:nvSpPr>
          <p:cNvPr id="60418" name="Title 1"/>
          <p:cNvSpPr>
            <a:spLocks noGrp="1"/>
          </p:cNvSpPr>
          <p:nvPr>
            <p:ph type="title"/>
          </p:nvPr>
        </p:nvSpPr>
        <p:spPr/>
        <p:txBody>
          <a:bodyPr/>
          <a:lstStyle/>
          <a:p>
            <a:pPr>
              <a:defRPr/>
            </a:pPr>
            <a:r>
              <a:rPr lang="en-US" sz="2800" dirty="0"/>
              <a:t>Graphing Bacterial Growth</a:t>
            </a:r>
          </a:p>
        </p:txBody>
      </p:sp>
      <p:sp>
        <p:nvSpPr>
          <p:cNvPr id="2" name="Rectangle 1"/>
          <p:cNvSpPr/>
          <p:nvPr/>
        </p:nvSpPr>
        <p:spPr>
          <a:xfrm>
            <a:off x="965703" y="5388570"/>
            <a:ext cx="10287754" cy="646331"/>
          </a:xfrm>
          <a:prstGeom prst="rect">
            <a:avLst/>
          </a:prstGeom>
        </p:spPr>
        <p:txBody>
          <a:bodyPr wrap="square">
            <a:spAutoFit/>
          </a:bodyPr>
          <a:lstStyle/>
          <a:p>
            <a:pPr marL="387366" indent="-292325">
              <a:buFont typeface="Wingdings"/>
              <a:buChar char=""/>
              <a:tabLst>
                <a:tab pos="411846" algn="l"/>
                <a:tab pos="826572" algn="l"/>
                <a:tab pos="1241298" algn="l"/>
                <a:tab pos="1656024" algn="l"/>
                <a:tab pos="2070751" algn="l"/>
                <a:tab pos="2485477" algn="l"/>
                <a:tab pos="2900203" algn="l"/>
                <a:tab pos="3314929" algn="l"/>
                <a:tab pos="3729655" algn="l"/>
                <a:tab pos="4144381" algn="l"/>
                <a:tab pos="4559107" algn="l"/>
                <a:tab pos="4973833" algn="l"/>
                <a:tab pos="5388560" algn="l"/>
                <a:tab pos="5803286" algn="l"/>
                <a:tab pos="6218012" algn="l"/>
                <a:tab pos="6632738" algn="l"/>
                <a:tab pos="7047464" algn="l"/>
                <a:tab pos="7462190" algn="l"/>
                <a:tab pos="7876916" algn="l"/>
                <a:tab pos="8291642" algn="l"/>
              </a:tabLst>
              <a:defRPr/>
            </a:pPr>
            <a:r>
              <a:rPr lang="en-GB" dirty="0">
                <a:solidFill>
                  <a:srgbClr val="FF0000"/>
                </a:solidFill>
              </a:rPr>
              <a:t>Mean generation time can be determined directly from a </a:t>
            </a:r>
            <a:r>
              <a:rPr lang="en-GB" dirty="0" err="1">
                <a:solidFill>
                  <a:srgbClr val="FF0000"/>
                </a:solidFill>
              </a:rPr>
              <a:t>semilog</a:t>
            </a:r>
            <a:r>
              <a:rPr lang="en-GB" dirty="0">
                <a:solidFill>
                  <a:srgbClr val="FF0000"/>
                </a:solidFill>
              </a:rPr>
              <a:t> plot of bacterial concentration vs time after inoculation</a:t>
            </a:r>
          </a:p>
        </p:txBody>
      </p:sp>
    </p:spTree>
    <p:extLst>
      <p:ext uri="{BB962C8B-B14F-4D97-AF65-F5344CB8AC3E}">
        <p14:creationId xmlns:p14="http://schemas.microsoft.com/office/powerpoint/2010/main" val="24292925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D1EB95A2F43574F89D85EFABBE99001" ma:contentTypeVersion="4" ma:contentTypeDescription="Create a new document." ma:contentTypeScope="" ma:versionID="b2cccd51d1979ce5e7d82d672692791c">
  <xsd:schema xmlns:xsd="http://www.w3.org/2001/XMLSchema" xmlns:xs="http://www.w3.org/2001/XMLSchema" xmlns:p="http://schemas.microsoft.com/office/2006/metadata/properties" xmlns:ns2="40a1b898-87a6-4ae2-bea5-abe8e599bcbc" targetNamespace="http://schemas.microsoft.com/office/2006/metadata/properties" ma:root="true" ma:fieldsID="1ecb88022f424db626575bb1cb0fce35" ns2:_="">
    <xsd:import namespace="40a1b898-87a6-4ae2-bea5-abe8e599bc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a1b898-87a6-4ae2-bea5-abe8e599bcb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6DE968-1515-4E97-B64A-8D1662AF9EEA}">
  <ds:schemaRefs>
    <ds:schemaRef ds:uri="http://schemas.microsoft.com/sharepoint/v3/contenttype/forms"/>
  </ds:schemaRefs>
</ds:datastoreItem>
</file>

<file path=customXml/itemProps2.xml><?xml version="1.0" encoding="utf-8"?>
<ds:datastoreItem xmlns:ds="http://schemas.openxmlformats.org/officeDocument/2006/customXml" ds:itemID="{6857C076-D449-4A69-99A0-59284A233A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0a1b898-87a6-4ae2-bea5-abe8e599bc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1232</TotalTime>
  <Words>3020</Words>
  <Application>Microsoft Office PowerPoint</Application>
  <PresentationFormat>Widescreen</PresentationFormat>
  <Paragraphs>287</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MODULE 6</vt:lpstr>
      <vt:lpstr>The Study of Microbial Growth</vt:lpstr>
      <vt:lpstr>PowerPoint Presentation</vt:lpstr>
      <vt:lpstr>The Rate of Population Growth</vt:lpstr>
      <vt:lpstr>Principles of Bacterial Growth</vt:lpstr>
      <vt:lpstr>Phases of Growth in Batch Culture</vt:lpstr>
      <vt:lpstr>Phases of Growth</vt:lpstr>
      <vt:lpstr>Potential Importance of the Growth Curve</vt:lpstr>
      <vt:lpstr>Graphing Bacterial Growth</vt:lpstr>
      <vt:lpstr>PowerPoint Presentation</vt:lpstr>
      <vt:lpstr>PowerPoint Presentation</vt:lpstr>
      <vt:lpstr>PowerPoint Presentation</vt:lpstr>
      <vt:lpstr>PowerPoint Presentation</vt:lpstr>
      <vt:lpstr>PowerPoint Presentation</vt:lpstr>
      <vt:lpstr>Doubling time </vt:lpstr>
      <vt:lpstr>Methods for the growing unicellular organisms </vt:lpstr>
      <vt:lpstr>PowerPoint Presentation</vt:lpstr>
      <vt:lpstr>Batch fermenter system </vt:lpstr>
      <vt:lpstr>Fed-Batch fermentation</vt:lpstr>
      <vt:lpstr>Continuous fermentation</vt:lpstr>
      <vt:lpstr>Continuous fermenter system</vt:lpstr>
      <vt:lpstr>Important factors for continuous fermentation </vt:lpstr>
      <vt:lpstr>PowerPoint Presentation</vt:lpstr>
      <vt:lpstr>PowerPoint Presentation</vt:lpstr>
      <vt:lpstr>FED BATCH CULTURE </vt:lpstr>
      <vt:lpstr>Sterilization</vt:lpstr>
      <vt:lpstr>PowerPoint Presentation</vt:lpstr>
      <vt:lpstr>MEDIUM STERILIZATION</vt:lpstr>
      <vt:lpstr>PowerPoint Presentation</vt:lpstr>
      <vt:lpstr>PowerPoint Presentation</vt:lpstr>
      <vt:lpstr>PowerPoint Presentation</vt:lpstr>
      <vt:lpstr>Kinetics of Sterilization</vt:lpstr>
      <vt:lpstr>PowerPoint Presentation</vt:lpstr>
      <vt:lpstr>PowerPoint Presentation</vt:lpstr>
      <vt:lpstr>PowerPoint Presentation</vt:lpstr>
      <vt:lpstr>PowerPoint Presentation</vt:lpstr>
      <vt:lpstr>Decimal ReductionTime (D)</vt:lpstr>
      <vt:lpstr>ENZYMES</vt:lpstr>
      <vt:lpstr>ENZYMES contn. </vt:lpstr>
      <vt:lpstr>How do enzymes work?  </vt:lpstr>
      <vt:lpstr>PowerPoint Presentation</vt:lpstr>
      <vt:lpstr>PowerPoint Presentation</vt:lpstr>
      <vt:lpstr>Enzyme Kinetics.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NIBEDITA</dc:creator>
  <cp:lastModifiedBy>NIBEDITA</cp:lastModifiedBy>
  <cp:revision>30</cp:revision>
  <dcterms:created xsi:type="dcterms:W3CDTF">2019-04-08T09:41:31Z</dcterms:created>
  <dcterms:modified xsi:type="dcterms:W3CDTF">2022-06-30T07:38:49Z</dcterms:modified>
</cp:coreProperties>
</file>