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8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BTC 01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Microbial Growth Curve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C:\Users\usser\Desktop\bacterial_growth_curve-5b56356d4cedfd00371b477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676400" y="0"/>
            <a:ext cx="11582400" cy="7239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US" sz="3200" dirty="0" smtClean="0">
                <a:latin typeface="Cambria" pitchFamily="18" charset="0"/>
              </a:rPr>
              <a:t/>
            </a:r>
            <a:br>
              <a:rPr lang="en-US" sz="3200" dirty="0" smtClean="0">
                <a:latin typeface="Cambria" pitchFamily="18" charset="0"/>
              </a:rPr>
            </a:br>
            <a:r>
              <a:rPr lang="en-US" sz="3200" dirty="0" smtClean="0">
                <a:solidFill>
                  <a:srgbClr val="002060"/>
                </a:solidFill>
                <a:latin typeface="Cambria" pitchFamily="18" charset="0"/>
              </a:rPr>
              <a:t>Normal growth cycle of Bacteria/Phases of Microbial growth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5800" y="1066800"/>
            <a:ext cx="80010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7030A0"/>
                </a:solidFill>
                <a:latin typeface="Calibri" pitchFamily="34" charset="0"/>
              </a:rPr>
              <a:t>Lag Phase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1. Individual cell increases in size beyond their normal dimension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2. Physiologically they are very active and synthesize new Protoplasm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3. New Enzyme and co enzyme are synthesized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685800" y="2362200"/>
            <a:ext cx="8153400" cy="129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7030A0"/>
                </a:solidFill>
                <a:latin typeface="Calibri" pitchFamily="34" charset="0"/>
              </a:rPr>
              <a:t>Logarithmic Phase/Exponential Phase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1. Cells divide at a constant rate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2. Population is nearly uniform in terms of chemical composition of cells, Metabolic Activity, Physiological Characteristics</a:t>
            </a:r>
            <a:r>
              <a:rPr lang="en-US">
                <a:solidFill>
                  <a:srgbClr val="7030A0"/>
                </a:solidFill>
              </a:rPr>
              <a:t>.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85800" y="3581400"/>
            <a:ext cx="81534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7030A0"/>
                </a:solidFill>
                <a:latin typeface="Calibri" pitchFamily="34" charset="0"/>
              </a:rPr>
              <a:t>Stationary Phase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1. Exhaustion of some nutrients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2. Production of toxic products during growth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3. Population remains constant , perhaps as a result of complete cessation of division  or perhaps because the reproduction rate is balanced by an equivalent death rate.</a:t>
            </a: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685800" y="5105400"/>
            <a:ext cx="8610600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400" b="1">
                <a:solidFill>
                  <a:srgbClr val="7030A0"/>
                </a:solidFill>
                <a:latin typeface="Calibri" pitchFamily="34" charset="0"/>
              </a:rPr>
              <a:t>Phase of Decline / Death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1. Microorganism may die faster than new cell are produced- some cell still reproduce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2. Depletion of essential nutrients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3. Accumulation of inhibitory products such as acids</a:t>
            </a:r>
          </a:p>
          <a:p>
            <a:pPr eaLnBrk="0" hangingPunct="0"/>
            <a:r>
              <a:rPr lang="en-US">
                <a:solidFill>
                  <a:srgbClr val="7030A0"/>
                </a:solidFill>
                <a:latin typeface="Calibri" pitchFamily="34" charset="0"/>
              </a:rPr>
              <a:t>4. Number of viable cell decreases exponentially-inverse of growth during log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1EB95A2F43574F89D85EFABBE99001" ma:contentTypeVersion="4" ma:contentTypeDescription="Create a new document." ma:contentTypeScope="" ma:versionID="b2cccd51d1979ce5e7d82d672692791c">
  <xsd:schema xmlns:xsd="http://www.w3.org/2001/XMLSchema" xmlns:xs="http://www.w3.org/2001/XMLSchema" xmlns:p="http://schemas.microsoft.com/office/2006/metadata/properties" xmlns:ns2="40a1b898-87a6-4ae2-bea5-abe8e599bcbc" targetNamespace="http://schemas.microsoft.com/office/2006/metadata/properties" ma:root="true" ma:fieldsID="1ecb88022f424db626575bb1cb0fce35" ns2:_="">
    <xsd:import namespace="40a1b898-87a6-4ae2-bea5-abe8e599bc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1b898-87a6-4ae2-bea5-abe8e599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2090EE3-5D5A-4B37-85E0-7AAA799766D5}"/>
</file>

<file path=customXml/itemProps2.xml><?xml version="1.0" encoding="utf-8"?>
<ds:datastoreItem xmlns:ds="http://schemas.openxmlformats.org/officeDocument/2006/customXml" ds:itemID="{4634E178-7930-4F79-A08F-D1C4E9101B67}"/>
</file>

<file path=customXml/itemProps3.xml><?xml version="1.0" encoding="utf-8"?>
<ds:datastoreItem xmlns:ds="http://schemas.openxmlformats.org/officeDocument/2006/customXml" ds:itemID="{6D61F23B-F5FF-4283-8859-D8D83F6B0793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162</Words>
  <Application>Microsoft Office PowerPoint</Application>
  <PresentationFormat>On-screen Show (4:3)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Cambria</vt:lpstr>
      <vt:lpstr>Office Theme</vt:lpstr>
      <vt:lpstr>BTC 01</vt:lpstr>
      <vt:lpstr>PowerPoint Presentation</vt:lpstr>
      <vt:lpstr> Normal growth cycle of Bacteria/Phases of Microbial growth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usser</dc:creator>
  <cp:lastModifiedBy>NITD</cp:lastModifiedBy>
  <cp:revision>5</cp:revision>
  <dcterms:created xsi:type="dcterms:W3CDTF">2006-08-16T00:00:00Z</dcterms:created>
  <dcterms:modified xsi:type="dcterms:W3CDTF">2022-06-07T02:05:14Z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0x010100BD1EB95A2F43574F89D85EFABBE99001</vt:lpwstr>
  </property>
</Properties>
</file>