
<file path=[Content_Types].xml><?xml version="1.0" encoding="utf-8"?>
<Types xmlns="http://schemas.openxmlformats.org/package/2006/content-types">
  <Default Extension="png" ContentType="image/png"/>
  <Default Extension="rels" ContentType="application/vnd.openxmlformats-package.relationships+xml"/>
  <Default Extension="emf" ContentType="image/x-emf"/>
  <Default Extension="jpeg" ContentType="image/jpeg"/>
  <Default Extension="xml" ContentType="application/xml"/>
  <Default Extension="gif" ContentType="image/gif"/>
  <Override PartName="/ppt/presentation.xml" ContentType="application/vnd.openxmlformats-officedocument.presentationml.presentation.main+xml"/>
  <Override PartName="/ppt/slides/slide1.xml" ContentType="application/vnd.openxmlformats-officedocument.presentationml.slide+xml"/>
  <Override PartName="/ppt/slides/slide42.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41.xml" ContentType="application/vnd.openxmlformats-officedocument.presentationml.slide+xml"/>
  <Override PartName="/ppt/slides/slide24.xml" ContentType="application/vnd.openxmlformats-officedocument.presentationml.slide+xml"/>
  <Override PartName="/ppt/slides/slide43.xml" ContentType="application/vnd.openxmlformats-officedocument.presentationml.slide+xml"/>
  <Override PartName="/ppt/slides/slide23.xml" ContentType="application/vnd.openxmlformats-officedocument.presentationml.slide+xml"/>
  <Override PartName="/ppt/slides/slide21.xml" ContentType="application/vnd.openxmlformats-officedocument.presentationml.slide+xml"/>
  <Override PartName="/ppt/slides/slide45.xml" ContentType="application/vnd.openxmlformats-officedocument.presentationml.slide+xml"/>
  <Override PartName="/ppt/slides/slide22.xml" ContentType="application/vnd.openxmlformats-officedocument.presentationml.slide+xml"/>
  <Override PartName="/ppt/slides/slide44.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40.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46.xml" ContentType="application/vnd.openxmlformats-officedocument.presentationml.slide+xml"/>
  <Override PartName="/ppt/slides/slide20.xml" ContentType="application/vnd.openxmlformats-officedocument.presentationml.slide+xml"/>
  <Override PartName="/ppt/slides/slide47.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13.xml" ContentType="application/vnd.openxmlformats-officedocument.presentationml.slide+xml"/>
  <Override PartName="/ppt/slides/slide39.xml" ContentType="application/vnd.openxmlformats-officedocument.presentationml.slide+xml"/>
  <Override PartName="/ppt/slides/slide14.xml" ContentType="application/vnd.openxmlformats-officedocument.presentationml.slide+xml"/>
  <Override PartName="/ppt/slides/slide18.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5.xml" ContentType="application/vnd.openxmlformats-officedocument.presentationml.slide+xml"/>
  <Override PartName="/ppt/slides/slide19.xml" ContentType="application/vnd.openxmlformats-officedocument.presentationml.slide+xml"/>
  <Override PartName="/ppt/slideMasters/slideMaster1.xml" ContentType="application/vnd.openxmlformats-officedocument.presentationml.slide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0.xml" ContentType="application/vnd.openxmlformats-officedocument.presentationml.notesSlide+xml"/>
  <Override PartName="/ppt/notesSlides/notesSlide4.xml" ContentType="application/vnd.openxmlformats-officedocument.presentationml.notesSlide+xml"/>
  <Override PartName="/ppt/notesSlides/notesSlide14.xml" ContentType="application/vnd.openxmlformats-officedocument.presentationml.notesSlide+xml"/>
  <Override PartName="/ppt/notesSlides/notesSlide13.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heme/theme2.xml" ContentType="application/vnd.openxmlformats-officedocument.theme+xml"/>
  <Override PartName="/ppt/theme/theme1.xml" ContentType="application/vnd.openxmlformats-officedocument.them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sldIdLst>
    <p:sldId id="278" r:id="rId2"/>
    <p:sldId id="258" r:id="rId3"/>
    <p:sldId id="279" r:id="rId4"/>
    <p:sldId id="281" r:id="rId5"/>
    <p:sldId id="282" r:id="rId6"/>
    <p:sldId id="259" r:id="rId7"/>
    <p:sldId id="260" r:id="rId8"/>
    <p:sldId id="261" r:id="rId9"/>
    <p:sldId id="269" r:id="rId10"/>
    <p:sldId id="270" r:id="rId11"/>
    <p:sldId id="271" r:id="rId12"/>
    <p:sldId id="272" r:id="rId13"/>
    <p:sldId id="283" r:id="rId14"/>
    <p:sldId id="349" r:id="rId15"/>
    <p:sldId id="350" r:id="rId16"/>
    <p:sldId id="352" r:id="rId17"/>
    <p:sldId id="354" r:id="rId18"/>
    <p:sldId id="356" r:id="rId19"/>
    <p:sldId id="362" r:id="rId20"/>
    <p:sldId id="363" r:id="rId21"/>
    <p:sldId id="284" r:id="rId22"/>
    <p:sldId id="348" r:id="rId23"/>
    <p:sldId id="285" r:id="rId24"/>
    <p:sldId id="286" r:id="rId25"/>
    <p:sldId id="287" r:id="rId26"/>
    <p:sldId id="294" r:id="rId27"/>
    <p:sldId id="295" r:id="rId28"/>
    <p:sldId id="296" r:id="rId29"/>
    <p:sldId id="297" r:id="rId30"/>
    <p:sldId id="298" r:id="rId31"/>
    <p:sldId id="315" r:id="rId32"/>
    <p:sldId id="316" r:id="rId33"/>
    <p:sldId id="300" r:id="rId34"/>
    <p:sldId id="301" r:id="rId35"/>
    <p:sldId id="305" r:id="rId36"/>
    <p:sldId id="306" r:id="rId37"/>
    <p:sldId id="307" r:id="rId38"/>
    <p:sldId id="308" r:id="rId39"/>
    <p:sldId id="309" r:id="rId40"/>
    <p:sldId id="310" r:id="rId41"/>
    <p:sldId id="311" r:id="rId42"/>
    <p:sldId id="312" r:id="rId43"/>
    <p:sldId id="313" r:id="rId44"/>
    <p:sldId id="317" r:id="rId45"/>
    <p:sldId id="328" r:id="rId46"/>
    <p:sldId id="329" r:id="rId47"/>
    <p:sldId id="330"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935" autoAdjust="0"/>
    <p:restoredTop sz="94660"/>
  </p:normalViewPr>
  <p:slideViewPr>
    <p:cSldViewPr snapToGrid="0">
      <p:cViewPr varScale="1">
        <p:scale>
          <a:sx n="73" d="100"/>
          <a:sy n="73" d="100"/>
        </p:scale>
        <p:origin x="-582"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55" Type="http://schemas.openxmlformats.org/officeDocument/2006/relationships/customXml" Target="../customXml/item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customXml" Target="../customXml/item3.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F4C5FB-3EF1-4905-918C-9E648565FAE3}" type="datetimeFigureOut">
              <a:rPr lang="en-GB" smtClean="0"/>
              <a:pPr/>
              <a:t>27/06/2022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9CA25A-251F-48B8-92F0-64155C23AA54}" type="slidenum">
              <a:rPr lang="en-GB" smtClean="0"/>
              <a:pPr/>
              <a:t>‹#›</a:t>
            </a:fld>
            <a:endParaRPr lang="en-GB"/>
          </a:p>
        </p:txBody>
      </p:sp>
    </p:spTree>
    <p:extLst>
      <p:ext uri="{BB962C8B-B14F-4D97-AF65-F5344CB8AC3E}">
        <p14:creationId xmlns="" xmlns:p14="http://schemas.microsoft.com/office/powerpoint/2010/main" val="28131547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Notes Placeholder"/>
          <p:cNvSpPr>
            <a:spLocks noGrp="1"/>
          </p:cNvSpPr>
          <p:nvPr>
            <p:ph type="body" idx="1"/>
          </p:nvPr>
        </p:nvSpPr>
        <p:spPr bwMode="auto">
          <a:xfrm>
            <a:off x="-1610612736" y="-2147483648"/>
            <a:ext cx="0" cy="0"/>
          </a:xfrm>
          <a:prstGeom prst="rect">
            <a:avLst/>
          </a:prstGeom>
          <a:noFill/>
          <a:ln>
            <a:miter lim="800000"/>
            <a:headEnd/>
            <a:tailEnd/>
          </a:ln>
        </p:spPr>
        <p:txBody>
          <a:bodyPr/>
          <a:lstStyle/>
          <a:p>
            <a:pPr>
              <a:spcBef>
                <a:spcPct val="0"/>
              </a:spcBef>
            </a:pPr>
            <a:endParaRPr lang="en-US" smtClean="0"/>
          </a:p>
        </p:txBody>
      </p:sp>
    </p:spTree>
    <p:extLst>
      <p:ext uri="{BB962C8B-B14F-4D97-AF65-F5344CB8AC3E}">
        <p14:creationId xmlns="" xmlns:p14="http://schemas.microsoft.com/office/powerpoint/2010/main" val="12554290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Notes Placeholder"/>
          <p:cNvSpPr>
            <a:spLocks noGrp="1"/>
          </p:cNvSpPr>
          <p:nvPr>
            <p:ph type="body" idx="1"/>
          </p:nvPr>
        </p:nvSpPr>
        <p:spPr bwMode="auto">
          <a:xfrm>
            <a:off x="-1610612736" y="-2147483648"/>
            <a:ext cx="0" cy="0"/>
          </a:xfrm>
          <a:prstGeom prst="rect">
            <a:avLst/>
          </a:prstGeom>
          <a:noFill/>
          <a:ln>
            <a:miter lim="800000"/>
            <a:headEnd/>
            <a:tailEnd/>
          </a:ln>
        </p:spPr>
        <p:txBody>
          <a:bodyPr/>
          <a:lstStyle/>
          <a:p>
            <a:pPr>
              <a:spcBef>
                <a:spcPct val="0"/>
              </a:spcBef>
            </a:pPr>
            <a:endParaRPr lang="en-US" smtClean="0"/>
          </a:p>
        </p:txBody>
      </p:sp>
    </p:spTree>
    <p:extLst>
      <p:ext uri="{BB962C8B-B14F-4D97-AF65-F5344CB8AC3E}">
        <p14:creationId xmlns="" xmlns:p14="http://schemas.microsoft.com/office/powerpoint/2010/main" val="2781611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Notes Placeholder"/>
          <p:cNvSpPr>
            <a:spLocks noGrp="1"/>
          </p:cNvSpPr>
          <p:nvPr>
            <p:ph type="body" idx="1"/>
          </p:nvPr>
        </p:nvSpPr>
        <p:spPr bwMode="auto">
          <a:xfrm>
            <a:off x="-1610612736" y="-2147483648"/>
            <a:ext cx="0" cy="0"/>
          </a:xfrm>
          <a:prstGeom prst="rect">
            <a:avLst/>
          </a:prstGeom>
          <a:noFill/>
          <a:ln>
            <a:miter lim="800000"/>
            <a:headEnd/>
            <a:tailEnd/>
          </a:ln>
        </p:spPr>
        <p:txBody>
          <a:bodyPr/>
          <a:lstStyle/>
          <a:p>
            <a:pPr>
              <a:spcBef>
                <a:spcPct val="0"/>
              </a:spcBef>
            </a:pPr>
            <a:endParaRPr lang="en-US" smtClean="0"/>
          </a:p>
        </p:txBody>
      </p:sp>
    </p:spTree>
    <p:extLst>
      <p:ext uri="{BB962C8B-B14F-4D97-AF65-F5344CB8AC3E}">
        <p14:creationId xmlns="" xmlns:p14="http://schemas.microsoft.com/office/powerpoint/2010/main" val="5745799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Notes Placeholder"/>
          <p:cNvSpPr>
            <a:spLocks noGrp="1"/>
          </p:cNvSpPr>
          <p:nvPr>
            <p:ph type="body" idx="1"/>
          </p:nvPr>
        </p:nvSpPr>
        <p:spPr bwMode="auto">
          <a:xfrm>
            <a:off x="-1610612736" y="-2147483648"/>
            <a:ext cx="0" cy="0"/>
          </a:xfrm>
          <a:prstGeom prst="rect">
            <a:avLst/>
          </a:prstGeom>
          <a:noFill/>
          <a:ln>
            <a:miter lim="800000"/>
            <a:headEnd/>
            <a:tailEnd/>
          </a:ln>
        </p:spPr>
        <p:txBody>
          <a:bodyPr/>
          <a:lstStyle/>
          <a:p>
            <a:pPr>
              <a:spcBef>
                <a:spcPct val="0"/>
              </a:spcBef>
            </a:pPr>
            <a:endParaRPr lang="en-US" smtClean="0"/>
          </a:p>
        </p:txBody>
      </p:sp>
    </p:spTree>
    <p:extLst>
      <p:ext uri="{BB962C8B-B14F-4D97-AF65-F5344CB8AC3E}">
        <p14:creationId xmlns="" xmlns:p14="http://schemas.microsoft.com/office/powerpoint/2010/main" val="4569919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Notes Placeholder"/>
          <p:cNvSpPr>
            <a:spLocks noGrp="1"/>
          </p:cNvSpPr>
          <p:nvPr>
            <p:ph type="body" idx="1"/>
          </p:nvPr>
        </p:nvSpPr>
        <p:spPr bwMode="auto">
          <a:xfrm>
            <a:off x="-1610612736" y="-2147483648"/>
            <a:ext cx="0" cy="0"/>
          </a:xfrm>
          <a:prstGeom prst="rect">
            <a:avLst/>
          </a:prstGeom>
          <a:noFill/>
          <a:ln>
            <a:miter lim="800000"/>
            <a:headEnd/>
            <a:tailEnd/>
          </a:ln>
        </p:spPr>
        <p:txBody>
          <a:bodyPr/>
          <a:lstStyle/>
          <a:p>
            <a:pPr>
              <a:spcBef>
                <a:spcPct val="0"/>
              </a:spcBef>
            </a:pPr>
            <a:endParaRPr lang="en-US" smtClean="0"/>
          </a:p>
        </p:txBody>
      </p:sp>
    </p:spTree>
    <p:extLst>
      <p:ext uri="{BB962C8B-B14F-4D97-AF65-F5344CB8AC3E}">
        <p14:creationId xmlns="" xmlns:p14="http://schemas.microsoft.com/office/powerpoint/2010/main" val="22025517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Notes Placeholder"/>
          <p:cNvSpPr>
            <a:spLocks noGrp="1"/>
          </p:cNvSpPr>
          <p:nvPr>
            <p:ph type="body" idx="1"/>
          </p:nvPr>
        </p:nvSpPr>
        <p:spPr bwMode="auto">
          <a:xfrm>
            <a:off x="-1610612736" y="-2147483648"/>
            <a:ext cx="0" cy="0"/>
          </a:xfrm>
          <a:prstGeom prst="rect">
            <a:avLst/>
          </a:prstGeom>
          <a:noFill/>
          <a:ln>
            <a:miter lim="800000"/>
            <a:headEnd/>
            <a:tailEnd/>
          </a:ln>
        </p:spPr>
        <p:txBody>
          <a:bodyPr/>
          <a:lstStyle/>
          <a:p>
            <a:pPr>
              <a:spcBef>
                <a:spcPct val="0"/>
              </a:spcBef>
            </a:pPr>
            <a:endParaRPr lang="en-US" smtClean="0"/>
          </a:p>
        </p:txBody>
      </p:sp>
    </p:spTree>
    <p:extLst>
      <p:ext uri="{BB962C8B-B14F-4D97-AF65-F5344CB8AC3E}">
        <p14:creationId xmlns="" xmlns:p14="http://schemas.microsoft.com/office/powerpoint/2010/main" val="39733939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Notes Placeholder"/>
          <p:cNvSpPr>
            <a:spLocks noGrp="1"/>
          </p:cNvSpPr>
          <p:nvPr>
            <p:ph type="body" idx="1"/>
          </p:nvPr>
        </p:nvSpPr>
        <p:spPr bwMode="auto">
          <a:xfrm>
            <a:off x="-1610612736" y="-2147483648"/>
            <a:ext cx="0" cy="0"/>
          </a:xfrm>
          <a:prstGeom prst="rect">
            <a:avLst/>
          </a:prstGeom>
          <a:noFill/>
          <a:ln>
            <a:miter lim="800000"/>
            <a:headEnd/>
            <a:tailEnd/>
          </a:ln>
        </p:spPr>
        <p:txBody>
          <a:bodyPr/>
          <a:lstStyle/>
          <a:p>
            <a:pPr>
              <a:spcBef>
                <a:spcPct val="0"/>
              </a:spcBef>
            </a:pPr>
            <a:endParaRPr lang="en-US" smtClean="0"/>
          </a:p>
        </p:txBody>
      </p:sp>
    </p:spTree>
    <p:extLst>
      <p:ext uri="{BB962C8B-B14F-4D97-AF65-F5344CB8AC3E}">
        <p14:creationId xmlns="" xmlns:p14="http://schemas.microsoft.com/office/powerpoint/2010/main" val="42024283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Notes Placeholder"/>
          <p:cNvSpPr>
            <a:spLocks noGrp="1"/>
          </p:cNvSpPr>
          <p:nvPr>
            <p:ph type="body" idx="1"/>
          </p:nvPr>
        </p:nvSpPr>
        <p:spPr bwMode="auto">
          <a:xfrm>
            <a:off x="-1610612736" y="-2147483648"/>
            <a:ext cx="0" cy="0"/>
          </a:xfrm>
          <a:prstGeom prst="rect">
            <a:avLst/>
          </a:prstGeom>
          <a:noFill/>
          <a:ln>
            <a:miter lim="800000"/>
            <a:headEnd/>
            <a:tailEnd/>
          </a:ln>
        </p:spPr>
        <p:txBody>
          <a:bodyPr/>
          <a:lstStyle/>
          <a:p>
            <a:pPr>
              <a:spcBef>
                <a:spcPct val="0"/>
              </a:spcBef>
            </a:pPr>
            <a:endParaRPr lang="en-US" smtClean="0"/>
          </a:p>
        </p:txBody>
      </p:sp>
    </p:spTree>
    <p:extLst>
      <p:ext uri="{BB962C8B-B14F-4D97-AF65-F5344CB8AC3E}">
        <p14:creationId xmlns="" xmlns:p14="http://schemas.microsoft.com/office/powerpoint/2010/main" val="14392758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Notes Placeholder"/>
          <p:cNvSpPr>
            <a:spLocks noGrp="1"/>
          </p:cNvSpPr>
          <p:nvPr>
            <p:ph type="body" idx="1"/>
          </p:nvPr>
        </p:nvSpPr>
        <p:spPr bwMode="auto">
          <a:xfrm>
            <a:off x="-1610612736" y="-2147483648"/>
            <a:ext cx="0" cy="0"/>
          </a:xfrm>
          <a:prstGeom prst="rect">
            <a:avLst/>
          </a:prstGeom>
          <a:noFill/>
          <a:ln>
            <a:miter lim="800000"/>
            <a:headEnd/>
            <a:tailEnd/>
          </a:ln>
        </p:spPr>
        <p:txBody>
          <a:bodyPr/>
          <a:lstStyle/>
          <a:p>
            <a:pPr>
              <a:spcBef>
                <a:spcPct val="0"/>
              </a:spcBef>
            </a:pPr>
            <a:endParaRPr lang="en-US" smtClean="0"/>
          </a:p>
        </p:txBody>
      </p:sp>
    </p:spTree>
    <p:extLst>
      <p:ext uri="{BB962C8B-B14F-4D97-AF65-F5344CB8AC3E}">
        <p14:creationId xmlns="" xmlns:p14="http://schemas.microsoft.com/office/powerpoint/2010/main" val="7874995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Notes Placeholder"/>
          <p:cNvSpPr>
            <a:spLocks noGrp="1"/>
          </p:cNvSpPr>
          <p:nvPr>
            <p:ph type="body" idx="1"/>
          </p:nvPr>
        </p:nvSpPr>
        <p:spPr bwMode="auto">
          <a:xfrm>
            <a:off x="-1610612736" y="-2147483648"/>
            <a:ext cx="0" cy="0"/>
          </a:xfrm>
          <a:prstGeom prst="rect">
            <a:avLst/>
          </a:prstGeom>
          <a:noFill/>
          <a:ln>
            <a:miter lim="800000"/>
            <a:headEnd/>
            <a:tailEnd/>
          </a:ln>
        </p:spPr>
        <p:txBody>
          <a:bodyPr/>
          <a:lstStyle/>
          <a:p>
            <a:pPr>
              <a:spcBef>
                <a:spcPct val="0"/>
              </a:spcBef>
            </a:pPr>
            <a:endParaRPr lang="en-US" smtClean="0"/>
          </a:p>
        </p:txBody>
      </p:sp>
    </p:spTree>
    <p:extLst>
      <p:ext uri="{BB962C8B-B14F-4D97-AF65-F5344CB8AC3E}">
        <p14:creationId xmlns="" xmlns:p14="http://schemas.microsoft.com/office/powerpoint/2010/main" val="37658357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Notes Placeholder"/>
          <p:cNvSpPr>
            <a:spLocks noGrp="1"/>
          </p:cNvSpPr>
          <p:nvPr>
            <p:ph type="body" idx="1"/>
          </p:nvPr>
        </p:nvSpPr>
        <p:spPr bwMode="auto">
          <a:xfrm>
            <a:off x="-1610612736" y="-2147483648"/>
            <a:ext cx="0" cy="0"/>
          </a:xfrm>
          <a:prstGeom prst="rect">
            <a:avLst/>
          </a:prstGeom>
          <a:noFill/>
          <a:ln>
            <a:miter lim="800000"/>
            <a:headEnd/>
            <a:tailEnd/>
          </a:ln>
        </p:spPr>
        <p:txBody>
          <a:bodyPr/>
          <a:lstStyle/>
          <a:p>
            <a:pPr>
              <a:spcBef>
                <a:spcPct val="0"/>
              </a:spcBef>
            </a:pPr>
            <a:endParaRPr lang="en-US" smtClean="0"/>
          </a:p>
        </p:txBody>
      </p:sp>
    </p:spTree>
    <p:extLst>
      <p:ext uri="{BB962C8B-B14F-4D97-AF65-F5344CB8AC3E}">
        <p14:creationId xmlns="" xmlns:p14="http://schemas.microsoft.com/office/powerpoint/2010/main" val="20001396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Notes Placeholder"/>
          <p:cNvSpPr>
            <a:spLocks noGrp="1"/>
          </p:cNvSpPr>
          <p:nvPr>
            <p:ph type="body" idx="1"/>
          </p:nvPr>
        </p:nvSpPr>
        <p:spPr bwMode="auto">
          <a:xfrm>
            <a:off x="-1610612736" y="-2147483648"/>
            <a:ext cx="0" cy="0"/>
          </a:xfrm>
          <a:prstGeom prst="rect">
            <a:avLst/>
          </a:prstGeom>
          <a:noFill/>
          <a:ln>
            <a:miter lim="800000"/>
            <a:headEnd/>
            <a:tailEnd/>
          </a:ln>
        </p:spPr>
        <p:txBody>
          <a:bodyPr/>
          <a:lstStyle/>
          <a:p>
            <a:pPr>
              <a:spcBef>
                <a:spcPct val="0"/>
              </a:spcBef>
            </a:pPr>
            <a:endParaRPr lang="en-US" smtClean="0"/>
          </a:p>
        </p:txBody>
      </p:sp>
    </p:spTree>
    <p:extLst>
      <p:ext uri="{BB962C8B-B14F-4D97-AF65-F5344CB8AC3E}">
        <p14:creationId xmlns="" xmlns:p14="http://schemas.microsoft.com/office/powerpoint/2010/main" val="12357402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Notes Placeholder"/>
          <p:cNvSpPr>
            <a:spLocks noGrp="1"/>
          </p:cNvSpPr>
          <p:nvPr>
            <p:ph type="body" idx="1"/>
          </p:nvPr>
        </p:nvSpPr>
        <p:spPr bwMode="auto">
          <a:xfrm>
            <a:off x="-1610612736" y="-2147483648"/>
            <a:ext cx="0" cy="0"/>
          </a:xfrm>
          <a:prstGeom prst="rect">
            <a:avLst/>
          </a:prstGeom>
          <a:noFill/>
          <a:ln>
            <a:miter lim="800000"/>
            <a:headEnd/>
            <a:tailEnd/>
          </a:ln>
        </p:spPr>
        <p:txBody>
          <a:bodyPr/>
          <a:lstStyle/>
          <a:p>
            <a:pPr>
              <a:spcBef>
                <a:spcPct val="0"/>
              </a:spcBef>
            </a:pPr>
            <a:endParaRPr lang="en-US" smtClean="0"/>
          </a:p>
        </p:txBody>
      </p:sp>
    </p:spTree>
    <p:extLst>
      <p:ext uri="{BB962C8B-B14F-4D97-AF65-F5344CB8AC3E}">
        <p14:creationId xmlns="" xmlns:p14="http://schemas.microsoft.com/office/powerpoint/2010/main" val="38385239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Notes Placeholder"/>
          <p:cNvSpPr>
            <a:spLocks noGrp="1"/>
          </p:cNvSpPr>
          <p:nvPr>
            <p:ph type="body" idx="1"/>
          </p:nvPr>
        </p:nvSpPr>
        <p:spPr bwMode="auto">
          <a:xfrm>
            <a:off x="-1610612736" y="-2147483648"/>
            <a:ext cx="0" cy="0"/>
          </a:xfrm>
          <a:prstGeom prst="rect">
            <a:avLst/>
          </a:prstGeom>
          <a:noFill/>
          <a:ln>
            <a:miter lim="800000"/>
            <a:headEnd/>
            <a:tailEnd/>
          </a:ln>
        </p:spPr>
        <p:txBody>
          <a:bodyPr/>
          <a:lstStyle/>
          <a:p>
            <a:pPr>
              <a:spcBef>
                <a:spcPct val="0"/>
              </a:spcBef>
            </a:pPr>
            <a:endParaRPr lang="en-US" smtClean="0"/>
          </a:p>
        </p:txBody>
      </p:sp>
    </p:spTree>
    <p:extLst>
      <p:ext uri="{BB962C8B-B14F-4D97-AF65-F5344CB8AC3E}">
        <p14:creationId xmlns="" xmlns:p14="http://schemas.microsoft.com/office/powerpoint/2010/main" val="31668979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FA35821F-FA37-4796-8C5D-AA6051FB04B2}" type="datetimeFigureOut">
              <a:rPr lang="en-GB" smtClean="0"/>
              <a:pPr/>
              <a:t>27/06/2022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100D3B8-80F7-479D-99CF-BDEAAD04BF3E}" type="slidenum">
              <a:rPr lang="en-GB" smtClean="0"/>
              <a:pPr/>
              <a:t>‹#›</a:t>
            </a:fld>
            <a:endParaRPr lang="en-GB"/>
          </a:p>
        </p:txBody>
      </p:sp>
    </p:spTree>
    <p:extLst>
      <p:ext uri="{BB962C8B-B14F-4D97-AF65-F5344CB8AC3E}">
        <p14:creationId xmlns="" xmlns:p14="http://schemas.microsoft.com/office/powerpoint/2010/main" val="1405544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FA35821F-FA37-4796-8C5D-AA6051FB04B2}" type="datetimeFigureOut">
              <a:rPr lang="en-GB" smtClean="0"/>
              <a:pPr/>
              <a:t>27/06/2022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100D3B8-80F7-479D-99CF-BDEAAD04BF3E}" type="slidenum">
              <a:rPr lang="en-GB" smtClean="0"/>
              <a:pPr/>
              <a:t>‹#›</a:t>
            </a:fld>
            <a:endParaRPr lang="en-GB"/>
          </a:p>
        </p:txBody>
      </p:sp>
    </p:spTree>
    <p:extLst>
      <p:ext uri="{BB962C8B-B14F-4D97-AF65-F5344CB8AC3E}">
        <p14:creationId xmlns="" xmlns:p14="http://schemas.microsoft.com/office/powerpoint/2010/main" val="15489228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FA35821F-FA37-4796-8C5D-AA6051FB04B2}" type="datetimeFigureOut">
              <a:rPr lang="en-GB" smtClean="0"/>
              <a:pPr/>
              <a:t>27/06/2022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100D3B8-80F7-479D-99CF-BDEAAD04BF3E}" type="slidenum">
              <a:rPr lang="en-GB" smtClean="0"/>
              <a:pPr/>
              <a:t>‹#›</a:t>
            </a:fld>
            <a:endParaRPr lang="en-GB"/>
          </a:p>
        </p:txBody>
      </p:sp>
    </p:spTree>
    <p:extLst>
      <p:ext uri="{BB962C8B-B14F-4D97-AF65-F5344CB8AC3E}">
        <p14:creationId xmlns="" xmlns:p14="http://schemas.microsoft.com/office/powerpoint/2010/main" val="1426850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FA35821F-FA37-4796-8C5D-AA6051FB04B2}" type="datetimeFigureOut">
              <a:rPr lang="en-GB" smtClean="0"/>
              <a:pPr/>
              <a:t>27/06/2022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100D3B8-80F7-479D-99CF-BDEAAD04BF3E}" type="slidenum">
              <a:rPr lang="en-GB" smtClean="0"/>
              <a:pPr/>
              <a:t>‹#›</a:t>
            </a:fld>
            <a:endParaRPr lang="en-GB"/>
          </a:p>
        </p:txBody>
      </p:sp>
    </p:spTree>
    <p:extLst>
      <p:ext uri="{BB962C8B-B14F-4D97-AF65-F5344CB8AC3E}">
        <p14:creationId xmlns="" xmlns:p14="http://schemas.microsoft.com/office/powerpoint/2010/main" val="33208456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A35821F-FA37-4796-8C5D-AA6051FB04B2}" type="datetimeFigureOut">
              <a:rPr lang="en-GB" smtClean="0"/>
              <a:pPr/>
              <a:t>27/06/2022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100D3B8-80F7-479D-99CF-BDEAAD04BF3E}" type="slidenum">
              <a:rPr lang="en-GB" smtClean="0"/>
              <a:pPr/>
              <a:t>‹#›</a:t>
            </a:fld>
            <a:endParaRPr lang="en-GB"/>
          </a:p>
        </p:txBody>
      </p:sp>
    </p:spTree>
    <p:extLst>
      <p:ext uri="{BB962C8B-B14F-4D97-AF65-F5344CB8AC3E}">
        <p14:creationId xmlns="" xmlns:p14="http://schemas.microsoft.com/office/powerpoint/2010/main" val="25299723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FA35821F-FA37-4796-8C5D-AA6051FB04B2}" type="datetimeFigureOut">
              <a:rPr lang="en-GB" smtClean="0"/>
              <a:pPr/>
              <a:t>27/06/2022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100D3B8-80F7-479D-99CF-BDEAAD04BF3E}" type="slidenum">
              <a:rPr lang="en-GB" smtClean="0"/>
              <a:pPr/>
              <a:t>‹#›</a:t>
            </a:fld>
            <a:endParaRPr lang="en-GB"/>
          </a:p>
        </p:txBody>
      </p:sp>
    </p:spTree>
    <p:extLst>
      <p:ext uri="{BB962C8B-B14F-4D97-AF65-F5344CB8AC3E}">
        <p14:creationId xmlns="" xmlns:p14="http://schemas.microsoft.com/office/powerpoint/2010/main" val="23666075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FA35821F-FA37-4796-8C5D-AA6051FB04B2}" type="datetimeFigureOut">
              <a:rPr lang="en-GB" smtClean="0"/>
              <a:pPr/>
              <a:t>27/06/2022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100D3B8-80F7-479D-99CF-BDEAAD04BF3E}" type="slidenum">
              <a:rPr lang="en-GB" smtClean="0"/>
              <a:pPr/>
              <a:t>‹#›</a:t>
            </a:fld>
            <a:endParaRPr lang="en-GB"/>
          </a:p>
        </p:txBody>
      </p:sp>
    </p:spTree>
    <p:extLst>
      <p:ext uri="{BB962C8B-B14F-4D97-AF65-F5344CB8AC3E}">
        <p14:creationId xmlns="" xmlns:p14="http://schemas.microsoft.com/office/powerpoint/2010/main" val="893223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FA35821F-FA37-4796-8C5D-AA6051FB04B2}" type="datetimeFigureOut">
              <a:rPr lang="en-GB" smtClean="0"/>
              <a:pPr/>
              <a:t>27/06/2022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100D3B8-80F7-479D-99CF-BDEAAD04BF3E}" type="slidenum">
              <a:rPr lang="en-GB" smtClean="0"/>
              <a:pPr/>
              <a:t>‹#›</a:t>
            </a:fld>
            <a:endParaRPr lang="en-GB"/>
          </a:p>
        </p:txBody>
      </p:sp>
    </p:spTree>
    <p:extLst>
      <p:ext uri="{BB962C8B-B14F-4D97-AF65-F5344CB8AC3E}">
        <p14:creationId xmlns="" xmlns:p14="http://schemas.microsoft.com/office/powerpoint/2010/main" val="42211839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35821F-FA37-4796-8C5D-AA6051FB04B2}" type="datetimeFigureOut">
              <a:rPr lang="en-GB" smtClean="0"/>
              <a:pPr/>
              <a:t>27/06/2022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100D3B8-80F7-479D-99CF-BDEAAD04BF3E}" type="slidenum">
              <a:rPr lang="en-GB" smtClean="0"/>
              <a:pPr/>
              <a:t>‹#›</a:t>
            </a:fld>
            <a:endParaRPr lang="en-GB"/>
          </a:p>
        </p:txBody>
      </p:sp>
    </p:spTree>
    <p:extLst>
      <p:ext uri="{BB962C8B-B14F-4D97-AF65-F5344CB8AC3E}">
        <p14:creationId xmlns="" xmlns:p14="http://schemas.microsoft.com/office/powerpoint/2010/main" val="18862101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A35821F-FA37-4796-8C5D-AA6051FB04B2}" type="datetimeFigureOut">
              <a:rPr lang="en-GB" smtClean="0"/>
              <a:pPr/>
              <a:t>27/06/2022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100D3B8-80F7-479D-99CF-BDEAAD04BF3E}" type="slidenum">
              <a:rPr lang="en-GB" smtClean="0"/>
              <a:pPr/>
              <a:t>‹#›</a:t>
            </a:fld>
            <a:endParaRPr lang="en-GB"/>
          </a:p>
        </p:txBody>
      </p:sp>
    </p:spTree>
    <p:extLst>
      <p:ext uri="{BB962C8B-B14F-4D97-AF65-F5344CB8AC3E}">
        <p14:creationId xmlns="" xmlns:p14="http://schemas.microsoft.com/office/powerpoint/2010/main" val="41102008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A35821F-FA37-4796-8C5D-AA6051FB04B2}" type="datetimeFigureOut">
              <a:rPr lang="en-GB" smtClean="0"/>
              <a:pPr/>
              <a:t>27/06/2022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100D3B8-80F7-479D-99CF-BDEAAD04BF3E}" type="slidenum">
              <a:rPr lang="en-GB" smtClean="0"/>
              <a:pPr/>
              <a:t>‹#›</a:t>
            </a:fld>
            <a:endParaRPr lang="en-GB"/>
          </a:p>
        </p:txBody>
      </p:sp>
    </p:spTree>
    <p:extLst>
      <p:ext uri="{BB962C8B-B14F-4D97-AF65-F5344CB8AC3E}">
        <p14:creationId xmlns="" xmlns:p14="http://schemas.microsoft.com/office/powerpoint/2010/main" val="2702544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35821F-FA37-4796-8C5D-AA6051FB04B2}" type="datetimeFigureOut">
              <a:rPr lang="en-GB" smtClean="0"/>
              <a:pPr/>
              <a:t>27/06/2022</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00D3B8-80F7-479D-99CF-BDEAAD04BF3E}" type="slidenum">
              <a:rPr lang="en-GB" smtClean="0"/>
              <a:pPr/>
              <a:t>‹#›</a:t>
            </a:fld>
            <a:endParaRPr lang="en-GB"/>
          </a:p>
        </p:txBody>
      </p:sp>
    </p:spTree>
    <p:extLst>
      <p:ext uri="{BB962C8B-B14F-4D97-AF65-F5344CB8AC3E}">
        <p14:creationId xmlns="" xmlns:p14="http://schemas.microsoft.com/office/powerpoint/2010/main" val="11846996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26.gif"/><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5779" y="340411"/>
            <a:ext cx="10515600" cy="1325563"/>
          </a:xfrm>
        </p:spPr>
        <p:txBody>
          <a:bodyPr>
            <a:normAutofit/>
          </a:bodyPr>
          <a:lstStyle/>
          <a:p>
            <a:pPr algn="ctr"/>
            <a:r>
              <a:rPr lang="en-GB" sz="3600" b="1" dirty="0" smtClean="0">
                <a:solidFill>
                  <a:srgbClr val="0070C0"/>
                </a:solidFill>
                <a:latin typeface="+mn-lt"/>
              </a:rPr>
              <a:t>Immunology</a:t>
            </a:r>
            <a:endParaRPr lang="en-GB" sz="3600" b="1" dirty="0">
              <a:solidFill>
                <a:srgbClr val="0070C0"/>
              </a:solidFill>
              <a:latin typeface="+mn-lt"/>
            </a:endParaRPr>
          </a:p>
        </p:txBody>
      </p:sp>
      <p:sp>
        <p:nvSpPr>
          <p:cNvPr id="3" name="TextBox 2"/>
          <p:cNvSpPr txBox="1"/>
          <p:nvPr/>
        </p:nvSpPr>
        <p:spPr>
          <a:xfrm>
            <a:off x="518984" y="1571924"/>
            <a:ext cx="11244648" cy="2862322"/>
          </a:xfrm>
          <a:prstGeom prst="rect">
            <a:avLst/>
          </a:prstGeom>
          <a:noFill/>
        </p:spPr>
        <p:txBody>
          <a:bodyPr wrap="square" rtlCol="0">
            <a:spAutoFit/>
          </a:bodyPr>
          <a:lstStyle/>
          <a:p>
            <a:r>
              <a:rPr lang="en-GB" dirty="0" smtClean="0"/>
              <a:t>Immunity</a:t>
            </a:r>
          </a:p>
          <a:p>
            <a:r>
              <a:rPr lang="en-GB" dirty="0" smtClean="0"/>
              <a:t>Components of immunity</a:t>
            </a:r>
          </a:p>
          <a:p>
            <a:r>
              <a:rPr lang="en-GB" dirty="0"/>
              <a:t> </a:t>
            </a:r>
            <a:r>
              <a:rPr lang="en-GB" dirty="0" smtClean="0"/>
              <a:t>  WBC </a:t>
            </a:r>
            <a:r>
              <a:rPr lang="en-GB" dirty="0"/>
              <a:t>-</a:t>
            </a:r>
            <a:r>
              <a:rPr lang="en-GB" dirty="0" smtClean="0"/>
              <a:t>Different types and function</a:t>
            </a:r>
          </a:p>
          <a:p>
            <a:r>
              <a:rPr lang="en-GB" dirty="0" smtClean="0"/>
              <a:t>Antigen- Factors determining antigenicity</a:t>
            </a:r>
          </a:p>
          <a:p>
            <a:r>
              <a:rPr lang="en-GB" dirty="0" smtClean="0"/>
              <a:t>Antibodies- Monoclonal and Polyclonal </a:t>
            </a:r>
          </a:p>
          <a:p>
            <a:r>
              <a:rPr lang="en-GB" dirty="0" smtClean="0"/>
              <a:t>Antigen-antibody interaction</a:t>
            </a:r>
          </a:p>
          <a:p>
            <a:r>
              <a:rPr lang="en-GB" dirty="0" smtClean="0"/>
              <a:t>Immunoassays</a:t>
            </a:r>
          </a:p>
          <a:p>
            <a:r>
              <a:rPr lang="en-GB" dirty="0"/>
              <a:t> </a:t>
            </a:r>
            <a:r>
              <a:rPr lang="en-GB" dirty="0" smtClean="0"/>
              <a:t> Agglutination – Blood grouping</a:t>
            </a:r>
          </a:p>
          <a:p>
            <a:r>
              <a:rPr lang="en-GB" smtClean="0"/>
              <a:t>   ELISA </a:t>
            </a:r>
            <a:endParaRPr lang="en-GB" dirty="0" smtClean="0"/>
          </a:p>
          <a:p>
            <a:endParaRPr lang="en-GB" dirty="0" smtClean="0"/>
          </a:p>
        </p:txBody>
      </p:sp>
    </p:spTree>
    <p:extLst>
      <p:ext uri="{BB962C8B-B14F-4D97-AF65-F5344CB8AC3E}">
        <p14:creationId xmlns="" xmlns:p14="http://schemas.microsoft.com/office/powerpoint/2010/main" val="12633010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5" name="Picture 5"/>
          <p:cNvPicPr>
            <a:picLocks noChangeAspect="1" noChangeArrowheads="1"/>
          </p:cNvPicPr>
          <p:nvPr/>
        </p:nvPicPr>
        <p:blipFill>
          <a:blip r:embed="rId2" cstate="print">
            <a:extLst>
              <a:ext uri="{28A0092B-C50C-407E-A947-70E740481C1C}">
                <a14:useLocalDpi xmlns="" xmlns:a14="http://schemas.microsoft.com/office/drawing/2010/main" val="0"/>
              </a:ext>
            </a:extLst>
          </a:blip>
          <a:srcRect b="2365"/>
          <a:stretch>
            <a:fillRect/>
          </a:stretch>
        </p:blipFill>
        <p:spPr bwMode="auto">
          <a:xfrm>
            <a:off x="1458686" y="365125"/>
            <a:ext cx="3273425" cy="6096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3556" name="Picture 6"/>
          <p:cNvPicPr>
            <a:picLocks noChangeAspect="1" noChangeArrowheads="1"/>
          </p:cNvPicPr>
          <p:nvPr/>
        </p:nvPicPr>
        <p:blipFill>
          <a:blip r:embed="rId3" cstate="print">
            <a:extLst>
              <a:ext uri="{28A0092B-C50C-407E-A947-70E740481C1C}">
                <a14:useLocalDpi xmlns="" xmlns:a14="http://schemas.microsoft.com/office/drawing/2010/main" val="0"/>
              </a:ext>
            </a:extLst>
          </a:blip>
          <a:srcRect b="2365"/>
          <a:stretch>
            <a:fillRect/>
          </a:stretch>
        </p:blipFill>
        <p:spPr bwMode="auto">
          <a:xfrm>
            <a:off x="4937077" y="565734"/>
            <a:ext cx="2247347" cy="323182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3557" name="Picture 2" descr="http://www.wiley.com/legacy/products/subject/life/immuno/figs_full/02_04.gif"/>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5191635" y="4054476"/>
            <a:ext cx="3316288" cy="2514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3558" name="Rectangle 6"/>
          <p:cNvSpPr>
            <a:spLocks noChangeArrowheads="1"/>
          </p:cNvSpPr>
          <p:nvPr/>
        </p:nvSpPr>
        <p:spPr bwMode="auto">
          <a:xfrm>
            <a:off x="8563946" y="4706937"/>
            <a:ext cx="3472543" cy="120032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dirty="0">
                <a:latin typeface="Calibri" panose="020F0502020204030204" pitchFamily="34" charset="0"/>
              </a:rPr>
              <a:t>A scanning electron micrograph of a </a:t>
            </a:r>
            <a:r>
              <a:rPr lang="en-US" dirty="0">
                <a:solidFill>
                  <a:srgbClr val="FF0000"/>
                </a:solidFill>
                <a:latin typeface="Calibri" panose="020F0502020204030204" pitchFamily="34" charset="0"/>
              </a:rPr>
              <a:t>macrophage</a:t>
            </a:r>
            <a:r>
              <a:rPr lang="en-US" dirty="0">
                <a:latin typeface="Calibri" panose="020F0502020204030204" pitchFamily="34" charset="0"/>
              </a:rPr>
              <a:t> with ruffled membranes and a surface covered with microvilli.</a:t>
            </a:r>
          </a:p>
        </p:txBody>
      </p:sp>
      <p:pic>
        <p:nvPicPr>
          <p:cNvPr id="23559" name="Picture 4" descr="http://www.wiley.com/legacy/products/subject/life/immuno/figs_full/02_03.gif"/>
          <p:cNvPicPr>
            <a:picLocks noChangeAspect="1" noChangeArrowheads="1"/>
          </p:cNvPicPr>
          <p:nvPr/>
        </p:nvPicPr>
        <p:blipFill>
          <a:blip r:embed="rId5">
            <a:extLst>
              <a:ext uri="{28A0092B-C50C-407E-A947-70E740481C1C}">
                <a14:useLocalDpi xmlns="" xmlns:a14="http://schemas.microsoft.com/office/drawing/2010/main" val="0"/>
              </a:ext>
            </a:extLst>
          </a:blip>
          <a:srcRect/>
          <a:stretch>
            <a:fillRect/>
          </a:stretch>
        </p:blipFill>
        <p:spPr bwMode="auto">
          <a:xfrm>
            <a:off x="9041266" y="365125"/>
            <a:ext cx="2671762" cy="2057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3560" name="Rectangle 8"/>
          <p:cNvSpPr>
            <a:spLocks noChangeArrowheads="1"/>
          </p:cNvSpPr>
          <p:nvPr/>
        </p:nvSpPr>
        <p:spPr bwMode="auto">
          <a:xfrm>
            <a:off x="8967447" y="2730501"/>
            <a:ext cx="2819400" cy="13239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1600" dirty="0">
                <a:latin typeface="Calibri" panose="020F0502020204030204" pitchFamily="34" charset="0"/>
              </a:rPr>
              <a:t>A </a:t>
            </a:r>
            <a:r>
              <a:rPr lang="en-US" sz="1600" dirty="0" err="1">
                <a:solidFill>
                  <a:srgbClr val="FF0000"/>
                </a:solidFill>
                <a:latin typeface="Calibri" panose="020F0502020204030204" pitchFamily="34" charset="0"/>
              </a:rPr>
              <a:t>polymorphonuclear</a:t>
            </a:r>
            <a:r>
              <a:rPr lang="en-US" sz="1600" dirty="0">
                <a:solidFill>
                  <a:srgbClr val="FF0000"/>
                </a:solidFill>
                <a:latin typeface="Calibri" panose="020F0502020204030204" pitchFamily="34" charset="0"/>
              </a:rPr>
              <a:t> leukocyte </a:t>
            </a:r>
            <a:r>
              <a:rPr lang="en-US" sz="1600" dirty="0">
                <a:latin typeface="Calibri" panose="020F0502020204030204" pitchFamily="34" charset="0"/>
              </a:rPr>
              <a:t>(surrounded by erythrocytes in a blood smear) with a </a:t>
            </a:r>
            <a:r>
              <a:rPr lang="en-US" sz="1600" dirty="0" err="1">
                <a:latin typeface="Calibri" panose="020F0502020204030204" pitchFamily="34" charset="0"/>
              </a:rPr>
              <a:t>trilobed</a:t>
            </a:r>
            <a:r>
              <a:rPr lang="en-US" sz="1600" dirty="0">
                <a:latin typeface="Calibri" panose="020F0502020204030204" pitchFamily="34" charset="0"/>
              </a:rPr>
              <a:t> nucleus and cytoplasmic granules.</a:t>
            </a:r>
          </a:p>
        </p:txBody>
      </p:sp>
    </p:spTree>
    <p:extLst>
      <p:ext uri="{BB962C8B-B14F-4D97-AF65-F5344CB8AC3E}">
        <p14:creationId xmlns="" xmlns:p14="http://schemas.microsoft.com/office/powerpoint/2010/main" val="2554273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Content Placeholder 2"/>
          <p:cNvSpPr>
            <a:spLocks noGrp="1"/>
          </p:cNvSpPr>
          <p:nvPr>
            <p:ph idx="1"/>
          </p:nvPr>
        </p:nvSpPr>
        <p:spPr>
          <a:xfrm>
            <a:off x="195942" y="662473"/>
            <a:ext cx="11756571" cy="6195527"/>
          </a:xfrm>
        </p:spPr>
        <p:txBody>
          <a:bodyPr rtlCol="0">
            <a:normAutofit/>
          </a:bodyPr>
          <a:lstStyle/>
          <a:p>
            <a:pPr>
              <a:defRPr/>
            </a:pPr>
            <a:r>
              <a:rPr lang="en-US" sz="2400" dirty="0"/>
              <a:t>The cells of the immune system originate from the pluripotent </a:t>
            </a:r>
            <a:r>
              <a:rPr lang="en-US" sz="2400" dirty="0">
                <a:solidFill>
                  <a:srgbClr val="FF0000"/>
                </a:solidFill>
              </a:rPr>
              <a:t>hematopoietic stem cells </a:t>
            </a:r>
            <a:r>
              <a:rPr lang="en-US" sz="2400" dirty="0"/>
              <a:t>the </a:t>
            </a:r>
            <a:r>
              <a:rPr lang="en-US" sz="2400" dirty="0">
                <a:solidFill>
                  <a:srgbClr val="FF0000"/>
                </a:solidFill>
              </a:rPr>
              <a:t>bone marrow</a:t>
            </a:r>
          </a:p>
          <a:p>
            <a:pPr>
              <a:defRPr/>
            </a:pPr>
            <a:r>
              <a:rPr lang="en-US" sz="2400" dirty="0"/>
              <a:t>The </a:t>
            </a:r>
            <a:r>
              <a:rPr lang="en-US" sz="2400" b="1" dirty="0"/>
              <a:t>myeloid progenitor </a:t>
            </a:r>
            <a:r>
              <a:rPr lang="en-US" sz="2400" dirty="0"/>
              <a:t>is the precursor for granulocytes, macrophages, dendritic cells, and mast cells</a:t>
            </a:r>
          </a:p>
          <a:p>
            <a:pPr lvl="1">
              <a:defRPr/>
            </a:pPr>
            <a:r>
              <a:rPr lang="en-US" sz="2000" b="1" dirty="0"/>
              <a:t>Granulocytes</a:t>
            </a:r>
            <a:r>
              <a:rPr lang="en-US" sz="2000" dirty="0"/>
              <a:t> have densely staining granules in the cytoplasm.  Also called as </a:t>
            </a:r>
            <a:r>
              <a:rPr lang="en-US" sz="2000" dirty="0" err="1"/>
              <a:t>polymorphonuclear</a:t>
            </a:r>
            <a:r>
              <a:rPr lang="en-US" sz="2000" dirty="0"/>
              <a:t> leukocytes because of the oddly shaped nuclei.</a:t>
            </a:r>
          </a:p>
          <a:p>
            <a:pPr lvl="2">
              <a:defRPr/>
            </a:pPr>
            <a:r>
              <a:rPr lang="en-US" sz="1800" b="1" dirty="0"/>
              <a:t>Neutrophils</a:t>
            </a:r>
            <a:r>
              <a:rPr lang="en-US" sz="1800" dirty="0"/>
              <a:t>, most numerous, phagocytic, and important component in innate immune response.  </a:t>
            </a:r>
            <a:r>
              <a:rPr lang="en-US" sz="1800" u="sng" dirty="0"/>
              <a:t>First-line of defense</a:t>
            </a:r>
          </a:p>
          <a:p>
            <a:pPr lvl="2">
              <a:defRPr/>
            </a:pPr>
            <a:r>
              <a:rPr lang="en-US" sz="1800" b="1" dirty="0" err="1"/>
              <a:t>Eosinophils</a:t>
            </a:r>
            <a:r>
              <a:rPr lang="en-US" sz="1800" dirty="0"/>
              <a:t> are important players in parasitic infections</a:t>
            </a:r>
          </a:p>
          <a:p>
            <a:pPr lvl="2">
              <a:defRPr/>
            </a:pPr>
            <a:r>
              <a:rPr lang="en-US" sz="1800" b="1" dirty="0"/>
              <a:t>Basophils</a:t>
            </a:r>
            <a:r>
              <a:rPr lang="en-US" sz="1800" dirty="0"/>
              <a:t> is similar and complementary to </a:t>
            </a:r>
            <a:r>
              <a:rPr lang="en-US" sz="1800" b="1" dirty="0"/>
              <a:t>mast cells</a:t>
            </a:r>
          </a:p>
          <a:p>
            <a:pPr lvl="1">
              <a:defRPr/>
            </a:pPr>
            <a:r>
              <a:rPr lang="en-US" sz="2000" b="1" dirty="0"/>
              <a:t>Macrophages</a:t>
            </a:r>
            <a:r>
              <a:rPr lang="en-US" sz="2000" dirty="0"/>
              <a:t> are the mature form of </a:t>
            </a:r>
            <a:r>
              <a:rPr lang="en-US" sz="2000" b="1" dirty="0"/>
              <a:t>monocytes</a:t>
            </a:r>
            <a:r>
              <a:rPr lang="en-US" sz="2000" dirty="0"/>
              <a:t>.  Monocytes that circulate in the blood differentiate into macrophages once they migrate to a tissue.</a:t>
            </a:r>
          </a:p>
          <a:p>
            <a:pPr lvl="1">
              <a:defRPr/>
            </a:pPr>
            <a:r>
              <a:rPr lang="en-US" sz="2000" b="1" dirty="0"/>
              <a:t>Dendritic cells </a:t>
            </a:r>
            <a:r>
              <a:rPr lang="en-US" sz="2000" dirty="0"/>
              <a:t>are specialized to take up antigen, process it, and display it for recognition by T lymphocytes.</a:t>
            </a:r>
          </a:p>
          <a:p>
            <a:pPr lvl="1">
              <a:defRPr/>
            </a:pPr>
            <a:r>
              <a:rPr lang="en-US" sz="2000" b="1" dirty="0"/>
              <a:t>Mast cells </a:t>
            </a:r>
            <a:r>
              <a:rPr lang="en-US" sz="2000" dirty="0"/>
              <a:t>differentiate in the tissues.  Play a critical role in allergic responses and also, protect mucosal surfaces against pathogens.</a:t>
            </a:r>
          </a:p>
          <a:p>
            <a:pPr lvl="1">
              <a:defRPr/>
            </a:pPr>
            <a:endParaRPr lang="en-US" sz="1800" dirty="0"/>
          </a:p>
          <a:p>
            <a:pPr>
              <a:defRPr/>
            </a:pPr>
            <a:endParaRPr lang="en-US" sz="2200" dirty="0"/>
          </a:p>
        </p:txBody>
      </p:sp>
    </p:spTree>
    <p:extLst>
      <p:ext uri="{BB962C8B-B14F-4D97-AF65-F5344CB8AC3E}">
        <p14:creationId xmlns="" xmlns:p14="http://schemas.microsoft.com/office/powerpoint/2010/main" val="6640061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Content Placeholder 2"/>
          <p:cNvSpPr>
            <a:spLocks noGrp="1"/>
          </p:cNvSpPr>
          <p:nvPr>
            <p:ph idx="1"/>
          </p:nvPr>
        </p:nvSpPr>
        <p:spPr>
          <a:xfrm>
            <a:off x="401215" y="419878"/>
            <a:ext cx="11224727" cy="6331760"/>
          </a:xfrm>
        </p:spPr>
        <p:txBody>
          <a:bodyPr rtlCol="0">
            <a:normAutofit/>
          </a:bodyPr>
          <a:lstStyle/>
          <a:p>
            <a:pPr>
              <a:defRPr/>
            </a:pPr>
            <a:r>
              <a:rPr lang="en-US" sz="2200" dirty="0"/>
              <a:t>The </a:t>
            </a:r>
            <a:r>
              <a:rPr lang="en-US" sz="2200" b="1" dirty="0"/>
              <a:t>common lymphoid progenitor </a:t>
            </a:r>
            <a:r>
              <a:rPr lang="en-US" sz="2200" dirty="0"/>
              <a:t>gives rise to </a:t>
            </a:r>
            <a:r>
              <a:rPr lang="en-US" sz="2200" b="1" dirty="0">
                <a:solidFill>
                  <a:srgbClr val="0070C0"/>
                </a:solidFill>
              </a:rPr>
              <a:t>lymphocytes (T and B lymphocytes)</a:t>
            </a:r>
            <a:r>
              <a:rPr lang="en-US" sz="2200" dirty="0"/>
              <a:t> of the acquired immunity, and </a:t>
            </a:r>
            <a:r>
              <a:rPr lang="en-US" sz="2200" b="1" dirty="0">
                <a:solidFill>
                  <a:srgbClr val="00B050"/>
                </a:solidFill>
              </a:rPr>
              <a:t>natural killer cells (NK cells)</a:t>
            </a:r>
            <a:r>
              <a:rPr lang="en-US" sz="2200" dirty="0"/>
              <a:t> of the innate immunity.</a:t>
            </a:r>
          </a:p>
          <a:p>
            <a:pPr>
              <a:defRPr/>
            </a:pPr>
            <a:r>
              <a:rPr lang="en-US" sz="2200" dirty="0"/>
              <a:t>T lymphocytes mature and differentiate in the thymus while B </a:t>
            </a:r>
            <a:r>
              <a:rPr lang="en-US" sz="2200" dirty="0" err="1"/>
              <a:t>lymhocytes</a:t>
            </a:r>
            <a:r>
              <a:rPr lang="en-US" sz="2200" dirty="0"/>
              <a:t> differentiate within the bone marrow</a:t>
            </a:r>
          </a:p>
          <a:p>
            <a:pPr>
              <a:defRPr/>
            </a:pPr>
            <a:r>
              <a:rPr lang="en-US" sz="2200" dirty="0"/>
              <a:t>T and B lymphocytes have specific receptors (T cell receptor and B cell receptor) that help the body to mount an immune response against any foreign antigen.</a:t>
            </a:r>
          </a:p>
          <a:p>
            <a:pPr>
              <a:defRPr/>
            </a:pPr>
            <a:r>
              <a:rPr lang="en-US" sz="2200" dirty="0"/>
              <a:t>NK cells lack antigen-specific receptors</a:t>
            </a:r>
          </a:p>
          <a:p>
            <a:pPr>
              <a:defRPr/>
            </a:pPr>
            <a:endParaRPr lang="en-US" sz="2200" dirty="0"/>
          </a:p>
        </p:txBody>
      </p:sp>
      <p:sp>
        <p:nvSpPr>
          <p:cNvPr id="4" name="Text Box 4"/>
          <p:cNvSpPr txBox="1">
            <a:spLocks noChangeArrowheads="1"/>
          </p:cNvSpPr>
          <p:nvPr/>
        </p:nvSpPr>
        <p:spPr bwMode="auto">
          <a:xfrm>
            <a:off x="1104123" y="3041778"/>
            <a:ext cx="6677608" cy="36009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eaLnBrk="0" hangingPunct="0">
              <a:defRPr>
                <a:solidFill>
                  <a:schemeClr val="tx1"/>
                </a:solidFill>
                <a:latin typeface="Arial" panose="020B0604020202020204" pitchFamily="34" charset="0"/>
                <a:cs typeface="Arial" panose="020B0604020202020204" pitchFamily="34" charset="0"/>
              </a:defRPr>
            </a:lvl2pPr>
            <a:lvl3pPr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Tx/>
              <a:buChar char="•"/>
            </a:pPr>
            <a:r>
              <a:rPr lang="en-US" dirty="0">
                <a:latin typeface="Calibri" panose="020F0502020204030204" pitchFamily="34" charset="0"/>
              </a:rPr>
              <a:t> T cells</a:t>
            </a:r>
          </a:p>
          <a:p>
            <a:pPr lvl="1" eaLnBrk="1" hangingPunct="1">
              <a:buFontTx/>
              <a:buChar char="•"/>
            </a:pPr>
            <a:r>
              <a:rPr lang="en-US" dirty="0">
                <a:latin typeface="Calibri" panose="020F0502020204030204" pitchFamily="34" charset="0"/>
              </a:rPr>
              <a:t> secrete </a:t>
            </a:r>
            <a:r>
              <a:rPr lang="en-US" dirty="0">
                <a:solidFill>
                  <a:schemeClr val="accent2"/>
                </a:solidFill>
                <a:latin typeface="Calibri" panose="020F0502020204030204" pitchFamily="34" charset="0"/>
              </a:rPr>
              <a:t>cytokines</a:t>
            </a:r>
          </a:p>
          <a:p>
            <a:pPr lvl="2" eaLnBrk="1" hangingPunct="1">
              <a:buFontTx/>
              <a:buChar char="•"/>
            </a:pPr>
            <a:r>
              <a:rPr lang="en-US" sz="2000" dirty="0">
                <a:latin typeface="Calibri" panose="020F0502020204030204" pitchFamily="34" charset="0"/>
              </a:rPr>
              <a:t> help activate T cells</a:t>
            </a:r>
          </a:p>
          <a:p>
            <a:pPr lvl="2" eaLnBrk="1" hangingPunct="1">
              <a:buFontTx/>
              <a:buChar char="•"/>
            </a:pPr>
            <a:r>
              <a:rPr lang="en-US" sz="2000" dirty="0">
                <a:latin typeface="Calibri" panose="020F0502020204030204" pitchFamily="34" charset="0"/>
              </a:rPr>
              <a:t> cause T cell proliferation</a:t>
            </a:r>
          </a:p>
          <a:p>
            <a:pPr lvl="2" eaLnBrk="1" hangingPunct="1">
              <a:buFontTx/>
              <a:buChar char="•"/>
            </a:pPr>
            <a:r>
              <a:rPr lang="en-US" sz="2000" dirty="0">
                <a:latin typeface="Calibri" panose="020F0502020204030204" pitchFamily="34" charset="0"/>
              </a:rPr>
              <a:t> activate cytotoxic T cells</a:t>
            </a:r>
          </a:p>
          <a:p>
            <a:pPr lvl="2" eaLnBrk="1" hangingPunct="1">
              <a:buFontTx/>
              <a:buChar char="•"/>
            </a:pPr>
            <a:r>
              <a:rPr lang="en-US" sz="2000" dirty="0">
                <a:latin typeface="Calibri" panose="020F0502020204030204" pitchFamily="34" charset="0"/>
              </a:rPr>
              <a:t> stimulate leukocyte production</a:t>
            </a:r>
          </a:p>
          <a:p>
            <a:pPr lvl="2" eaLnBrk="1" hangingPunct="1">
              <a:buFontTx/>
              <a:buChar char="•"/>
            </a:pPr>
            <a:r>
              <a:rPr lang="en-US" sz="2000" dirty="0">
                <a:latin typeface="Calibri" panose="020F0502020204030204" pitchFamily="34" charset="0"/>
              </a:rPr>
              <a:t> stimulate B cells to mature</a:t>
            </a:r>
          </a:p>
          <a:p>
            <a:pPr lvl="2" eaLnBrk="1" hangingPunct="1">
              <a:buFontTx/>
              <a:buChar char="•"/>
            </a:pPr>
            <a:r>
              <a:rPr lang="en-US" sz="2000" dirty="0">
                <a:latin typeface="Calibri" panose="020F0502020204030204" pitchFamily="34" charset="0"/>
              </a:rPr>
              <a:t> activate macrophages</a:t>
            </a:r>
          </a:p>
          <a:p>
            <a:pPr lvl="1" eaLnBrk="1" hangingPunct="1">
              <a:buFontTx/>
              <a:buChar char="•"/>
            </a:pPr>
            <a:r>
              <a:rPr lang="en-US" dirty="0">
                <a:latin typeface="Calibri" panose="020F0502020204030204" pitchFamily="34" charset="0"/>
              </a:rPr>
              <a:t> secrete toxins that kill cells</a:t>
            </a:r>
          </a:p>
          <a:p>
            <a:pPr lvl="1" eaLnBrk="1" hangingPunct="1">
              <a:buFontTx/>
              <a:buChar char="•"/>
            </a:pPr>
            <a:r>
              <a:rPr lang="en-US" dirty="0">
                <a:latin typeface="Calibri" panose="020F0502020204030204" pitchFamily="34" charset="0"/>
              </a:rPr>
              <a:t> secrete growth-inhibiting factors</a:t>
            </a:r>
          </a:p>
          <a:p>
            <a:pPr lvl="1" eaLnBrk="1" hangingPunct="1">
              <a:buFontTx/>
              <a:buChar char="•"/>
            </a:pPr>
            <a:r>
              <a:rPr lang="en-US" dirty="0">
                <a:latin typeface="Calibri" panose="020F0502020204030204" pitchFamily="34" charset="0"/>
              </a:rPr>
              <a:t> secrete interferon</a:t>
            </a:r>
          </a:p>
          <a:p>
            <a:pPr lvl="1" eaLnBrk="1" hangingPunct="1">
              <a:buFontTx/>
              <a:buChar char="•"/>
            </a:pPr>
            <a:r>
              <a:rPr lang="en-US" dirty="0">
                <a:latin typeface="Calibri" panose="020F0502020204030204" pitchFamily="34" charset="0"/>
              </a:rPr>
              <a:t> </a:t>
            </a:r>
            <a:r>
              <a:rPr lang="en-US" dirty="0">
                <a:solidFill>
                  <a:schemeClr val="accent2"/>
                </a:solidFill>
                <a:latin typeface="Calibri" panose="020F0502020204030204" pitchFamily="34" charset="0"/>
              </a:rPr>
              <a:t>cellular immune response</a:t>
            </a:r>
          </a:p>
        </p:txBody>
      </p:sp>
      <p:sp>
        <p:nvSpPr>
          <p:cNvPr id="5" name="Text Box 4"/>
          <p:cNvSpPr txBox="1">
            <a:spLocks noChangeArrowheads="1"/>
          </p:cNvSpPr>
          <p:nvPr/>
        </p:nvSpPr>
        <p:spPr bwMode="auto">
          <a:xfrm>
            <a:off x="6590361" y="3890251"/>
            <a:ext cx="3584956" cy="1508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eaLnBrk="0" hangingPunct="0">
              <a:defRPr>
                <a:solidFill>
                  <a:schemeClr val="tx1"/>
                </a:solidFill>
                <a:latin typeface="Arial" panose="020B0604020202020204" pitchFamily="34" charset="0"/>
                <a:cs typeface="Arial" panose="020B0604020202020204" pitchFamily="34" charset="0"/>
              </a:defRPr>
            </a:lvl2pPr>
            <a:lvl3pPr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Tx/>
              <a:buChar char="•"/>
            </a:pPr>
            <a:r>
              <a:rPr lang="en-US" dirty="0">
                <a:latin typeface="Calibri" panose="020F0502020204030204" pitchFamily="34" charset="0"/>
              </a:rPr>
              <a:t> B cells</a:t>
            </a:r>
          </a:p>
          <a:p>
            <a:pPr lvl="1" eaLnBrk="1" hangingPunct="1">
              <a:buFontTx/>
              <a:buChar char="•"/>
            </a:pPr>
            <a:r>
              <a:rPr lang="en-US" dirty="0">
                <a:latin typeface="Calibri" panose="020F0502020204030204" pitchFamily="34" charset="0"/>
              </a:rPr>
              <a:t> differentiate into plasma cells</a:t>
            </a:r>
          </a:p>
          <a:p>
            <a:pPr lvl="2" eaLnBrk="1" hangingPunct="1">
              <a:buFontTx/>
              <a:buChar char="•"/>
            </a:pPr>
            <a:r>
              <a:rPr lang="en-US" sz="2000" dirty="0">
                <a:latin typeface="Calibri" panose="020F0502020204030204" pitchFamily="34" charset="0"/>
              </a:rPr>
              <a:t> produce antibodies</a:t>
            </a:r>
          </a:p>
          <a:p>
            <a:pPr lvl="1" eaLnBrk="1" hangingPunct="1">
              <a:buFontTx/>
              <a:buChar char="•"/>
            </a:pPr>
            <a:r>
              <a:rPr lang="en-US" dirty="0">
                <a:latin typeface="Calibri" panose="020F0502020204030204" pitchFamily="34" charset="0"/>
              </a:rPr>
              <a:t> </a:t>
            </a:r>
            <a:r>
              <a:rPr lang="en-US" dirty="0" err="1">
                <a:solidFill>
                  <a:schemeClr val="accent2"/>
                </a:solidFill>
                <a:latin typeface="Calibri" panose="020F0502020204030204" pitchFamily="34" charset="0"/>
              </a:rPr>
              <a:t>humoral</a:t>
            </a:r>
            <a:r>
              <a:rPr lang="en-US" dirty="0">
                <a:solidFill>
                  <a:schemeClr val="accent2"/>
                </a:solidFill>
                <a:latin typeface="Calibri" panose="020F0502020204030204" pitchFamily="34" charset="0"/>
              </a:rPr>
              <a:t> immune response</a:t>
            </a:r>
          </a:p>
          <a:p>
            <a:pPr eaLnBrk="1" hangingPunct="1">
              <a:buFontTx/>
              <a:buChar char="•"/>
            </a:pPr>
            <a:endParaRPr lang="en-US" dirty="0">
              <a:latin typeface="Calibri" panose="020F0502020204030204" pitchFamily="34" charset="0"/>
            </a:endParaRPr>
          </a:p>
        </p:txBody>
      </p:sp>
    </p:spTree>
    <p:extLst>
      <p:ext uri="{BB962C8B-B14F-4D97-AF65-F5344CB8AC3E}">
        <p14:creationId xmlns="" xmlns:p14="http://schemas.microsoft.com/office/powerpoint/2010/main" val="25878838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1022" y="-240668"/>
            <a:ext cx="10515600" cy="1325563"/>
          </a:xfrm>
        </p:spPr>
        <p:txBody>
          <a:bodyPr vert="horz" lIns="91440" tIns="112928" rIns="91440" bIns="45720" rtlCol="0" anchor="ctr">
            <a:normAutofit/>
          </a:bodyPr>
          <a:lstStyle/>
          <a:p>
            <a:pPr marL="786130">
              <a:spcBef>
                <a:spcPts val="0"/>
              </a:spcBef>
              <a:defRPr/>
            </a:pPr>
            <a:r>
              <a:rPr sz="3200" b="1" spc="-5" dirty="0">
                <a:solidFill>
                  <a:srgbClr val="0070C0"/>
                </a:solidFill>
                <a:latin typeface="+mn-lt"/>
              </a:rPr>
              <a:t>Wh</a:t>
            </a:r>
            <a:r>
              <a:rPr sz="3200" b="1" spc="-30" dirty="0">
                <a:solidFill>
                  <a:srgbClr val="0070C0"/>
                </a:solidFill>
                <a:latin typeface="+mn-lt"/>
              </a:rPr>
              <a:t>a</a:t>
            </a:r>
            <a:r>
              <a:rPr sz="3200" b="1" dirty="0">
                <a:solidFill>
                  <a:srgbClr val="0070C0"/>
                </a:solidFill>
                <a:latin typeface="+mn-lt"/>
              </a:rPr>
              <a:t>t</a:t>
            </a:r>
            <a:r>
              <a:rPr sz="3200" b="1" spc="-100" dirty="0">
                <a:solidFill>
                  <a:srgbClr val="0070C0"/>
                </a:solidFill>
                <a:latin typeface="+mn-lt"/>
                <a:cs typeface="Times New Roman"/>
              </a:rPr>
              <a:t> </a:t>
            </a:r>
            <a:r>
              <a:rPr sz="3200" b="1" dirty="0">
                <a:solidFill>
                  <a:srgbClr val="0070C0"/>
                </a:solidFill>
                <a:latin typeface="+mn-lt"/>
              </a:rPr>
              <a:t>is</a:t>
            </a:r>
            <a:r>
              <a:rPr sz="3200" b="1" spc="-80" dirty="0">
                <a:solidFill>
                  <a:srgbClr val="0070C0"/>
                </a:solidFill>
                <a:latin typeface="+mn-lt"/>
                <a:cs typeface="Times New Roman"/>
              </a:rPr>
              <a:t> </a:t>
            </a:r>
            <a:r>
              <a:rPr sz="3200" b="1" dirty="0">
                <a:solidFill>
                  <a:srgbClr val="0070C0"/>
                </a:solidFill>
                <a:latin typeface="+mn-lt"/>
              </a:rPr>
              <a:t>an</a:t>
            </a:r>
            <a:r>
              <a:rPr sz="3200" b="1" spc="-95" dirty="0">
                <a:solidFill>
                  <a:srgbClr val="0070C0"/>
                </a:solidFill>
                <a:latin typeface="+mn-lt"/>
                <a:cs typeface="Times New Roman"/>
              </a:rPr>
              <a:t> </a:t>
            </a:r>
            <a:r>
              <a:rPr sz="3200" b="1" dirty="0">
                <a:solidFill>
                  <a:srgbClr val="0070C0"/>
                </a:solidFill>
                <a:latin typeface="+mn-lt"/>
              </a:rPr>
              <a:t>A</a:t>
            </a:r>
            <a:r>
              <a:rPr sz="3200" b="1" spc="-30" dirty="0">
                <a:solidFill>
                  <a:srgbClr val="0070C0"/>
                </a:solidFill>
                <a:latin typeface="+mn-lt"/>
              </a:rPr>
              <a:t>n</a:t>
            </a:r>
            <a:r>
              <a:rPr sz="3200" b="1" dirty="0">
                <a:solidFill>
                  <a:srgbClr val="0070C0"/>
                </a:solidFill>
                <a:latin typeface="+mn-lt"/>
              </a:rPr>
              <a:t>ti</a:t>
            </a:r>
            <a:r>
              <a:rPr sz="3200" b="1" spc="-30" dirty="0">
                <a:solidFill>
                  <a:srgbClr val="0070C0"/>
                </a:solidFill>
                <a:latin typeface="+mn-lt"/>
              </a:rPr>
              <a:t>g</a:t>
            </a:r>
            <a:r>
              <a:rPr sz="3200" b="1" spc="-5" dirty="0">
                <a:solidFill>
                  <a:srgbClr val="0070C0"/>
                </a:solidFill>
                <a:latin typeface="+mn-lt"/>
              </a:rPr>
              <a:t>e</a:t>
            </a:r>
            <a:r>
              <a:rPr sz="3200" b="1" dirty="0">
                <a:solidFill>
                  <a:srgbClr val="0070C0"/>
                </a:solidFill>
                <a:latin typeface="+mn-lt"/>
              </a:rPr>
              <a:t>n</a:t>
            </a:r>
            <a:r>
              <a:rPr sz="3200" b="1" spc="-114" dirty="0">
                <a:solidFill>
                  <a:srgbClr val="0070C0"/>
                </a:solidFill>
                <a:latin typeface="+mn-lt"/>
                <a:cs typeface="Times New Roman"/>
              </a:rPr>
              <a:t> </a:t>
            </a:r>
            <a:r>
              <a:rPr sz="3200" b="1" dirty="0">
                <a:solidFill>
                  <a:srgbClr val="0070C0"/>
                </a:solidFill>
                <a:latin typeface="+mn-lt"/>
              </a:rPr>
              <a:t>and</a:t>
            </a:r>
            <a:r>
              <a:rPr sz="3200" b="1" spc="-105" dirty="0">
                <a:solidFill>
                  <a:srgbClr val="0070C0"/>
                </a:solidFill>
                <a:latin typeface="+mn-lt"/>
                <a:cs typeface="Times New Roman"/>
              </a:rPr>
              <a:t> </a:t>
            </a:r>
            <a:r>
              <a:rPr sz="3200" b="1" dirty="0">
                <a:solidFill>
                  <a:srgbClr val="0070C0"/>
                </a:solidFill>
                <a:latin typeface="+mn-lt"/>
              </a:rPr>
              <a:t>an</a:t>
            </a:r>
            <a:r>
              <a:rPr sz="3200" b="1" spc="-100" dirty="0">
                <a:solidFill>
                  <a:srgbClr val="0070C0"/>
                </a:solidFill>
                <a:latin typeface="+mn-lt"/>
                <a:cs typeface="Times New Roman"/>
              </a:rPr>
              <a:t> </a:t>
            </a:r>
            <a:r>
              <a:rPr sz="3200" b="1" dirty="0">
                <a:solidFill>
                  <a:srgbClr val="0070C0"/>
                </a:solidFill>
                <a:latin typeface="+mn-lt"/>
              </a:rPr>
              <a:t>A</a:t>
            </a:r>
            <a:r>
              <a:rPr sz="3200" b="1" spc="-30" dirty="0">
                <a:solidFill>
                  <a:srgbClr val="0070C0"/>
                </a:solidFill>
                <a:latin typeface="+mn-lt"/>
              </a:rPr>
              <a:t>n</a:t>
            </a:r>
            <a:r>
              <a:rPr sz="3200" b="1" dirty="0">
                <a:solidFill>
                  <a:srgbClr val="0070C0"/>
                </a:solidFill>
                <a:latin typeface="+mn-lt"/>
              </a:rPr>
              <a:t>tibody</a:t>
            </a:r>
            <a:r>
              <a:rPr sz="3200" b="1" spc="-114" dirty="0">
                <a:solidFill>
                  <a:srgbClr val="0070C0"/>
                </a:solidFill>
                <a:latin typeface="+mn-lt"/>
                <a:cs typeface="Times New Roman"/>
              </a:rPr>
              <a:t> </a:t>
            </a:r>
            <a:r>
              <a:rPr sz="3200" b="1" dirty="0">
                <a:solidFill>
                  <a:srgbClr val="0070C0"/>
                </a:solidFill>
                <a:latin typeface="+mn-lt"/>
              </a:rPr>
              <a:t>?</a:t>
            </a:r>
          </a:p>
        </p:txBody>
      </p:sp>
      <p:sp>
        <p:nvSpPr>
          <p:cNvPr id="4" name="object 4"/>
          <p:cNvSpPr txBox="1"/>
          <p:nvPr/>
        </p:nvSpPr>
        <p:spPr>
          <a:xfrm>
            <a:off x="230659" y="1227438"/>
            <a:ext cx="11796583" cy="4225861"/>
          </a:xfrm>
          <a:prstGeom prst="rect">
            <a:avLst/>
          </a:prstGeom>
        </p:spPr>
        <p:txBody>
          <a:bodyPr wrap="square" lIns="0" tIns="0" rIns="0" bIns="0">
            <a:spAutoFit/>
          </a:bodyPr>
          <a:lstStyle/>
          <a:p>
            <a:pPr marL="12700" algn="just">
              <a:lnSpc>
                <a:spcPct val="136000"/>
              </a:lnSpc>
            </a:pPr>
            <a:r>
              <a:rPr lang="en-US" sz="2200" b="1" dirty="0">
                <a:cs typeface="Calibri" pitchFamily="34" charset="0"/>
              </a:rPr>
              <a:t>Antigen</a:t>
            </a:r>
            <a:r>
              <a:rPr lang="en-US" sz="2200" b="1" dirty="0">
                <a:latin typeface="Times New Roman" pitchFamily="18" charset="0"/>
                <a:cs typeface="Times New Roman" pitchFamily="18" charset="0"/>
              </a:rPr>
              <a:t> </a:t>
            </a:r>
            <a:r>
              <a:rPr lang="en-US" sz="2200" b="1" dirty="0">
                <a:cs typeface="Calibri" pitchFamily="34" charset="0"/>
              </a:rPr>
              <a:t>:</a:t>
            </a:r>
            <a:r>
              <a:rPr lang="en-US" sz="2200" b="1" dirty="0">
                <a:latin typeface="Times New Roman" pitchFamily="18" charset="0"/>
                <a:cs typeface="Times New Roman" pitchFamily="18" charset="0"/>
              </a:rPr>
              <a:t> </a:t>
            </a:r>
            <a:r>
              <a:rPr lang="en-US" sz="2200" dirty="0">
                <a:cs typeface="Calibri" pitchFamily="34" charset="0"/>
              </a:rPr>
              <a:t>Any</a:t>
            </a:r>
            <a:r>
              <a:rPr lang="en-US" sz="2200" dirty="0">
                <a:latin typeface="Times New Roman" pitchFamily="18" charset="0"/>
                <a:cs typeface="Times New Roman" pitchFamily="18" charset="0"/>
              </a:rPr>
              <a:t> </a:t>
            </a:r>
            <a:r>
              <a:rPr lang="en-US" sz="2200" dirty="0">
                <a:cs typeface="Calibri" pitchFamily="34" charset="0"/>
              </a:rPr>
              <a:t>substance</a:t>
            </a:r>
            <a:r>
              <a:rPr lang="en-US" sz="2200" dirty="0">
                <a:latin typeface="Times New Roman" pitchFamily="18" charset="0"/>
                <a:cs typeface="Times New Roman" pitchFamily="18" charset="0"/>
              </a:rPr>
              <a:t> </a:t>
            </a:r>
            <a:r>
              <a:rPr lang="en-US" sz="2200" dirty="0">
                <a:cs typeface="Calibri" pitchFamily="34" charset="0"/>
              </a:rPr>
              <a:t>when</a:t>
            </a:r>
            <a:r>
              <a:rPr lang="en-US" sz="2200" dirty="0">
                <a:latin typeface="Times New Roman" pitchFamily="18" charset="0"/>
                <a:cs typeface="Times New Roman" pitchFamily="18" charset="0"/>
              </a:rPr>
              <a:t> </a:t>
            </a:r>
            <a:r>
              <a:rPr lang="en-US" sz="2200" dirty="0">
                <a:cs typeface="Calibri" pitchFamily="34" charset="0"/>
              </a:rPr>
              <a:t>introduced</a:t>
            </a:r>
            <a:r>
              <a:rPr lang="en-US" sz="2200" dirty="0">
                <a:latin typeface="Times New Roman" pitchFamily="18" charset="0"/>
                <a:cs typeface="Times New Roman" pitchFamily="18" charset="0"/>
              </a:rPr>
              <a:t> </a:t>
            </a:r>
            <a:r>
              <a:rPr lang="en-US" sz="2200" dirty="0">
                <a:cs typeface="Calibri" pitchFamily="34" charset="0"/>
              </a:rPr>
              <a:t>into</a:t>
            </a:r>
            <a:r>
              <a:rPr lang="en-US" sz="2200" dirty="0">
                <a:latin typeface="Times New Roman" pitchFamily="18" charset="0"/>
                <a:cs typeface="Times New Roman" pitchFamily="18" charset="0"/>
              </a:rPr>
              <a:t> </a:t>
            </a:r>
            <a:r>
              <a:rPr lang="en-US" sz="2200" dirty="0">
                <a:cs typeface="Calibri" pitchFamily="34" charset="0"/>
              </a:rPr>
              <a:t>the</a:t>
            </a:r>
            <a:r>
              <a:rPr lang="en-US" sz="2200" dirty="0">
                <a:latin typeface="Times New Roman" pitchFamily="18" charset="0"/>
                <a:cs typeface="Times New Roman" pitchFamily="18" charset="0"/>
              </a:rPr>
              <a:t> </a:t>
            </a:r>
            <a:r>
              <a:rPr lang="en-US" sz="2200" dirty="0">
                <a:cs typeface="Calibri" pitchFamily="34" charset="0"/>
              </a:rPr>
              <a:t>body</a:t>
            </a:r>
            <a:r>
              <a:rPr lang="en-US" sz="2200" dirty="0">
                <a:latin typeface="Times New Roman" pitchFamily="18" charset="0"/>
                <a:cs typeface="Times New Roman" pitchFamily="18" charset="0"/>
              </a:rPr>
              <a:t> </a:t>
            </a:r>
            <a:r>
              <a:rPr lang="en-US" sz="2200" dirty="0">
                <a:cs typeface="Calibri" pitchFamily="34" charset="0"/>
              </a:rPr>
              <a:t>stimulates</a:t>
            </a:r>
            <a:r>
              <a:rPr lang="en-US" sz="2200" dirty="0">
                <a:latin typeface="Times New Roman" pitchFamily="18" charset="0"/>
                <a:cs typeface="Times New Roman" pitchFamily="18" charset="0"/>
              </a:rPr>
              <a:t> </a:t>
            </a:r>
            <a:r>
              <a:rPr lang="en-US" sz="2200" dirty="0">
                <a:cs typeface="Calibri" pitchFamily="34" charset="0"/>
              </a:rPr>
              <a:t>the</a:t>
            </a:r>
            <a:r>
              <a:rPr lang="en-US" sz="2200" dirty="0">
                <a:latin typeface="Times New Roman" pitchFamily="18" charset="0"/>
                <a:cs typeface="Times New Roman" pitchFamily="18" charset="0"/>
              </a:rPr>
              <a:t> </a:t>
            </a:r>
            <a:r>
              <a:rPr lang="en-US" sz="2200" i="1" u="sng" dirty="0">
                <a:cs typeface="Calibri" pitchFamily="34" charset="0"/>
              </a:rPr>
              <a:t>gen</a:t>
            </a:r>
            <a:r>
              <a:rPr lang="en-US" sz="2200" dirty="0">
                <a:cs typeface="Calibri" pitchFamily="34" charset="0"/>
              </a:rPr>
              <a:t>eration</a:t>
            </a:r>
            <a:r>
              <a:rPr lang="en-US" sz="2200" dirty="0">
                <a:latin typeface="Times New Roman" pitchFamily="18" charset="0"/>
                <a:cs typeface="Times New Roman" pitchFamily="18" charset="0"/>
              </a:rPr>
              <a:t> </a:t>
            </a:r>
            <a:r>
              <a:rPr lang="en-US" sz="2200" dirty="0">
                <a:cs typeface="Calibri" pitchFamily="34" charset="0"/>
              </a:rPr>
              <a:t>of</a:t>
            </a:r>
            <a:r>
              <a:rPr lang="en-US" sz="2200" dirty="0">
                <a:latin typeface="Times New Roman" pitchFamily="18" charset="0"/>
                <a:cs typeface="Times New Roman" pitchFamily="18" charset="0"/>
              </a:rPr>
              <a:t> </a:t>
            </a:r>
            <a:r>
              <a:rPr lang="en-US" sz="2200" dirty="0">
                <a:cs typeface="Calibri" pitchFamily="34" charset="0"/>
              </a:rPr>
              <a:t>an</a:t>
            </a:r>
            <a:r>
              <a:rPr lang="en-US" sz="2200" dirty="0">
                <a:latin typeface="Times New Roman" pitchFamily="18" charset="0"/>
                <a:cs typeface="Times New Roman" pitchFamily="18" charset="0"/>
              </a:rPr>
              <a:t> </a:t>
            </a:r>
            <a:r>
              <a:rPr lang="en-US" sz="2200" i="1" u="sng" dirty="0">
                <a:cs typeface="Calibri" pitchFamily="34" charset="0"/>
              </a:rPr>
              <a:t>anti</a:t>
            </a:r>
            <a:r>
              <a:rPr lang="en-US" sz="2200" dirty="0">
                <a:cs typeface="Calibri" pitchFamily="34" charset="0"/>
              </a:rPr>
              <a:t>body.</a:t>
            </a:r>
            <a:r>
              <a:rPr lang="en-US" sz="2200" dirty="0">
                <a:latin typeface="Times New Roman" pitchFamily="18" charset="0"/>
                <a:cs typeface="Times New Roman" pitchFamily="18" charset="0"/>
              </a:rPr>
              <a:t> </a:t>
            </a:r>
            <a:r>
              <a:rPr lang="en-US" sz="2200" dirty="0">
                <a:cs typeface="Calibri" pitchFamily="34" charset="0"/>
              </a:rPr>
              <a:t>Now</a:t>
            </a:r>
            <a:r>
              <a:rPr lang="en-US" sz="2200" dirty="0">
                <a:latin typeface="Times New Roman" pitchFamily="18" charset="0"/>
                <a:cs typeface="Times New Roman" pitchFamily="18" charset="0"/>
              </a:rPr>
              <a:t> </a:t>
            </a:r>
            <a:r>
              <a:rPr lang="en-US" sz="2200" dirty="0">
                <a:cs typeface="Calibri" pitchFamily="34" charset="0"/>
              </a:rPr>
              <a:t>the</a:t>
            </a:r>
            <a:r>
              <a:rPr lang="en-US" sz="2200" dirty="0">
                <a:latin typeface="Times New Roman" pitchFamily="18" charset="0"/>
                <a:cs typeface="Times New Roman" pitchFamily="18" charset="0"/>
              </a:rPr>
              <a:t> </a:t>
            </a:r>
            <a:r>
              <a:rPr lang="en-US" sz="2200" dirty="0">
                <a:cs typeface="Calibri" pitchFamily="34" charset="0"/>
              </a:rPr>
              <a:t>term,</a:t>
            </a:r>
            <a:r>
              <a:rPr lang="en-US" sz="2200" dirty="0">
                <a:latin typeface="Times New Roman" pitchFamily="18" charset="0"/>
                <a:cs typeface="Times New Roman" pitchFamily="18" charset="0"/>
              </a:rPr>
              <a:t> </a:t>
            </a:r>
            <a:r>
              <a:rPr lang="en-US" sz="2200" dirty="0">
                <a:cs typeface="Calibri" pitchFamily="34" charset="0"/>
              </a:rPr>
              <a:t>in</a:t>
            </a:r>
            <a:r>
              <a:rPr lang="en-US" sz="2200" dirty="0">
                <a:latin typeface="Times New Roman" pitchFamily="18" charset="0"/>
                <a:cs typeface="Times New Roman" pitchFamily="18" charset="0"/>
              </a:rPr>
              <a:t> </a:t>
            </a:r>
            <a:r>
              <a:rPr lang="en-US" sz="2200" dirty="0">
                <a:cs typeface="Calibri" pitchFamily="34" charset="0"/>
              </a:rPr>
              <a:t>a</a:t>
            </a:r>
            <a:r>
              <a:rPr lang="en-US" sz="2200" dirty="0">
                <a:latin typeface="Times New Roman" pitchFamily="18" charset="0"/>
                <a:cs typeface="Times New Roman" pitchFamily="18" charset="0"/>
              </a:rPr>
              <a:t> </a:t>
            </a:r>
            <a:r>
              <a:rPr lang="en-US" sz="2200" dirty="0">
                <a:cs typeface="Calibri" pitchFamily="34" charset="0"/>
              </a:rPr>
              <a:t>broader</a:t>
            </a:r>
            <a:r>
              <a:rPr lang="en-US" sz="2200" dirty="0">
                <a:latin typeface="Times New Roman" pitchFamily="18" charset="0"/>
                <a:cs typeface="Times New Roman" pitchFamily="18" charset="0"/>
              </a:rPr>
              <a:t> </a:t>
            </a:r>
            <a:r>
              <a:rPr lang="en-US" sz="2200" dirty="0">
                <a:cs typeface="Calibri" pitchFamily="34" charset="0"/>
              </a:rPr>
              <a:t>sense</a:t>
            </a:r>
            <a:r>
              <a:rPr lang="en-US" sz="2200" dirty="0">
                <a:latin typeface="Times New Roman" pitchFamily="18" charset="0"/>
                <a:cs typeface="Times New Roman" pitchFamily="18" charset="0"/>
              </a:rPr>
              <a:t> </a:t>
            </a:r>
            <a:r>
              <a:rPr lang="en-US" sz="2200" dirty="0">
                <a:cs typeface="Calibri" pitchFamily="34" charset="0"/>
              </a:rPr>
              <a:t>refers</a:t>
            </a:r>
            <a:r>
              <a:rPr lang="en-US" sz="2200" dirty="0">
                <a:latin typeface="Times New Roman" pitchFamily="18" charset="0"/>
                <a:cs typeface="Times New Roman" pitchFamily="18" charset="0"/>
              </a:rPr>
              <a:t> </a:t>
            </a:r>
            <a:r>
              <a:rPr lang="en-US" sz="2200" dirty="0">
                <a:cs typeface="Calibri" pitchFamily="34" charset="0"/>
              </a:rPr>
              <a:t>to</a:t>
            </a:r>
            <a:r>
              <a:rPr lang="en-US" sz="2200" dirty="0">
                <a:latin typeface="Times New Roman" pitchFamily="18" charset="0"/>
                <a:cs typeface="Times New Roman" pitchFamily="18" charset="0"/>
              </a:rPr>
              <a:t> </a:t>
            </a:r>
            <a:r>
              <a:rPr lang="en-US" sz="2200" dirty="0">
                <a:cs typeface="Calibri" pitchFamily="34" charset="0"/>
              </a:rPr>
              <a:t>any</a:t>
            </a:r>
            <a:r>
              <a:rPr lang="en-US" sz="2200" dirty="0">
                <a:latin typeface="Times New Roman" pitchFamily="18" charset="0"/>
                <a:cs typeface="Times New Roman" pitchFamily="18" charset="0"/>
              </a:rPr>
              <a:t> </a:t>
            </a:r>
            <a:r>
              <a:rPr lang="en-US" sz="2200" dirty="0">
                <a:cs typeface="Calibri" pitchFamily="34" charset="0"/>
              </a:rPr>
              <a:t>substance</a:t>
            </a:r>
            <a:r>
              <a:rPr lang="en-US" sz="2200" dirty="0">
                <a:latin typeface="Times New Roman" pitchFamily="18" charset="0"/>
                <a:cs typeface="Times New Roman" pitchFamily="18" charset="0"/>
              </a:rPr>
              <a:t> </a:t>
            </a:r>
            <a:r>
              <a:rPr lang="en-US" sz="2200" dirty="0">
                <a:cs typeface="Calibri" pitchFamily="34" charset="0"/>
              </a:rPr>
              <a:t>that</a:t>
            </a:r>
            <a:r>
              <a:rPr lang="en-US" sz="2200" dirty="0">
                <a:latin typeface="Times New Roman" pitchFamily="18" charset="0"/>
                <a:cs typeface="Times New Roman" pitchFamily="18" charset="0"/>
              </a:rPr>
              <a:t> </a:t>
            </a:r>
            <a:r>
              <a:rPr lang="en-US" sz="2200" dirty="0">
                <a:cs typeface="Calibri" pitchFamily="34" charset="0"/>
              </a:rPr>
              <a:t>can</a:t>
            </a:r>
            <a:r>
              <a:rPr lang="en-US" sz="2200" dirty="0">
                <a:latin typeface="Times New Roman" pitchFamily="18" charset="0"/>
                <a:cs typeface="Times New Roman" pitchFamily="18" charset="0"/>
              </a:rPr>
              <a:t> </a:t>
            </a:r>
            <a:r>
              <a:rPr lang="en-US" sz="2200" dirty="0">
                <a:cs typeface="Calibri" pitchFamily="34" charset="0"/>
              </a:rPr>
              <a:t>be</a:t>
            </a:r>
            <a:r>
              <a:rPr lang="en-US" sz="2200" dirty="0">
                <a:latin typeface="Times New Roman" pitchFamily="18" charset="0"/>
                <a:cs typeface="Times New Roman" pitchFamily="18" charset="0"/>
              </a:rPr>
              <a:t> </a:t>
            </a:r>
            <a:r>
              <a:rPr lang="en-US" sz="2200" dirty="0">
                <a:cs typeface="Calibri" pitchFamily="34" charset="0"/>
              </a:rPr>
              <a:t>recognized</a:t>
            </a:r>
            <a:r>
              <a:rPr lang="en-US" sz="2200" dirty="0">
                <a:latin typeface="Times New Roman" pitchFamily="18" charset="0"/>
                <a:cs typeface="Times New Roman" pitchFamily="18" charset="0"/>
              </a:rPr>
              <a:t> </a:t>
            </a:r>
            <a:r>
              <a:rPr lang="en-US" sz="2200" dirty="0">
                <a:cs typeface="Calibri" pitchFamily="34" charset="0"/>
              </a:rPr>
              <a:t>by</a:t>
            </a:r>
            <a:r>
              <a:rPr lang="en-US" sz="2200" dirty="0">
                <a:latin typeface="Times New Roman" pitchFamily="18" charset="0"/>
                <a:cs typeface="Times New Roman" pitchFamily="18" charset="0"/>
              </a:rPr>
              <a:t> </a:t>
            </a:r>
            <a:r>
              <a:rPr lang="en-US" sz="2200" dirty="0">
                <a:cs typeface="Calibri" pitchFamily="34" charset="0"/>
              </a:rPr>
              <a:t>the</a:t>
            </a:r>
            <a:r>
              <a:rPr lang="en-US" sz="2200" dirty="0">
                <a:latin typeface="Times New Roman" pitchFamily="18" charset="0"/>
                <a:cs typeface="Times New Roman" pitchFamily="18" charset="0"/>
              </a:rPr>
              <a:t> </a:t>
            </a:r>
            <a:r>
              <a:rPr lang="en-US" sz="2200" dirty="0">
                <a:cs typeface="Calibri" pitchFamily="34" charset="0"/>
              </a:rPr>
              <a:t>adaptive</a:t>
            </a:r>
            <a:r>
              <a:rPr lang="en-US" sz="2200" dirty="0">
                <a:latin typeface="Times New Roman" pitchFamily="18" charset="0"/>
                <a:cs typeface="Times New Roman" pitchFamily="18" charset="0"/>
              </a:rPr>
              <a:t> </a:t>
            </a:r>
            <a:r>
              <a:rPr lang="en-US" sz="2200" dirty="0">
                <a:cs typeface="Calibri" pitchFamily="34" charset="0"/>
              </a:rPr>
              <a:t>immune</a:t>
            </a:r>
            <a:r>
              <a:rPr lang="en-US" sz="2200" dirty="0">
                <a:latin typeface="Times New Roman" pitchFamily="18" charset="0"/>
                <a:cs typeface="Times New Roman" pitchFamily="18" charset="0"/>
              </a:rPr>
              <a:t> </a:t>
            </a:r>
            <a:r>
              <a:rPr lang="en-US" sz="2200" dirty="0">
                <a:cs typeface="Calibri" pitchFamily="34" charset="0"/>
              </a:rPr>
              <a:t>system.</a:t>
            </a:r>
            <a:r>
              <a:rPr lang="en-US" sz="2200" dirty="0">
                <a:latin typeface="Times New Roman" pitchFamily="18" charset="0"/>
                <a:cs typeface="Times New Roman" pitchFamily="18" charset="0"/>
              </a:rPr>
              <a:t> </a:t>
            </a:r>
            <a:r>
              <a:rPr lang="en-US" sz="2200" dirty="0">
                <a:cs typeface="Calibri" pitchFamily="34" charset="0"/>
              </a:rPr>
              <a:t>Also</a:t>
            </a:r>
            <a:r>
              <a:rPr lang="en-US" sz="2200" dirty="0">
                <a:latin typeface="Times New Roman" pitchFamily="18" charset="0"/>
                <a:cs typeface="Times New Roman" pitchFamily="18" charset="0"/>
              </a:rPr>
              <a:t> </a:t>
            </a:r>
            <a:r>
              <a:rPr lang="en-US" sz="2200" dirty="0">
                <a:cs typeface="Calibri" pitchFamily="34" charset="0"/>
              </a:rPr>
              <a:t>known</a:t>
            </a:r>
            <a:r>
              <a:rPr lang="en-US" sz="2200" dirty="0">
                <a:latin typeface="Times New Roman" pitchFamily="18" charset="0"/>
                <a:cs typeface="Times New Roman" pitchFamily="18" charset="0"/>
              </a:rPr>
              <a:t> </a:t>
            </a:r>
            <a:r>
              <a:rPr lang="en-US" sz="2200" dirty="0">
                <a:cs typeface="Calibri" pitchFamily="34" charset="0"/>
              </a:rPr>
              <a:t>as</a:t>
            </a:r>
            <a:r>
              <a:rPr lang="en-US" sz="2200" dirty="0">
                <a:latin typeface="Times New Roman" pitchFamily="18" charset="0"/>
                <a:cs typeface="Times New Roman" pitchFamily="18" charset="0"/>
              </a:rPr>
              <a:t> </a:t>
            </a:r>
            <a:r>
              <a:rPr lang="en-US" sz="2200" u="sng" dirty="0" err="1">
                <a:cs typeface="Calibri" pitchFamily="34" charset="0"/>
              </a:rPr>
              <a:t>Immunogen</a:t>
            </a:r>
            <a:r>
              <a:rPr lang="en-US" sz="2200" u="sng" dirty="0">
                <a:cs typeface="Calibri" pitchFamily="34" charset="0"/>
              </a:rPr>
              <a:t>. </a:t>
            </a:r>
            <a:r>
              <a:rPr lang="en-US" sz="2200" dirty="0">
                <a:cs typeface="Calibri" pitchFamily="34" charset="0"/>
              </a:rPr>
              <a:t>They can be</a:t>
            </a:r>
          </a:p>
          <a:p>
            <a:pPr marL="12700">
              <a:spcBef>
                <a:spcPts val="963"/>
              </a:spcBef>
              <a:buFont typeface="Arial" charset="0"/>
              <a:buChar char="•"/>
            </a:pPr>
            <a:r>
              <a:rPr lang="en-US" sz="2200" dirty="0">
                <a:cs typeface="Calibri" pitchFamily="34" charset="0"/>
              </a:rPr>
              <a:t>Bacteria,</a:t>
            </a:r>
            <a:r>
              <a:rPr lang="en-US" sz="2200" dirty="0">
                <a:latin typeface="Times New Roman" pitchFamily="18" charset="0"/>
                <a:cs typeface="Times New Roman" pitchFamily="18" charset="0"/>
              </a:rPr>
              <a:t> </a:t>
            </a:r>
            <a:r>
              <a:rPr lang="en-US" sz="2200" dirty="0">
                <a:cs typeface="Calibri" pitchFamily="34" charset="0"/>
              </a:rPr>
              <a:t>fungus,</a:t>
            </a:r>
            <a:r>
              <a:rPr lang="en-US" sz="2200" dirty="0">
                <a:latin typeface="Times New Roman" pitchFamily="18" charset="0"/>
                <a:cs typeface="Times New Roman" pitchFamily="18" charset="0"/>
              </a:rPr>
              <a:t> </a:t>
            </a:r>
            <a:r>
              <a:rPr lang="en-US" sz="2200" dirty="0">
                <a:cs typeface="Calibri" pitchFamily="34" charset="0"/>
              </a:rPr>
              <a:t>parasite</a:t>
            </a:r>
          </a:p>
          <a:p>
            <a:pPr marL="12700">
              <a:spcBef>
                <a:spcPts val="963"/>
              </a:spcBef>
              <a:buFont typeface="Arial" charset="0"/>
              <a:buChar char="•"/>
            </a:pPr>
            <a:r>
              <a:rPr lang="en-US" sz="2200" dirty="0">
                <a:cs typeface="Calibri" pitchFamily="34" charset="0"/>
              </a:rPr>
              <a:t>Viral</a:t>
            </a:r>
            <a:r>
              <a:rPr lang="en-US" sz="2200" dirty="0">
                <a:latin typeface="Times New Roman" pitchFamily="18" charset="0"/>
                <a:cs typeface="Times New Roman" pitchFamily="18" charset="0"/>
              </a:rPr>
              <a:t> </a:t>
            </a:r>
            <a:r>
              <a:rPr lang="en-US" sz="2200" dirty="0">
                <a:cs typeface="Calibri" pitchFamily="34" charset="0"/>
              </a:rPr>
              <a:t>particles</a:t>
            </a:r>
          </a:p>
          <a:p>
            <a:pPr marL="12700">
              <a:spcBef>
                <a:spcPts val="963"/>
              </a:spcBef>
              <a:buFont typeface="Arial" charset="0"/>
              <a:buChar char="•"/>
            </a:pPr>
            <a:r>
              <a:rPr lang="en-US" sz="2200" dirty="0">
                <a:cs typeface="Calibri" pitchFamily="34" charset="0"/>
              </a:rPr>
              <a:t>Other</a:t>
            </a:r>
            <a:r>
              <a:rPr lang="en-US" sz="2200" dirty="0">
                <a:latin typeface="Times New Roman" pitchFamily="18" charset="0"/>
                <a:cs typeface="Times New Roman" pitchFamily="18" charset="0"/>
              </a:rPr>
              <a:t> </a:t>
            </a:r>
            <a:r>
              <a:rPr lang="en-US" sz="2200" dirty="0">
                <a:cs typeface="Calibri" pitchFamily="34" charset="0"/>
              </a:rPr>
              <a:t>foreign</a:t>
            </a:r>
            <a:r>
              <a:rPr lang="en-US" sz="2200" dirty="0">
                <a:latin typeface="Times New Roman" pitchFamily="18" charset="0"/>
                <a:cs typeface="Times New Roman" pitchFamily="18" charset="0"/>
              </a:rPr>
              <a:t> </a:t>
            </a:r>
            <a:r>
              <a:rPr lang="en-US" sz="2200" dirty="0">
                <a:cs typeface="Calibri" pitchFamily="34" charset="0"/>
              </a:rPr>
              <a:t>material</a:t>
            </a:r>
          </a:p>
          <a:p>
            <a:pPr marL="12700"/>
            <a:endParaRPr lang="en-US" sz="2300" dirty="0">
              <a:latin typeface="Times New Roman" pitchFamily="18" charset="0"/>
              <a:cs typeface="Times New Roman" pitchFamily="18" charset="0"/>
            </a:endParaRPr>
          </a:p>
          <a:p>
            <a:pPr marL="12700" algn="just">
              <a:spcBef>
                <a:spcPts val="1913"/>
              </a:spcBef>
            </a:pPr>
            <a:r>
              <a:rPr lang="en-US" sz="2200" b="1" dirty="0">
                <a:cs typeface="Calibri" pitchFamily="34" charset="0"/>
              </a:rPr>
              <a:t>Antibody:</a:t>
            </a:r>
            <a:r>
              <a:rPr lang="en-US" sz="2200" b="1" dirty="0">
                <a:latin typeface="Times New Roman" pitchFamily="18" charset="0"/>
                <a:cs typeface="Times New Roman" pitchFamily="18" charset="0"/>
              </a:rPr>
              <a:t> </a:t>
            </a:r>
            <a:r>
              <a:rPr lang="en-US" sz="2200" dirty="0">
                <a:cs typeface="Calibri" pitchFamily="34" charset="0"/>
              </a:rPr>
              <a:t>Also</a:t>
            </a:r>
            <a:r>
              <a:rPr lang="en-US" sz="2200" dirty="0">
                <a:latin typeface="Times New Roman" pitchFamily="18" charset="0"/>
                <a:cs typeface="Times New Roman" pitchFamily="18" charset="0"/>
              </a:rPr>
              <a:t> </a:t>
            </a:r>
            <a:r>
              <a:rPr lang="en-US" sz="2200" dirty="0">
                <a:cs typeface="Calibri" pitchFamily="34" charset="0"/>
              </a:rPr>
              <a:t>known</a:t>
            </a:r>
            <a:r>
              <a:rPr lang="en-US" sz="2200" dirty="0">
                <a:latin typeface="Times New Roman" pitchFamily="18" charset="0"/>
                <a:cs typeface="Times New Roman" pitchFamily="18" charset="0"/>
              </a:rPr>
              <a:t> </a:t>
            </a:r>
            <a:r>
              <a:rPr lang="en-US" sz="2200" dirty="0">
                <a:cs typeface="Calibri" pitchFamily="34" charset="0"/>
              </a:rPr>
              <a:t>as</a:t>
            </a:r>
            <a:r>
              <a:rPr lang="en-US" sz="2200" dirty="0">
                <a:latin typeface="Times New Roman" pitchFamily="18" charset="0"/>
                <a:cs typeface="Times New Roman" pitchFamily="18" charset="0"/>
              </a:rPr>
              <a:t> </a:t>
            </a:r>
            <a:r>
              <a:rPr lang="en-US" sz="2200" dirty="0">
                <a:cs typeface="Calibri" pitchFamily="34" charset="0"/>
              </a:rPr>
              <a:t>Immunoglobulin</a:t>
            </a:r>
            <a:r>
              <a:rPr lang="en-US" sz="2200" dirty="0">
                <a:latin typeface="Times New Roman" pitchFamily="18" charset="0"/>
                <a:cs typeface="Times New Roman" pitchFamily="18" charset="0"/>
              </a:rPr>
              <a:t> </a:t>
            </a:r>
            <a:r>
              <a:rPr lang="en-US" sz="2200" dirty="0">
                <a:cs typeface="Calibri" pitchFamily="34" charset="0"/>
              </a:rPr>
              <a:t>(</a:t>
            </a:r>
            <a:r>
              <a:rPr lang="en-US" sz="2200" dirty="0" err="1">
                <a:cs typeface="Calibri" pitchFamily="34" charset="0"/>
              </a:rPr>
              <a:t>Ig</a:t>
            </a:r>
            <a:r>
              <a:rPr lang="en-US" sz="2200" dirty="0">
                <a:cs typeface="Calibri" pitchFamily="34" charset="0"/>
              </a:rPr>
              <a:t>),</a:t>
            </a:r>
            <a:r>
              <a:rPr lang="en-US" sz="2200" dirty="0">
                <a:latin typeface="Times New Roman" pitchFamily="18" charset="0"/>
                <a:cs typeface="Times New Roman" pitchFamily="18" charset="0"/>
              </a:rPr>
              <a:t> </a:t>
            </a:r>
            <a:r>
              <a:rPr lang="en-US" sz="2200" dirty="0">
                <a:cs typeface="Calibri" pitchFamily="34" charset="0"/>
              </a:rPr>
              <a:t>it</a:t>
            </a:r>
            <a:r>
              <a:rPr lang="en-US" sz="2200" dirty="0">
                <a:latin typeface="Times New Roman" pitchFamily="18" charset="0"/>
                <a:cs typeface="Times New Roman" pitchFamily="18" charset="0"/>
              </a:rPr>
              <a:t> </a:t>
            </a:r>
            <a:r>
              <a:rPr lang="en-US" sz="2200" dirty="0">
                <a:cs typeface="Calibri" pitchFamily="34" charset="0"/>
              </a:rPr>
              <a:t>is</a:t>
            </a:r>
            <a:r>
              <a:rPr lang="en-US" sz="2200" dirty="0">
                <a:latin typeface="Times New Roman" pitchFamily="18" charset="0"/>
                <a:cs typeface="Times New Roman" pitchFamily="18" charset="0"/>
              </a:rPr>
              <a:t> </a:t>
            </a:r>
            <a:r>
              <a:rPr lang="en-US" sz="2200" dirty="0">
                <a:cs typeface="Calibri" pitchFamily="34" charset="0"/>
              </a:rPr>
              <a:t>a</a:t>
            </a:r>
            <a:r>
              <a:rPr lang="en-US" sz="2200" dirty="0">
                <a:latin typeface="Times New Roman" pitchFamily="18" charset="0"/>
                <a:cs typeface="Times New Roman" pitchFamily="18" charset="0"/>
              </a:rPr>
              <a:t> </a:t>
            </a:r>
            <a:r>
              <a:rPr lang="en-US" sz="2200" dirty="0">
                <a:cs typeface="Calibri" pitchFamily="34" charset="0"/>
              </a:rPr>
              <a:t>Y-shaped</a:t>
            </a:r>
            <a:r>
              <a:rPr lang="en-US" sz="2200" dirty="0">
                <a:latin typeface="Times New Roman" pitchFamily="18" charset="0"/>
                <a:cs typeface="Times New Roman" pitchFamily="18" charset="0"/>
              </a:rPr>
              <a:t> </a:t>
            </a:r>
            <a:r>
              <a:rPr lang="en-US" sz="2200" dirty="0">
                <a:cs typeface="Calibri" pitchFamily="34" charset="0"/>
              </a:rPr>
              <a:t>protein,</a:t>
            </a:r>
          </a:p>
          <a:p>
            <a:pPr marL="12700" algn="just">
              <a:spcBef>
                <a:spcPts val="963"/>
              </a:spcBef>
            </a:pPr>
            <a:r>
              <a:rPr lang="en-US" sz="2200" dirty="0">
                <a:cs typeface="Calibri" pitchFamily="34" charset="0"/>
              </a:rPr>
              <a:t>produced</a:t>
            </a:r>
            <a:r>
              <a:rPr lang="en-US" sz="2200" dirty="0">
                <a:latin typeface="Times New Roman" pitchFamily="18" charset="0"/>
                <a:cs typeface="Times New Roman" pitchFamily="18" charset="0"/>
              </a:rPr>
              <a:t> </a:t>
            </a:r>
            <a:r>
              <a:rPr lang="en-US" sz="2200" dirty="0">
                <a:cs typeface="Calibri" pitchFamily="34" charset="0"/>
              </a:rPr>
              <a:t>by</a:t>
            </a:r>
            <a:r>
              <a:rPr lang="en-US" sz="2200" dirty="0">
                <a:latin typeface="Times New Roman" pitchFamily="18" charset="0"/>
                <a:cs typeface="Times New Roman" pitchFamily="18" charset="0"/>
              </a:rPr>
              <a:t> </a:t>
            </a:r>
            <a:r>
              <a:rPr lang="en-US" sz="2200" dirty="0">
                <a:cs typeface="Calibri" pitchFamily="34" charset="0"/>
              </a:rPr>
              <a:t>the</a:t>
            </a:r>
            <a:r>
              <a:rPr lang="en-US" sz="2200" dirty="0">
                <a:latin typeface="Times New Roman" pitchFamily="18" charset="0"/>
                <a:cs typeface="Times New Roman" pitchFamily="18" charset="0"/>
              </a:rPr>
              <a:t> </a:t>
            </a:r>
            <a:r>
              <a:rPr lang="en-US" sz="2200" dirty="0">
                <a:cs typeface="Calibri" pitchFamily="34" charset="0"/>
              </a:rPr>
              <a:t>B</a:t>
            </a:r>
            <a:r>
              <a:rPr lang="en-US" sz="2200" dirty="0">
                <a:latin typeface="Times New Roman" pitchFamily="18" charset="0"/>
                <a:cs typeface="Times New Roman" pitchFamily="18" charset="0"/>
              </a:rPr>
              <a:t> </a:t>
            </a:r>
            <a:r>
              <a:rPr lang="en-US" sz="2200" dirty="0">
                <a:cs typeface="Calibri" pitchFamily="34" charset="0"/>
              </a:rPr>
              <a:t>cells</a:t>
            </a:r>
            <a:r>
              <a:rPr lang="en-US" sz="2200" dirty="0">
                <a:latin typeface="Times New Roman" pitchFamily="18" charset="0"/>
                <a:cs typeface="Times New Roman" pitchFamily="18" charset="0"/>
              </a:rPr>
              <a:t> </a:t>
            </a:r>
            <a:r>
              <a:rPr lang="en-US" sz="2200" dirty="0">
                <a:cs typeface="Calibri" pitchFamily="34" charset="0"/>
              </a:rPr>
              <a:t>that</a:t>
            </a:r>
            <a:r>
              <a:rPr lang="en-US" sz="2200" dirty="0">
                <a:latin typeface="Times New Roman" pitchFamily="18" charset="0"/>
                <a:cs typeface="Times New Roman" pitchFamily="18" charset="0"/>
              </a:rPr>
              <a:t> </a:t>
            </a:r>
            <a:r>
              <a:rPr lang="en-US" sz="2200" dirty="0">
                <a:cs typeface="Calibri" pitchFamily="34" charset="0"/>
              </a:rPr>
              <a:t>recognize</a:t>
            </a:r>
            <a:r>
              <a:rPr lang="en-US" sz="2200" dirty="0">
                <a:latin typeface="Times New Roman" pitchFamily="18" charset="0"/>
                <a:cs typeface="Times New Roman" pitchFamily="18" charset="0"/>
              </a:rPr>
              <a:t> </a:t>
            </a:r>
            <a:r>
              <a:rPr lang="en-US" sz="2200" dirty="0">
                <a:cs typeface="Calibri" pitchFamily="34" charset="0"/>
              </a:rPr>
              <a:t>and</a:t>
            </a:r>
            <a:r>
              <a:rPr lang="en-US" sz="2200" dirty="0">
                <a:latin typeface="Times New Roman" pitchFamily="18" charset="0"/>
                <a:cs typeface="Times New Roman" pitchFamily="18" charset="0"/>
              </a:rPr>
              <a:t> </a:t>
            </a:r>
            <a:r>
              <a:rPr lang="en-US" sz="2200" dirty="0">
                <a:cs typeface="Calibri" pitchFamily="34" charset="0"/>
              </a:rPr>
              <a:t>neutralize</a:t>
            </a:r>
            <a:r>
              <a:rPr lang="en-US" sz="2200" dirty="0">
                <a:latin typeface="Times New Roman" pitchFamily="18" charset="0"/>
                <a:cs typeface="Times New Roman" pitchFamily="18" charset="0"/>
              </a:rPr>
              <a:t> </a:t>
            </a:r>
            <a:r>
              <a:rPr lang="en-US" sz="2200" dirty="0">
                <a:cs typeface="Calibri" pitchFamily="34" charset="0"/>
              </a:rPr>
              <a:t>specific</a:t>
            </a:r>
            <a:r>
              <a:rPr lang="en-US" sz="2200" dirty="0">
                <a:latin typeface="Times New Roman" pitchFamily="18" charset="0"/>
                <a:cs typeface="Times New Roman" pitchFamily="18" charset="0"/>
              </a:rPr>
              <a:t> </a:t>
            </a:r>
            <a:r>
              <a:rPr lang="en-US" sz="2200" dirty="0">
                <a:cs typeface="Calibri" pitchFamily="34" charset="0"/>
              </a:rPr>
              <a:t>antigen</a:t>
            </a:r>
            <a:r>
              <a:rPr lang="en-US" sz="2200" dirty="0">
                <a:solidFill>
                  <a:srgbClr val="16375E"/>
                </a:solidFill>
                <a:cs typeface="Calibri" pitchFamily="34" charset="0"/>
              </a:rPr>
              <a:t>.</a:t>
            </a:r>
            <a:endParaRPr lang="en-US" sz="2200" dirty="0">
              <a:cs typeface="Calibri" pitchFamily="34" charset="0"/>
            </a:endParaRPr>
          </a:p>
        </p:txBody>
      </p:sp>
      <p:sp>
        <p:nvSpPr>
          <p:cNvPr id="6149" name="object 5"/>
          <p:cNvSpPr>
            <a:spLocks/>
          </p:cNvSpPr>
          <p:nvPr/>
        </p:nvSpPr>
        <p:spPr bwMode="auto">
          <a:xfrm>
            <a:off x="9793288" y="5764213"/>
            <a:ext cx="69850" cy="0"/>
          </a:xfrm>
          <a:custGeom>
            <a:avLst/>
            <a:gdLst/>
            <a:ahLst/>
            <a:cxnLst>
              <a:cxn ang="0">
                <a:pos x="0" y="0"/>
              </a:cxn>
              <a:cxn ang="0">
                <a:pos x="70103" y="0"/>
              </a:cxn>
            </a:cxnLst>
            <a:rect l="0" t="0" r="r" b="b"/>
            <a:pathLst>
              <a:path w="70484">
                <a:moveTo>
                  <a:pt x="0" y="0"/>
                </a:moveTo>
                <a:lnTo>
                  <a:pt x="70103" y="0"/>
                </a:lnTo>
              </a:path>
            </a:pathLst>
          </a:custGeom>
          <a:noFill/>
          <a:ln w="19557">
            <a:solidFill>
              <a:srgbClr val="16375E"/>
            </a:solidFill>
            <a:round/>
            <a:headEnd/>
            <a:tailEnd/>
          </a:ln>
        </p:spPr>
        <p:txBody>
          <a:bodyPr lIns="0" tIns="0" rIns="0" bIns="0"/>
          <a:lstStyle/>
          <a:p>
            <a:endParaRPr lang="en-GB"/>
          </a:p>
        </p:txBody>
      </p:sp>
    </p:spTree>
    <p:extLst>
      <p:ext uri="{BB962C8B-B14F-4D97-AF65-F5344CB8AC3E}">
        <p14:creationId xmlns="" xmlns:p14="http://schemas.microsoft.com/office/powerpoint/2010/main" val="401655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2596" y="0"/>
            <a:ext cx="8229600" cy="1143000"/>
          </a:xfrm>
        </p:spPr>
        <p:txBody>
          <a:bodyPr>
            <a:normAutofit/>
          </a:bodyPr>
          <a:lstStyle/>
          <a:p>
            <a:r>
              <a:rPr lang="en-US" sz="3200" b="1" dirty="0">
                <a:solidFill>
                  <a:srgbClr val="0070C0"/>
                </a:solidFill>
                <a:latin typeface="+mn-lt"/>
              </a:rPr>
              <a:t>Antigens </a:t>
            </a:r>
            <a:r>
              <a:rPr lang="en-US" sz="3200" b="1" dirty="0" err="1">
                <a:solidFill>
                  <a:srgbClr val="0070C0"/>
                </a:solidFill>
                <a:latin typeface="+mn-lt"/>
              </a:rPr>
              <a:t>vs</a:t>
            </a:r>
            <a:r>
              <a:rPr lang="en-US" sz="3200" b="1" dirty="0">
                <a:solidFill>
                  <a:srgbClr val="0070C0"/>
                </a:solidFill>
                <a:latin typeface="+mn-lt"/>
              </a:rPr>
              <a:t> </a:t>
            </a:r>
            <a:r>
              <a:rPr lang="en-US" sz="3200" b="1" dirty="0" err="1">
                <a:solidFill>
                  <a:srgbClr val="0070C0"/>
                </a:solidFill>
                <a:latin typeface="+mn-lt"/>
              </a:rPr>
              <a:t>Immunogens</a:t>
            </a:r>
            <a:endParaRPr lang="en-IN" sz="3200" b="1" dirty="0">
              <a:solidFill>
                <a:srgbClr val="0070C0"/>
              </a:solidFill>
              <a:latin typeface="+mn-lt"/>
            </a:endParaRPr>
          </a:p>
        </p:txBody>
      </p:sp>
      <p:sp>
        <p:nvSpPr>
          <p:cNvPr id="3" name="Content Placeholder 2"/>
          <p:cNvSpPr>
            <a:spLocks noGrp="1"/>
          </p:cNvSpPr>
          <p:nvPr>
            <p:ph idx="1"/>
          </p:nvPr>
        </p:nvSpPr>
        <p:spPr>
          <a:xfrm>
            <a:off x="477795" y="1142985"/>
            <a:ext cx="10997513" cy="4525963"/>
          </a:xfrm>
        </p:spPr>
        <p:txBody>
          <a:bodyPr>
            <a:noAutofit/>
          </a:bodyPr>
          <a:lstStyle/>
          <a:p>
            <a:pPr algn="just"/>
            <a:r>
              <a:rPr lang="en-US" sz="2200" dirty="0"/>
              <a:t>An antigen is defined as any substance capable of stimulating the synthesis of antibodies.</a:t>
            </a:r>
          </a:p>
          <a:p>
            <a:pPr algn="just">
              <a:buNone/>
            </a:pPr>
            <a:endParaRPr lang="en-US" sz="2200" dirty="0"/>
          </a:p>
          <a:p>
            <a:pPr algn="just"/>
            <a:r>
              <a:rPr lang="en-US" sz="2200" dirty="0"/>
              <a:t>This had a serious limitation in that the cell-mediated immunity was not included.</a:t>
            </a:r>
          </a:p>
          <a:p>
            <a:pPr algn="just">
              <a:buNone/>
            </a:pPr>
            <a:endParaRPr lang="en-US" sz="2200" dirty="0"/>
          </a:p>
          <a:p>
            <a:pPr algn="just"/>
            <a:r>
              <a:rPr lang="en-US" sz="2200" dirty="0"/>
              <a:t>Hence was coined the term “</a:t>
            </a:r>
            <a:r>
              <a:rPr lang="en-US" sz="2200" dirty="0" err="1"/>
              <a:t>immunogen</a:t>
            </a:r>
            <a:r>
              <a:rPr lang="en-US" sz="2200" dirty="0"/>
              <a:t>”. </a:t>
            </a:r>
          </a:p>
          <a:p>
            <a:pPr algn="just">
              <a:buNone/>
            </a:pPr>
            <a:endParaRPr lang="en-US" sz="2200" dirty="0"/>
          </a:p>
          <a:p>
            <a:pPr algn="just"/>
            <a:r>
              <a:rPr lang="en-US" sz="2200" dirty="0" err="1"/>
              <a:t>Immunogens</a:t>
            </a:r>
            <a:r>
              <a:rPr lang="en-US" sz="2200" dirty="0"/>
              <a:t> are all substances(foreign body etc..) which can elicit an immune response.</a:t>
            </a:r>
          </a:p>
          <a:p>
            <a:pPr algn="just"/>
            <a:endParaRPr lang="en-US" sz="2200" dirty="0"/>
          </a:p>
          <a:p>
            <a:pPr algn="just"/>
            <a:r>
              <a:rPr lang="en-US" sz="2200" dirty="0" err="1"/>
              <a:t>Immunogens</a:t>
            </a:r>
            <a:r>
              <a:rPr lang="en-US" sz="2200" dirty="0"/>
              <a:t> capable of eliciting allergic reactions or </a:t>
            </a:r>
            <a:r>
              <a:rPr lang="en-US" sz="2200" dirty="0" err="1"/>
              <a:t>hypersensitvity</a:t>
            </a:r>
            <a:r>
              <a:rPr lang="en-US" sz="2200" dirty="0"/>
              <a:t> are called “allergens”.</a:t>
            </a:r>
          </a:p>
        </p:txBody>
      </p:sp>
    </p:spTree>
    <p:extLst>
      <p:ext uri="{BB962C8B-B14F-4D97-AF65-F5344CB8AC3E}">
        <p14:creationId xmlns="" xmlns:p14="http://schemas.microsoft.com/office/powerpoint/2010/main" val="42575497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Types of antigens</a:t>
            </a:r>
            <a:endParaRPr lang="en-IN" sz="3200" b="1" dirty="0"/>
          </a:p>
        </p:txBody>
      </p:sp>
      <p:sp>
        <p:nvSpPr>
          <p:cNvPr id="3" name="Content Placeholder 2"/>
          <p:cNvSpPr>
            <a:spLocks noGrp="1"/>
          </p:cNvSpPr>
          <p:nvPr>
            <p:ph idx="1"/>
          </p:nvPr>
        </p:nvSpPr>
        <p:spPr/>
        <p:txBody>
          <a:bodyPr>
            <a:normAutofit/>
          </a:bodyPr>
          <a:lstStyle/>
          <a:p>
            <a:pPr algn="just">
              <a:buNone/>
            </a:pPr>
            <a:r>
              <a:rPr lang="en-US" sz="2200" dirty="0"/>
              <a:t>Antigens may be:</a:t>
            </a:r>
          </a:p>
          <a:p>
            <a:pPr algn="just">
              <a:buNone/>
            </a:pPr>
            <a:endParaRPr lang="en-US" sz="2200" dirty="0"/>
          </a:p>
          <a:p>
            <a:pPr algn="just">
              <a:buNone/>
            </a:pPr>
            <a:r>
              <a:rPr lang="en-US" sz="2200" dirty="0"/>
              <a:t>A) Natural antigens : They are obtained from biological sources</a:t>
            </a:r>
          </a:p>
          <a:p>
            <a:pPr algn="just">
              <a:buFont typeface="Wingdings" pitchFamily="2" charset="2"/>
              <a:buChar char="§"/>
            </a:pPr>
            <a:r>
              <a:rPr lang="en-US" sz="2200" dirty="0"/>
              <a:t> Particulate antigens : bacteria, viruses, </a:t>
            </a:r>
            <a:r>
              <a:rPr lang="en-US" sz="2200" dirty="0" err="1"/>
              <a:t>erthyrocytes</a:t>
            </a:r>
            <a:r>
              <a:rPr lang="en-US" sz="2200" dirty="0"/>
              <a:t>, cells</a:t>
            </a:r>
          </a:p>
          <a:p>
            <a:pPr algn="just">
              <a:buFont typeface="Wingdings" pitchFamily="2" charset="2"/>
              <a:buChar char="§"/>
            </a:pPr>
            <a:r>
              <a:rPr lang="en-US" sz="2200" dirty="0"/>
              <a:t>Soluble antigens: bacterial toxins, proteins, </a:t>
            </a:r>
            <a:r>
              <a:rPr lang="en-US" sz="2200" dirty="0" err="1"/>
              <a:t>glycoproteins</a:t>
            </a:r>
            <a:r>
              <a:rPr lang="en-US" sz="2200" dirty="0"/>
              <a:t>, lipoproteins etc..</a:t>
            </a:r>
          </a:p>
          <a:p>
            <a:pPr algn="just">
              <a:buFont typeface="Wingdings" pitchFamily="2" charset="2"/>
              <a:buChar char="§"/>
            </a:pPr>
            <a:endParaRPr lang="en-US" sz="2200" dirty="0"/>
          </a:p>
          <a:p>
            <a:pPr algn="just">
              <a:buNone/>
            </a:pPr>
            <a:r>
              <a:rPr lang="en-US" sz="2200" dirty="0"/>
              <a:t>B) Synthetic antigens: They are artificially made: </a:t>
            </a:r>
            <a:r>
              <a:rPr lang="en-US" sz="2200" dirty="0" err="1"/>
              <a:t>eg</a:t>
            </a:r>
            <a:r>
              <a:rPr lang="en-US" sz="2200" dirty="0"/>
              <a:t> polymers of amino acid</a:t>
            </a:r>
            <a:endParaRPr lang="en-IN" sz="2200" dirty="0"/>
          </a:p>
        </p:txBody>
      </p:sp>
    </p:spTree>
    <p:extLst>
      <p:ext uri="{BB962C8B-B14F-4D97-AF65-F5344CB8AC3E}">
        <p14:creationId xmlns="" xmlns:p14="http://schemas.microsoft.com/office/powerpoint/2010/main" val="29646269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5472" y="214290"/>
            <a:ext cx="8572528" cy="1143000"/>
          </a:xfrm>
        </p:spPr>
        <p:txBody>
          <a:bodyPr>
            <a:normAutofit/>
          </a:bodyPr>
          <a:lstStyle/>
          <a:p>
            <a:pPr algn="just"/>
            <a:r>
              <a:rPr lang="en-US" sz="3200" b="1" dirty="0"/>
              <a:t>Factors determining Immunogenic Potency of a drug</a:t>
            </a:r>
            <a:endParaRPr lang="en-IN" sz="3200" b="1" dirty="0"/>
          </a:p>
        </p:txBody>
      </p:sp>
      <p:pic>
        <p:nvPicPr>
          <p:cNvPr id="1026" name="Picture 2" descr="C:\Users\Oindrilla\Desktop\iimt_a_821564_f0003_b.jpg"/>
          <p:cNvPicPr>
            <a:picLocks noChangeAspect="1" noChangeArrowheads="1"/>
          </p:cNvPicPr>
          <p:nvPr/>
        </p:nvPicPr>
        <p:blipFill>
          <a:blip r:embed="rId2"/>
          <a:srcRect/>
          <a:stretch>
            <a:fillRect/>
          </a:stretch>
        </p:blipFill>
        <p:spPr bwMode="auto">
          <a:xfrm>
            <a:off x="2595538" y="1571612"/>
            <a:ext cx="6858048" cy="4843492"/>
          </a:xfrm>
          <a:prstGeom prst="rect">
            <a:avLst/>
          </a:prstGeom>
          <a:noFill/>
        </p:spPr>
      </p:pic>
    </p:spTree>
    <p:extLst>
      <p:ext uri="{BB962C8B-B14F-4D97-AF65-F5344CB8AC3E}">
        <p14:creationId xmlns="" xmlns:p14="http://schemas.microsoft.com/office/powerpoint/2010/main" val="727073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1892" y="-230659"/>
            <a:ext cx="8229600" cy="1143000"/>
          </a:xfrm>
        </p:spPr>
        <p:txBody>
          <a:bodyPr>
            <a:normAutofit/>
          </a:bodyPr>
          <a:lstStyle/>
          <a:p>
            <a:r>
              <a:rPr lang="en-US" sz="3200" b="1" dirty="0">
                <a:solidFill>
                  <a:srgbClr val="0070C0"/>
                </a:solidFill>
                <a:latin typeface="+mn-lt"/>
              </a:rPr>
              <a:t>Factors of the Product</a:t>
            </a:r>
            <a:endParaRPr lang="en-IN" sz="3200" b="1" dirty="0">
              <a:solidFill>
                <a:srgbClr val="0070C0"/>
              </a:solidFill>
              <a:latin typeface="+mn-lt"/>
            </a:endParaRPr>
          </a:p>
        </p:txBody>
      </p:sp>
      <p:sp>
        <p:nvSpPr>
          <p:cNvPr id="3" name="Content Placeholder 2"/>
          <p:cNvSpPr>
            <a:spLocks noGrp="1"/>
          </p:cNvSpPr>
          <p:nvPr>
            <p:ph idx="1"/>
          </p:nvPr>
        </p:nvSpPr>
        <p:spPr>
          <a:xfrm>
            <a:off x="280087" y="698272"/>
            <a:ext cx="9902110" cy="6015566"/>
          </a:xfrm>
        </p:spPr>
        <p:txBody>
          <a:bodyPr>
            <a:normAutofit lnSpcReduction="10000"/>
          </a:bodyPr>
          <a:lstStyle/>
          <a:p>
            <a:pPr marL="457200" indent="-457200">
              <a:buAutoNum type="arabicPeriod"/>
            </a:pPr>
            <a:r>
              <a:rPr lang="en-US" sz="2200" b="1" dirty="0"/>
              <a:t>Chemical Nature:</a:t>
            </a:r>
          </a:p>
          <a:p>
            <a:pPr marL="457200" indent="-457200">
              <a:buNone/>
            </a:pPr>
            <a:endParaRPr lang="en-US" sz="2200" b="1" dirty="0"/>
          </a:p>
          <a:p>
            <a:pPr marL="514350" indent="-514350">
              <a:buFont typeface="Wingdings" pitchFamily="2" charset="2"/>
              <a:buChar char="§"/>
            </a:pPr>
            <a:r>
              <a:rPr lang="en-US" sz="2000" dirty="0"/>
              <a:t>Proteins are the strongest </a:t>
            </a:r>
            <a:r>
              <a:rPr lang="en-US" sz="2000" dirty="0" err="1"/>
              <a:t>immunogens</a:t>
            </a:r>
            <a:endParaRPr lang="en-US" sz="2000" dirty="0"/>
          </a:p>
          <a:p>
            <a:pPr>
              <a:buFont typeface="Wingdings" pitchFamily="2" charset="2"/>
              <a:buChar char="§"/>
            </a:pPr>
            <a:r>
              <a:rPr lang="en-IN" sz="2000" dirty="0"/>
              <a:t>The immunogenic potential usually varies like:</a:t>
            </a:r>
          </a:p>
          <a:p>
            <a:pPr>
              <a:buNone/>
            </a:pPr>
            <a:r>
              <a:rPr lang="en-IN" sz="2000" dirty="0"/>
              <a:t>       protein &gt; polysaccharide &gt; lipid &gt; nucleic acid</a:t>
            </a:r>
          </a:p>
          <a:p>
            <a:pPr algn="just">
              <a:buFont typeface="Wingdings" pitchFamily="2" charset="2"/>
              <a:buChar char="§"/>
            </a:pPr>
            <a:r>
              <a:rPr lang="en-US" sz="2000" dirty="0"/>
              <a:t>Nucleic acids are not antigenic in animals, but antibodies to DNA has been observed in patients with SLE (Systemic lupus </a:t>
            </a:r>
            <a:r>
              <a:rPr lang="en-US" sz="2000" dirty="0" err="1"/>
              <a:t>erythematosus</a:t>
            </a:r>
            <a:r>
              <a:rPr lang="en-US" sz="2000" dirty="0" smtClean="0"/>
              <a:t>).</a:t>
            </a:r>
          </a:p>
          <a:p>
            <a:pPr marL="0" indent="0" algn="just">
              <a:buNone/>
            </a:pPr>
            <a:endParaRPr lang="en-US" sz="2000" dirty="0"/>
          </a:p>
          <a:p>
            <a:pPr>
              <a:buNone/>
            </a:pPr>
            <a:r>
              <a:rPr lang="en-US" sz="2200" b="1" dirty="0"/>
              <a:t>2. Complexity and </a:t>
            </a:r>
            <a:r>
              <a:rPr lang="en-US" sz="2200" b="1" dirty="0" err="1"/>
              <a:t>heterogenecity</a:t>
            </a:r>
            <a:r>
              <a:rPr lang="en-US" sz="2200" b="1" dirty="0"/>
              <a:t>:</a:t>
            </a:r>
          </a:p>
          <a:p>
            <a:pPr algn="just">
              <a:buFont typeface="Wingdings" pitchFamily="2" charset="2"/>
              <a:buChar char="§"/>
            </a:pPr>
            <a:endParaRPr lang="en-US" sz="2000" dirty="0"/>
          </a:p>
          <a:p>
            <a:pPr algn="just">
              <a:buFont typeface="Wingdings" pitchFamily="2" charset="2"/>
              <a:buChar char="§"/>
            </a:pPr>
            <a:r>
              <a:rPr lang="en-IN" sz="2000" dirty="0"/>
              <a:t>A </a:t>
            </a:r>
            <a:r>
              <a:rPr lang="en-IN" sz="2000" dirty="0" err="1"/>
              <a:t>homopolymer</a:t>
            </a:r>
            <a:r>
              <a:rPr lang="en-IN" sz="2000" dirty="0"/>
              <a:t> polypeptide chain of any amino acid, even though big in size, fails to induce immune response due to lack of heterogeneity. </a:t>
            </a:r>
          </a:p>
          <a:p>
            <a:pPr algn="just">
              <a:buFont typeface="Wingdings" pitchFamily="2" charset="2"/>
              <a:buChar char="§"/>
            </a:pPr>
            <a:r>
              <a:rPr lang="en-IN" sz="2000" dirty="0"/>
              <a:t>Addition of different amino acids at different sites of the same </a:t>
            </a:r>
            <a:r>
              <a:rPr lang="en-IN" sz="2000" dirty="0" err="1"/>
              <a:t>homopolymer</a:t>
            </a:r>
            <a:r>
              <a:rPr lang="en-IN" sz="2000" dirty="0"/>
              <a:t> makes it immunogenic.</a:t>
            </a:r>
          </a:p>
          <a:p>
            <a:pPr algn="just">
              <a:buFont typeface="Wingdings" pitchFamily="2" charset="2"/>
              <a:buChar char="§"/>
            </a:pPr>
            <a:r>
              <a:rPr lang="en-IN" sz="2000" dirty="0"/>
              <a:t>Since the structural complexity of a protein is different at different levels of formation, the immunogenicity of a protein during its formation and after its formation are different.</a:t>
            </a:r>
          </a:p>
          <a:p>
            <a:pPr algn="just">
              <a:buFont typeface="Wingdings" pitchFamily="2" charset="2"/>
              <a:buChar char="§"/>
            </a:pPr>
            <a:r>
              <a:rPr lang="en-US" sz="2000" dirty="0"/>
              <a:t>Generally aromatic residues like tyrosine will contribute more towards </a:t>
            </a:r>
            <a:r>
              <a:rPr lang="en-US" sz="2000" dirty="0" err="1"/>
              <a:t>immunogenecity</a:t>
            </a:r>
            <a:r>
              <a:rPr lang="en-US" sz="2000" dirty="0"/>
              <a:t>.</a:t>
            </a:r>
            <a:endParaRPr lang="en-IN" sz="2000" dirty="0"/>
          </a:p>
          <a:p>
            <a:pPr algn="just">
              <a:buNone/>
            </a:pPr>
            <a:endParaRPr lang="en-US" sz="2200" dirty="0"/>
          </a:p>
          <a:p>
            <a:pPr algn="just">
              <a:buFont typeface="Wingdings" pitchFamily="2" charset="2"/>
              <a:buChar char="§"/>
            </a:pPr>
            <a:endParaRPr lang="en-US" sz="2200" dirty="0"/>
          </a:p>
          <a:p>
            <a:pPr marL="514350" indent="-514350">
              <a:buNone/>
            </a:pPr>
            <a:endParaRPr lang="en-IN" dirty="0"/>
          </a:p>
        </p:txBody>
      </p:sp>
    </p:spTree>
    <p:extLst>
      <p:ext uri="{BB962C8B-B14F-4D97-AF65-F5344CB8AC3E}">
        <p14:creationId xmlns="" xmlns:p14="http://schemas.microsoft.com/office/powerpoint/2010/main" val="193723117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1276" y="214291"/>
            <a:ext cx="11450594" cy="6643709"/>
          </a:xfrm>
        </p:spPr>
        <p:txBody>
          <a:bodyPr>
            <a:normAutofit fontScale="92500" lnSpcReduction="10000"/>
          </a:bodyPr>
          <a:lstStyle/>
          <a:p>
            <a:pPr>
              <a:buNone/>
            </a:pPr>
            <a:r>
              <a:rPr lang="en-US" sz="2200" b="1" dirty="0" smtClean="0"/>
              <a:t>3. Size:</a:t>
            </a:r>
          </a:p>
          <a:p>
            <a:pPr algn="just">
              <a:buFont typeface="Wingdings" pitchFamily="2" charset="2"/>
              <a:buChar char="§"/>
            </a:pPr>
            <a:r>
              <a:rPr lang="en-IN" sz="2200" dirty="0"/>
              <a:t>Generally the size of the antigen molecule influences the immunogenicity. Substances with a molecular weight of about 100000 Daltons show best immunogenicity and substances less than 5000 to 10000 Daltons are poor </a:t>
            </a:r>
            <a:r>
              <a:rPr lang="en-IN" sz="2200" dirty="0" err="1"/>
              <a:t>immunogens</a:t>
            </a:r>
            <a:r>
              <a:rPr lang="en-IN" sz="2200" dirty="0"/>
              <a:t>.</a:t>
            </a:r>
          </a:p>
          <a:p>
            <a:pPr algn="just">
              <a:buNone/>
            </a:pPr>
            <a:endParaRPr lang="en-IN" sz="2200" dirty="0"/>
          </a:p>
          <a:p>
            <a:pPr algn="just">
              <a:buFont typeface="Wingdings" pitchFamily="2" charset="2"/>
              <a:buChar char="§"/>
            </a:pPr>
            <a:r>
              <a:rPr lang="en-IN" sz="2200" dirty="0"/>
              <a:t>For example, large molecules such as </a:t>
            </a:r>
            <a:r>
              <a:rPr lang="en-IN" sz="2200" dirty="0" err="1"/>
              <a:t>hemocyanin</a:t>
            </a:r>
            <a:r>
              <a:rPr lang="en-IN" sz="2200" dirty="0"/>
              <a:t> (6000.000 </a:t>
            </a:r>
            <a:r>
              <a:rPr lang="en-IN" sz="2200" dirty="0" err="1"/>
              <a:t>dt</a:t>
            </a:r>
            <a:r>
              <a:rPr lang="en-IN" sz="2200" dirty="0"/>
              <a:t>) and </a:t>
            </a:r>
            <a:r>
              <a:rPr lang="en-IN" sz="2200" dirty="0" err="1"/>
              <a:t>thyroglobulin</a:t>
            </a:r>
            <a:r>
              <a:rPr lang="en-IN" sz="2200" dirty="0"/>
              <a:t> (9669000 </a:t>
            </a:r>
            <a:r>
              <a:rPr lang="en-IN" sz="2200" dirty="0" err="1"/>
              <a:t>dt</a:t>
            </a:r>
            <a:r>
              <a:rPr lang="en-IN" sz="2200" dirty="0"/>
              <a:t>) show excellent immunogenicity. The proteins like insulin, </a:t>
            </a:r>
            <a:r>
              <a:rPr lang="en-IN" sz="2200" dirty="0" err="1"/>
              <a:t>histone</a:t>
            </a:r>
            <a:r>
              <a:rPr lang="en-IN" sz="2200" dirty="0"/>
              <a:t> etc. with low molecular weight fails to produce proper immunological response when exposed to immune system</a:t>
            </a:r>
            <a:r>
              <a:rPr lang="en-IN" sz="2200" dirty="0" smtClean="0"/>
              <a:t>.</a:t>
            </a:r>
          </a:p>
          <a:p>
            <a:pPr marL="0" indent="0" algn="just">
              <a:buNone/>
            </a:pPr>
            <a:endParaRPr lang="en-IN" sz="2200" dirty="0"/>
          </a:p>
          <a:p>
            <a:pPr>
              <a:buNone/>
            </a:pPr>
            <a:r>
              <a:rPr lang="en-IN" sz="2200" b="1" dirty="0"/>
              <a:t>4. Foreignness</a:t>
            </a:r>
          </a:p>
          <a:p>
            <a:pPr>
              <a:buNone/>
            </a:pPr>
            <a:endParaRPr lang="en-IN" sz="2200" dirty="0"/>
          </a:p>
          <a:p>
            <a:pPr algn="just">
              <a:buFont typeface="Wingdings" pitchFamily="2" charset="2"/>
              <a:buChar char="§"/>
            </a:pPr>
            <a:r>
              <a:rPr lang="en-IN" sz="2200" dirty="0"/>
              <a:t>The very important and essential character required, for any substance to be immunogenic is its foreignness.</a:t>
            </a:r>
          </a:p>
          <a:p>
            <a:pPr algn="just">
              <a:buNone/>
            </a:pPr>
            <a:endParaRPr lang="en-IN" sz="2200" dirty="0"/>
          </a:p>
          <a:p>
            <a:pPr algn="just">
              <a:buFont typeface="Wingdings" pitchFamily="2" charset="2"/>
              <a:buChar char="§"/>
            </a:pPr>
            <a:r>
              <a:rPr lang="en-IN" sz="2200" dirty="0"/>
              <a:t>Since immune system is designed to react with foreign molecules, antigens from related species are less antigenic than that of unrelated species.</a:t>
            </a:r>
          </a:p>
          <a:p>
            <a:pPr algn="just">
              <a:buNone/>
            </a:pPr>
            <a:endParaRPr lang="en-IN" sz="2200" dirty="0"/>
          </a:p>
          <a:p>
            <a:pPr algn="just">
              <a:buFont typeface="Wingdings" pitchFamily="2" charset="2"/>
              <a:buChar char="§"/>
            </a:pPr>
            <a:r>
              <a:rPr lang="en-IN" sz="2200" dirty="0"/>
              <a:t>The phylogenetic distance between two species generates disparity between antigens, but there is same exception to contain molecules such as collagen, and cytochrome C, because they are highly conserved throughout evolution and therefore display very little immunogenicity across diverse species lines</a:t>
            </a:r>
          </a:p>
          <a:p>
            <a:pPr marL="0" indent="0" algn="just">
              <a:buNone/>
            </a:pPr>
            <a:endParaRPr lang="en-IN" sz="2000" dirty="0"/>
          </a:p>
          <a:p>
            <a:pPr>
              <a:buNone/>
            </a:pPr>
            <a:endParaRPr lang="en-IN" dirty="0"/>
          </a:p>
        </p:txBody>
      </p:sp>
    </p:spTree>
    <p:extLst>
      <p:ext uri="{BB962C8B-B14F-4D97-AF65-F5344CB8AC3E}">
        <p14:creationId xmlns="" xmlns:p14="http://schemas.microsoft.com/office/powerpoint/2010/main" val="314745479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Types of antigens and </a:t>
            </a:r>
            <a:r>
              <a:rPr lang="en-US" sz="3200" b="1" dirty="0" err="1"/>
              <a:t>antigenecity</a:t>
            </a:r>
            <a:r>
              <a:rPr lang="en-US" sz="3200" b="1" dirty="0"/>
              <a:t> </a:t>
            </a:r>
            <a:endParaRPr lang="en-IN" sz="3200" b="1" dirty="0"/>
          </a:p>
        </p:txBody>
      </p:sp>
      <p:sp>
        <p:nvSpPr>
          <p:cNvPr id="3" name="Content Placeholder 2"/>
          <p:cNvSpPr>
            <a:spLocks noGrp="1"/>
          </p:cNvSpPr>
          <p:nvPr>
            <p:ph idx="1"/>
          </p:nvPr>
        </p:nvSpPr>
        <p:spPr/>
        <p:txBody>
          <a:bodyPr>
            <a:normAutofit/>
          </a:bodyPr>
          <a:lstStyle/>
          <a:p>
            <a:pPr>
              <a:buFont typeface="Wingdings" pitchFamily="2" charset="2"/>
              <a:buChar char="ü"/>
            </a:pPr>
            <a:r>
              <a:rPr lang="en-US" sz="2200" dirty="0"/>
              <a:t>Chemical nature</a:t>
            </a:r>
          </a:p>
          <a:p>
            <a:pPr>
              <a:buFont typeface="Wingdings" pitchFamily="2" charset="2"/>
              <a:buChar char="ü"/>
            </a:pPr>
            <a:r>
              <a:rPr lang="en-US" sz="2200" dirty="0"/>
              <a:t>Size</a:t>
            </a:r>
          </a:p>
          <a:p>
            <a:pPr>
              <a:buFont typeface="Wingdings" pitchFamily="2" charset="2"/>
              <a:buChar char="ü"/>
            </a:pPr>
            <a:r>
              <a:rPr lang="en-US" sz="2200" dirty="0" err="1"/>
              <a:t>Compelxity</a:t>
            </a:r>
            <a:endParaRPr lang="en-US" sz="2200" dirty="0"/>
          </a:p>
          <a:p>
            <a:pPr>
              <a:buFont typeface="Wingdings" pitchFamily="2" charset="2"/>
              <a:buChar char="ü"/>
            </a:pPr>
            <a:r>
              <a:rPr lang="en-US" sz="2200" dirty="0"/>
              <a:t>Antigen presentation</a:t>
            </a:r>
          </a:p>
          <a:p>
            <a:pPr>
              <a:buFont typeface="Wingdings" pitchFamily="2" charset="2"/>
              <a:buChar char="ü"/>
            </a:pPr>
            <a:r>
              <a:rPr lang="en-US" sz="2200" dirty="0"/>
              <a:t>Foreignness</a:t>
            </a:r>
            <a:endParaRPr lang="en-IN" sz="2200" dirty="0"/>
          </a:p>
          <a:p>
            <a:pPr>
              <a:buNone/>
            </a:pPr>
            <a:r>
              <a:rPr lang="en-US" sz="2200" dirty="0"/>
              <a:t>- </a:t>
            </a:r>
            <a:r>
              <a:rPr lang="en-US" sz="2200" dirty="0" err="1"/>
              <a:t>Recognization</a:t>
            </a:r>
            <a:r>
              <a:rPr lang="en-US" sz="2200" dirty="0"/>
              <a:t> of </a:t>
            </a:r>
            <a:r>
              <a:rPr lang="en-US" sz="2200" dirty="0" err="1"/>
              <a:t>epitopes</a:t>
            </a:r>
            <a:r>
              <a:rPr lang="en-US" sz="2200" dirty="0"/>
              <a:t> and stimulation of antibodies</a:t>
            </a:r>
            <a:endParaRPr lang="en-IN" sz="2200" dirty="0"/>
          </a:p>
        </p:txBody>
      </p:sp>
    </p:spTree>
    <p:extLst>
      <p:ext uri="{BB962C8B-B14F-4D97-AF65-F5344CB8AC3E}">
        <p14:creationId xmlns="" xmlns:p14="http://schemas.microsoft.com/office/powerpoint/2010/main" val="12648652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p:cNvSpPr>
            <a:spLocks noGrp="1" noChangeArrowheads="1"/>
          </p:cNvSpPr>
          <p:nvPr>
            <p:ph type="title"/>
          </p:nvPr>
        </p:nvSpPr>
        <p:spPr>
          <a:xfrm>
            <a:off x="1524000" y="0"/>
            <a:ext cx="9144000" cy="762000"/>
          </a:xfrm>
        </p:spPr>
        <p:txBody>
          <a:bodyPr/>
          <a:lstStyle/>
          <a:p>
            <a:pPr eaLnBrk="1" hangingPunct="1"/>
            <a:r>
              <a:rPr lang="en-US" altLang="en-US" sz="3200" b="1" dirty="0">
                <a:solidFill>
                  <a:srgbClr val="0070C0"/>
                </a:solidFill>
                <a:latin typeface="+mn-lt"/>
              </a:rPr>
              <a:t>Body Defenses against Infection:  Immunity</a:t>
            </a:r>
          </a:p>
        </p:txBody>
      </p:sp>
      <p:sp>
        <p:nvSpPr>
          <p:cNvPr id="12291" name="Text Box 4"/>
          <p:cNvSpPr txBox="1">
            <a:spLocks noChangeArrowheads="1"/>
          </p:cNvSpPr>
          <p:nvPr/>
        </p:nvSpPr>
        <p:spPr bwMode="auto">
          <a:xfrm>
            <a:off x="2514600" y="838200"/>
            <a:ext cx="6081858"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Tx/>
              <a:buChar char="•"/>
            </a:pPr>
            <a:r>
              <a:rPr lang="en-US">
                <a:latin typeface="Calibri" panose="020F0502020204030204" pitchFamily="34" charset="0"/>
              </a:rPr>
              <a:t> </a:t>
            </a:r>
            <a:r>
              <a:rPr lang="en-US">
                <a:solidFill>
                  <a:schemeClr val="accent2"/>
                </a:solidFill>
                <a:latin typeface="Calibri" panose="020F0502020204030204" pitchFamily="34" charset="0"/>
              </a:rPr>
              <a:t>pathogen (</a:t>
            </a:r>
            <a:r>
              <a:rPr lang="en-US" sz="2000">
                <a:latin typeface="Calibri" panose="020F0502020204030204" pitchFamily="34" charset="0"/>
              </a:rPr>
              <a:t>disease causing agents: bacteria, viruses, etc)</a:t>
            </a:r>
          </a:p>
        </p:txBody>
      </p:sp>
      <p:sp>
        <p:nvSpPr>
          <p:cNvPr id="12292" name="Text Box 5"/>
          <p:cNvSpPr txBox="1">
            <a:spLocks noChangeArrowheads="1"/>
          </p:cNvSpPr>
          <p:nvPr/>
        </p:nvSpPr>
        <p:spPr bwMode="auto">
          <a:xfrm>
            <a:off x="1524000" y="1676400"/>
            <a:ext cx="3200400" cy="12926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Tx/>
              <a:buChar char="•"/>
            </a:pPr>
            <a:r>
              <a:rPr lang="en-US">
                <a:latin typeface="Calibri" panose="020F0502020204030204" pitchFamily="34" charset="0"/>
              </a:rPr>
              <a:t> </a:t>
            </a:r>
            <a:r>
              <a:rPr lang="en-US">
                <a:solidFill>
                  <a:schemeClr val="accent2"/>
                </a:solidFill>
                <a:latin typeface="Calibri" panose="020F0502020204030204" pitchFamily="34" charset="0"/>
              </a:rPr>
              <a:t>innate defenses</a:t>
            </a:r>
            <a:r>
              <a:rPr lang="en-US">
                <a:latin typeface="Calibri" panose="020F0502020204030204" pitchFamily="34" charset="0"/>
              </a:rPr>
              <a:t> </a:t>
            </a:r>
          </a:p>
          <a:p>
            <a:pPr lvl="1" eaLnBrk="1" hangingPunct="1">
              <a:buFontTx/>
              <a:buChar char="•"/>
            </a:pPr>
            <a:r>
              <a:rPr lang="en-US" sz="2000">
                <a:latin typeface="Calibri" panose="020F0502020204030204" pitchFamily="34" charset="0"/>
              </a:rPr>
              <a:t> general defenses</a:t>
            </a:r>
          </a:p>
          <a:p>
            <a:pPr lvl="1" eaLnBrk="1" hangingPunct="1">
              <a:buFontTx/>
              <a:buChar char="•"/>
            </a:pPr>
            <a:r>
              <a:rPr lang="en-US" sz="2000">
                <a:latin typeface="Calibri" panose="020F0502020204030204" pitchFamily="34" charset="0"/>
              </a:rPr>
              <a:t> protects against many pathogens</a:t>
            </a:r>
          </a:p>
        </p:txBody>
      </p:sp>
      <p:grpSp>
        <p:nvGrpSpPr>
          <p:cNvPr id="12293" name="Group 37"/>
          <p:cNvGrpSpPr>
            <a:grpSpLocks/>
          </p:cNvGrpSpPr>
          <p:nvPr/>
        </p:nvGrpSpPr>
        <p:grpSpPr bwMode="auto">
          <a:xfrm>
            <a:off x="6076950" y="1981200"/>
            <a:ext cx="4591050" cy="4876800"/>
            <a:chOff x="624" y="144"/>
            <a:chExt cx="4524" cy="3644"/>
          </a:xfrm>
        </p:grpSpPr>
        <p:sp>
          <p:nvSpPr>
            <p:cNvPr id="12298" name="AutoShape 4"/>
            <p:cNvSpPr>
              <a:spLocks noChangeAspect="1" noChangeArrowheads="1" noTextEdit="1"/>
            </p:cNvSpPr>
            <p:nvPr/>
          </p:nvSpPr>
          <p:spPr bwMode="auto">
            <a:xfrm>
              <a:off x="624" y="144"/>
              <a:ext cx="4524" cy="36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GB"/>
            </a:p>
          </p:txBody>
        </p:sp>
        <p:sp>
          <p:nvSpPr>
            <p:cNvPr id="12299" name="Rectangle 6"/>
            <p:cNvSpPr>
              <a:spLocks noChangeArrowheads="1"/>
            </p:cNvSpPr>
            <p:nvPr/>
          </p:nvSpPr>
          <p:spPr bwMode="auto">
            <a:xfrm>
              <a:off x="1584" y="192"/>
              <a:ext cx="0" cy="2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atin typeface="Calibri" panose="020F0502020204030204" pitchFamily="34" charset="0"/>
              </a:endParaRPr>
            </a:p>
          </p:txBody>
        </p:sp>
        <p:sp>
          <p:nvSpPr>
            <p:cNvPr id="12300" name="Line 7"/>
            <p:cNvSpPr>
              <a:spLocks noChangeShapeType="1"/>
            </p:cNvSpPr>
            <p:nvPr/>
          </p:nvSpPr>
          <p:spPr bwMode="auto">
            <a:xfrm>
              <a:off x="2886" y="1405"/>
              <a:ext cx="1" cy="202"/>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GB"/>
            </a:p>
          </p:txBody>
        </p:sp>
        <p:sp>
          <p:nvSpPr>
            <p:cNvPr id="12301" name="Line 8"/>
            <p:cNvSpPr>
              <a:spLocks noChangeShapeType="1"/>
            </p:cNvSpPr>
            <p:nvPr/>
          </p:nvSpPr>
          <p:spPr bwMode="auto">
            <a:xfrm>
              <a:off x="1483" y="1607"/>
              <a:ext cx="1" cy="201"/>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GB"/>
            </a:p>
          </p:txBody>
        </p:sp>
        <p:sp>
          <p:nvSpPr>
            <p:cNvPr id="12302" name="Line 9"/>
            <p:cNvSpPr>
              <a:spLocks noChangeShapeType="1"/>
            </p:cNvSpPr>
            <p:nvPr/>
          </p:nvSpPr>
          <p:spPr bwMode="auto">
            <a:xfrm>
              <a:off x="3351" y="1607"/>
              <a:ext cx="1" cy="201"/>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GB"/>
            </a:p>
          </p:txBody>
        </p:sp>
        <p:sp>
          <p:nvSpPr>
            <p:cNvPr id="12303" name="Line 10"/>
            <p:cNvSpPr>
              <a:spLocks noChangeShapeType="1"/>
            </p:cNvSpPr>
            <p:nvPr/>
          </p:nvSpPr>
          <p:spPr bwMode="auto">
            <a:xfrm>
              <a:off x="1483" y="1607"/>
              <a:ext cx="1403" cy="1"/>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GB"/>
            </a:p>
          </p:txBody>
        </p:sp>
        <p:sp>
          <p:nvSpPr>
            <p:cNvPr id="12304" name="Line 11"/>
            <p:cNvSpPr>
              <a:spLocks noChangeShapeType="1"/>
            </p:cNvSpPr>
            <p:nvPr/>
          </p:nvSpPr>
          <p:spPr bwMode="auto">
            <a:xfrm>
              <a:off x="2886" y="1607"/>
              <a:ext cx="465" cy="1"/>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GB"/>
            </a:p>
          </p:txBody>
        </p:sp>
        <p:sp>
          <p:nvSpPr>
            <p:cNvPr id="12305" name="Rectangle 12"/>
            <p:cNvSpPr>
              <a:spLocks noChangeArrowheads="1"/>
            </p:cNvSpPr>
            <p:nvPr/>
          </p:nvSpPr>
          <p:spPr bwMode="auto">
            <a:xfrm>
              <a:off x="659" y="1808"/>
              <a:ext cx="1657" cy="771"/>
            </a:xfrm>
            <a:prstGeom prst="rect">
              <a:avLst/>
            </a:prstGeom>
            <a:solidFill>
              <a:srgbClr val="BBE0E3"/>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atin typeface="Calibri" panose="020F0502020204030204" pitchFamily="34" charset="0"/>
              </a:endParaRPr>
            </a:p>
          </p:txBody>
        </p:sp>
        <p:sp>
          <p:nvSpPr>
            <p:cNvPr id="12306" name="Rectangle 13"/>
            <p:cNvSpPr>
              <a:spLocks noChangeArrowheads="1"/>
            </p:cNvSpPr>
            <p:nvPr/>
          </p:nvSpPr>
          <p:spPr bwMode="auto">
            <a:xfrm>
              <a:off x="1141" y="1887"/>
              <a:ext cx="591" cy="2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solidFill>
                    <a:srgbClr val="000000"/>
                  </a:solidFill>
                  <a:latin typeface="Calibri" panose="020F0502020204030204" pitchFamily="34" charset="0"/>
                </a:rPr>
                <a:t>Innate</a:t>
              </a:r>
              <a:endParaRPr lang="en-US">
                <a:latin typeface="Calibri" panose="020F0502020204030204" pitchFamily="34" charset="0"/>
              </a:endParaRPr>
            </a:p>
          </p:txBody>
        </p:sp>
        <p:sp>
          <p:nvSpPr>
            <p:cNvPr id="12307" name="Rectangle 14"/>
            <p:cNvSpPr>
              <a:spLocks noChangeArrowheads="1"/>
            </p:cNvSpPr>
            <p:nvPr/>
          </p:nvSpPr>
          <p:spPr bwMode="auto">
            <a:xfrm>
              <a:off x="764" y="2194"/>
              <a:ext cx="1215" cy="2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solidFill>
                    <a:srgbClr val="000000"/>
                  </a:solidFill>
                  <a:latin typeface="Calibri" panose="020F0502020204030204" pitchFamily="34" charset="0"/>
                </a:rPr>
                <a:t>(Nonspecific)</a:t>
              </a:r>
              <a:endParaRPr lang="en-US">
                <a:latin typeface="Calibri" panose="020F0502020204030204" pitchFamily="34" charset="0"/>
              </a:endParaRPr>
            </a:p>
          </p:txBody>
        </p:sp>
        <p:sp>
          <p:nvSpPr>
            <p:cNvPr id="12308" name="Rectangle 15"/>
            <p:cNvSpPr>
              <a:spLocks noChangeArrowheads="1"/>
            </p:cNvSpPr>
            <p:nvPr/>
          </p:nvSpPr>
          <p:spPr bwMode="auto">
            <a:xfrm>
              <a:off x="659" y="1808"/>
              <a:ext cx="1657" cy="771"/>
            </a:xfrm>
            <a:prstGeom prst="rect">
              <a:avLst/>
            </a:prstGeom>
            <a:noFill/>
            <a:ln w="28575">
              <a:solidFill>
                <a:srgbClr val="808080"/>
              </a:solidFill>
              <a:miter lim="800000"/>
              <a:headEnd/>
              <a:tailEnd/>
            </a:ln>
            <a:extLst>
              <a:ext uri="{909E8E84-426E-40DD-AFC4-6F175D3DCCD1}">
                <a14:hiddenFill xmlns=""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atin typeface="Calibri" panose="020F0502020204030204" pitchFamily="34" charset="0"/>
              </a:endParaRPr>
            </a:p>
          </p:txBody>
        </p:sp>
        <p:sp>
          <p:nvSpPr>
            <p:cNvPr id="12309" name="Line 16"/>
            <p:cNvSpPr>
              <a:spLocks noChangeShapeType="1"/>
            </p:cNvSpPr>
            <p:nvPr/>
          </p:nvSpPr>
          <p:spPr bwMode="auto">
            <a:xfrm>
              <a:off x="3351" y="2579"/>
              <a:ext cx="1" cy="202"/>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GB"/>
            </a:p>
          </p:txBody>
        </p:sp>
        <p:sp>
          <p:nvSpPr>
            <p:cNvPr id="12310" name="Line 17"/>
            <p:cNvSpPr>
              <a:spLocks noChangeShapeType="1"/>
            </p:cNvSpPr>
            <p:nvPr/>
          </p:nvSpPr>
          <p:spPr bwMode="auto">
            <a:xfrm>
              <a:off x="2413" y="2781"/>
              <a:ext cx="1" cy="201"/>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GB"/>
            </a:p>
          </p:txBody>
        </p:sp>
        <p:sp>
          <p:nvSpPr>
            <p:cNvPr id="12311" name="Line 18"/>
            <p:cNvSpPr>
              <a:spLocks noChangeShapeType="1"/>
            </p:cNvSpPr>
            <p:nvPr/>
          </p:nvSpPr>
          <p:spPr bwMode="auto">
            <a:xfrm>
              <a:off x="4280" y="2781"/>
              <a:ext cx="1" cy="201"/>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GB"/>
            </a:p>
          </p:txBody>
        </p:sp>
        <p:sp>
          <p:nvSpPr>
            <p:cNvPr id="12312" name="Line 19"/>
            <p:cNvSpPr>
              <a:spLocks noChangeShapeType="1"/>
            </p:cNvSpPr>
            <p:nvPr/>
          </p:nvSpPr>
          <p:spPr bwMode="auto">
            <a:xfrm>
              <a:off x="2413" y="2781"/>
              <a:ext cx="938" cy="1"/>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GB"/>
            </a:p>
          </p:txBody>
        </p:sp>
        <p:sp>
          <p:nvSpPr>
            <p:cNvPr id="12313" name="Line 20"/>
            <p:cNvSpPr>
              <a:spLocks noChangeShapeType="1"/>
            </p:cNvSpPr>
            <p:nvPr/>
          </p:nvSpPr>
          <p:spPr bwMode="auto">
            <a:xfrm>
              <a:off x="3351" y="2781"/>
              <a:ext cx="929" cy="1"/>
            </a:xfrm>
            <a:prstGeom prst="line">
              <a:avLst/>
            </a:prstGeom>
            <a:noFill/>
            <a:ln w="285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GB"/>
            </a:p>
          </p:txBody>
        </p:sp>
        <p:sp>
          <p:nvSpPr>
            <p:cNvPr id="12314" name="Rectangle 21"/>
            <p:cNvSpPr>
              <a:spLocks noChangeArrowheads="1"/>
            </p:cNvSpPr>
            <p:nvPr/>
          </p:nvSpPr>
          <p:spPr bwMode="auto">
            <a:xfrm>
              <a:off x="1588" y="2982"/>
              <a:ext cx="1657" cy="771"/>
            </a:xfrm>
            <a:prstGeom prst="rect">
              <a:avLst/>
            </a:prstGeom>
            <a:solidFill>
              <a:srgbClr val="BBE0E3"/>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atin typeface="Calibri" panose="020F0502020204030204" pitchFamily="34" charset="0"/>
              </a:endParaRPr>
            </a:p>
          </p:txBody>
        </p:sp>
        <p:sp>
          <p:nvSpPr>
            <p:cNvPr id="12315" name="Rectangle 22"/>
            <p:cNvSpPr>
              <a:spLocks noChangeArrowheads="1"/>
            </p:cNvSpPr>
            <p:nvPr/>
          </p:nvSpPr>
          <p:spPr bwMode="auto">
            <a:xfrm>
              <a:off x="1957" y="3061"/>
              <a:ext cx="799" cy="2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solidFill>
                    <a:srgbClr val="000000"/>
                  </a:solidFill>
                  <a:latin typeface="Calibri" panose="020F0502020204030204" pitchFamily="34" charset="0"/>
                </a:rPr>
                <a:t>Humoral</a:t>
              </a:r>
              <a:endParaRPr lang="en-US">
                <a:latin typeface="Calibri" panose="020F0502020204030204" pitchFamily="34" charset="0"/>
              </a:endParaRPr>
            </a:p>
          </p:txBody>
        </p:sp>
        <p:sp>
          <p:nvSpPr>
            <p:cNvPr id="12316" name="Rectangle 23"/>
            <p:cNvSpPr>
              <a:spLocks noChangeArrowheads="1"/>
            </p:cNvSpPr>
            <p:nvPr/>
          </p:nvSpPr>
          <p:spPr bwMode="auto">
            <a:xfrm>
              <a:off x="1869" y="3367"/>
              <a:ext cx="957" cy="2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solidFill>
                    <a:srgbClr val="000000"/>
                  </a:solidFill>
                  <a:latin typeface="Calibri" panose="020F0502020204030204" pitchFamily="34" charset="0"/>
                </a:rPr>
                <a:t>(antibody)</a:t>
              </a:r>
              <a:endParaRPr lang="en-US">
                <a:latin typeface="Calibri" panose="020F0502020204030204" pitchFamily="34" charset="0"/>
              </a:endParaRPr>
            </a:p>
          </p:txBody>
        </p:sp>
        <p:sp>
          <p:nvSpPr>
            <p:cNvPr id="12317" name="Rectangle 24"/>
            <p:cNvSpPr>
              <a:spLocks noChangeArrowheads="1"/>
            </p:cNvSpPr>
            <p:nvPr/>
          </p:nvSpPr>
          <p:spPr bwMode="auto">
            <a:xfrm>
              <a:off x="1588" y="2982"/>
              <a:ext cx="1657" cy="771"/>
            </a:xfrm>
            <a:prstGeom prst="rect">
              <a:avLst/>
            </a:prstGeom>
            <a:noFill/>
            <a:ln w="28575">
              <a:solidFill>
                <a:srgbClr val="808080"/>
              </a:solidFill>
              <a:miter lim="800000"/>
              <a:headEnd/>
              <a:tailEnd/>
            </a:ln>
            <a:extLst>
              <a:ext uri="{909E8E84-426E-40DD-AFC4-6F175D3DCCD1}">
                <a14:hiddenFill xmlns=""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atin typeface="Calibri" panose="020F0502020204030204" pitchFamily="34" charset="0"/>
              </a:endParaRPr>
            </a:p>
          </p:txBody>
        </p:sp>
        <p:sp>
          <p:nvSpPr>
            <p:cNvPr id="12318" name="Rectangle 25"/>
            <p:cNvSpPr>
              <a:spLocks noChangeArrowheads="1"/>
            </p:cNvSpPr>
            <p:nvPr/>
          </p:nvSpPr>
          <p:spPr bwMode="auto">
            <a:xfrm>
              <a:off x="3456" y="2982"/>
              <a:ext cx="1657" cy="771"/>
            </a:xfrm>
            <a:prstGeom prst="rect">
              <a:avLst/>
            </a:prstGeom>
            <a:solidFill>
              <a:srgbClr val="BBE0E3"/>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atin typeface="Calibri" panose="020F0502020204030204" pitchFamily="34" charset="0"/>
              </a:endParaRPr>
            </a:p>
          </p:txBody>
        </p:sp>
        <p:sp>
          <p:nvSpPr>
            <p:cNvPr id="12319" name="Rectangle 26"/>
            <p:cNvSpPr>
              <a:spLocks noChangeArrowheads="1"/>
            </p:cNvSpPr>
            <p:nvPr/>
          </p:nvSpPr>
          <p:spPr bwMode="auto">
            <a:xfrm>
              <a:off x="3535" y="3061"/>
              <a:ext cx="1291" cy="2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solidFill>
                    <a:srgbClr val="000000"/>
                  </a:solidFill>
                  <a:latin typeface="Calibri" panose="020F0502020204030204" pitchFamily="34" charset="0"/>
                </a:rPr>
                <a:t>Cell-mediated</a:t>
              </a:r>
              <a:endParaRPr lang="en-US">
                <a:latin typeface="Calibri" panose="020F0502020204030204" pitchFamily="34" charset="0"/>
              </a:endParaRPr>
            </a:p>
          </p:txBody>
        </p:sp>
        <p:sp>
          <p:nvSpPr>
            <p:cNvPr id="12320" name="Rectangle 27"/>
            <p:cNvSpPr>
              <a:spLocks noChangeArrowheads="1"/>
            </p:cNvSpPr>
            <p:nvPr/>
          </p:nvSpPr>
          <p:spPr bwMode="auto">
            <a:xfrm>
              <a:off x="3956" y="3367"/>
              <a:ext cx="542" cy="2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solidFill>
                    <a:srgbClr val="000000"/>
                  </a:solidFill>
                  <a:latin typeface="Calibri" panose="020F0502020204030204" pitchFamily="34" charset="0"/>
                </a:rPr>
                <a:t>(cells)</a:t>
              </a:r>
              <a:endParaRPr lang="en-US">
                <a:latin typeface="Calibri" panose="020F0502020204030204" pitchFamily="34" charset="0"/>
              </a:endParaRPr>
            </a:p>
          </p:txBody>
        </p:sp>
        <p:sp>
          <p:nvSpPr>
            <p:cNvPr id="12321" name="Rectangle 28"/>
            <p:cNvSpPr>
              <a:spLocks noChangeArrowheads="1"/>
            </p:cNvSpPr>
            <p:nvPr/>
          </p:nvSpPr>
          <p:spPr bwMode="auto">
            <a:xfrm>
              <a:off x="3456" y="2982"/>
              <a:ext cx="1657" cy="771"/>
            </a:xfrm>
            <a:prstGeom prst="rect">
              <a:avLst/>
            </a:prstGeom>
            <a:noFill/>
            <a:ln w="28575">
              <a:solidFill>
                <a:srgbClr val="808080"/>
              </a:solidFill>
              <a:miter lim="800000"/>
              <a:headEnd/>
              <a:tailEnd/>
            </a:ln>
            <a:extLst>
              <a:ext uri="{909E8E84-426E-40DD-AFC4-6F175D3DCCD1}">
                <a14:hiddenFill xmlns=""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atin typeface="Calibri" panose="020F0502020204030204" pitchFamily="34" charset="0"/>
              </a:endParaRPr>
            </a:p>
          </p:txBody>
        </p:sp>
        <p:sp>
          <p:nvSpPr>
            <p:cNvPr id="12322" name="Rectangle 29"/>
            <p:cNvSpPr>
              <a:spLocks noChangeArrowheads="1"/>
            </p:cNvSpPr>
            <p:nvPr/>
          </p:nvSpPr>
          <p:spPr bwMode="auto">
            <a:xfrm>
              <a:off x="2527" y="1808"/>
              <a:ext cx="1657" cy="771"/>
            </a:xfrm>
            <a:prstGeom prst="rect">
              <a:avLst/>
            </a:prstGeom>
            <a:solidFill>
              <a:srgbClr val="BBE0E3"/>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atin typeface="Calibri" panose="020F0502020204030204" pitchFamily="34" charset="0"/>
              </a:endParaRPr>
            </a:p>
          </p:txBody>
        </p:sp>
        <p:sp>
          <p:nvSpPr>
            <p:cNvPr id="12323" name="Rectangle 30"/>
            <p:cNvSpPr>
              <a:spLocks noChangeArrowheads="1"/>
            </p:cNvSpPr>
            <p:nvPr/>
          </p:nvSpPr>
          <p:spPr bwMode="auto">
            <a:xfrm>
              <a:off x="2868" y="1887"/>
              <a:ext cx="821" cy="2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solidFill>
                    <a:srgbClr val="000000"/>
                  </a:solidFill>
                  <a:latin typeface="Calibri" panose="020F0502020204030204" pitchFamily="34" charset="0"/>
                </a:rPr>
                <a:t>Adaptive</a:t>
              </a:r>
              <a:endParaRPr lang="en-US">
                <a:latin typeface="Calibri" panose="020F0502020204030204" pitchFamily="34" charset="0"/>
              </a:endParaRPr>
            </a:p>
          </p:txBody>
        </p:sp>
        <p:sp>
          <p:nvSpPr>
            <p:cNvPr id="12324" name="Rectangle 31"/>
            <p:cNvSpPr>
              <a:spLocks noChangeArrowheads="1"/>
            </p:cNvSpPr>
            <p:nvPr/>
          </p:nvSpPr>
          <p:spPr bwMode="auto">
            <a:xfrm>
              <a:off x="2833" y="2194"/>
              <a:ext cx="844" cy="2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solidFill>
                    <a:srgbClr val="000000"/>
                  </a:solidFill>
                  <a:latin typeface="Calibri" panose="020F0502020204030204" pitchFamily="34" charset="0"/>
                </a:rPr>
                <a:t>(Specific)</a:t>
              </a:r>
              <a:endParaRPr lang="en-US">
                <a:latin typeface="Calibri" panose="020F0502020204030204" pitchFamily="34" charset="0"/>
              </a:endParaRPr>
            </a:p>
          </p:txBody>
        </p:sp>
        <p:sp>
          <p:nvSpPr>
            <p:cNvPr id="12325" name="Rectangle 32"/>
            <p:cNvSpPr>
              <a:spLocks noChangeArrowheads="1"/>
            </p:cNvSpPr>
            <p:nvPr/>
          </p:nvSpPr>
          <p:spPr bwMode="auto">
            <a:xfrm>
              <a:off x="2527" y="1808"/>
              <a:ext cx="1657" cy="771"/>
            </a:xfrm>
            <a:prstGeom prst="rect">
              <a:avLst/>
            </a:prstGeom>
            <a:noFill/>
            <a:ln w="28575">
              <a:solidFill>
                <a:srgbClr val="808080"/>
              </a:solidFill>
              <a:miter lim="800000"/>
              <a:headEnd/>
              <a:tailEnd/>
            </a:ln>
            <a:extLst>
              <a:ext uri="{909E8E84-426E-40DD-AFC4-6F175D3DCCD1}">
                <a14:hiddenFill xmlns=""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atin typeface="Calibri" panose="020F0502020204030204" pitchFamily="34" charset="0"/>
              </a:endParaRPr>
            </a:p>
          </p:txBody>
        </p:sp>
        <p:sp>
          <p:nvSpPr>
            <p:cNvPr id="12326" name="Rectangle 33"/>
            <p:cNvSpPr>
              <a:spLocks noChangeArrowheads="1"/>
            </p:cNvSpPr>
            <p:nvPr/>
          </p:nvSpPr>
          <p:spPr bwMode="auto">
            <a:xfrm>
              <a:off x="2062" y="941"/>
              <a:ext cx="1657" cy="464"/>
            </a:xfrm>
            <a:prstGeom prst="rect">
              <a:avLst/>
            </a:prstGeom>
            <a:solidFill>
              <a:srgbClr val="BBE0E3"/>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atin typeface="Calibri" panose="020F0502020204030204" pitchFamily="34" charset="0"/>
              </a:endParaRPr>
            </a:p>
          </p:txBody>
        </p:sp>
        <p:sp>
          <p:nvSpPr>
            <p:cNvPr id="12327" name="Rectangle 34"/>
            <p:cNvSpPr>
              <a:spLocks noChangeArrowheads="1"/>
            </p:cNvSpPr>
            <p:nvPr/>
          </p:nvSpPr>
          <p:spPr bwMode="auto">
            <a:xfrm>
              <a:off x="2386" y="1020"/>
              <a:ext cx="891" cy="2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solidFill>
                    <a:srgbClr val="000000"/>
                  </a:solidFill>
                  <a:latin typeface="Calibri" panose="020F0502020204030204" pitchFamily="34" charset="0"/>
                </a:rPr>
                <a:t>Immunity</a:t>
              </a:r>
              <a:endParaRPr lang="en-US">
                <a:latin typeface="Calibri" panose="020F0502020204030204" pitchFamily="34" charset="0"/>
              </a:endParaRPr>
            </a:p>
          </p:txBody>
        </p:sp>
        <p:sp>
          <p:nvSpPr>
            <p:cNvPr id="12328" name="Rectangle 35"/>
            <p:cNvSpPr>
              <a:spLocks noChangeArrowheads="1"/>
            </p:cNvSpPr>
            <p:nvPr/>
          </p:nvSpPr>
          <p:spPr bwMode="auto">
            <a:xfrm>
              <a:off x="2062" y="941"/>
              <a:ext cx="1657" cy="464"/>
            </a:xfrm>
            <a:prstGeom prst="rect">
              <a:avLst/>
            </a:prstGeom>
            <a:noFill/>
            <a:ln w="28575">
              <a:solidFill>
                <a:srgbClr val="808080"/>
              </a:solidFill>
              <a:miter lim="800000"/>
              <a:headEnd/>
              <a:tailEnd/>
            </a:ln>
            <a:extLst>
              <a:ext uri="{909E8E84-426E-40DD-AFC4-6F175D3DCCD1}">
                <a14:hiddenFill xmlns=""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atin typeface="Calibri" panose="020F0502020204030204" pitchFamily="34" charset="0"/>
              </a:endParaRPr>
            </a:p>
          </p:txBody>
        </p:sp>
        <p:sp>
          <p:nvSpPr>
            <p:cNvPr id="12329" name="Rectangle 36"/>
            <p:cNvSpPr>
              <a:spLocks noChangeArrowheads="1"/>
            </p:cNvSpPr>
            <p:nvPr/>
          </p:nvSpPr>
          <p:spPr bwMode="auto">
            <a:xfrm>
              <a:off x="1920" y="594"/>
              <a:ext cx="1824" cy="288"/>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atin typeface="Calibri" panose="020F0502020204030204" pitchFamily="34" charset="0"/>
              </a:endParaRPr>
            </a:p>
          </p:txBody>
        </p:sp>
      </p:grpSp>
      <p:sp>
        <p:nvSpPr>
          <p:cNvPr id="12294" name="Text Box 6"/>
          <p:cNvSpPr txBox="1">
            <a:spLocks noChangeArrowheads="1"/>
          </p:cNvSpPr>
          <p:nvPr/>
        </p:nvSpPr>
        <p:spPr bwMode="auto">
          <a:xfrm>
            <a:off x="2667000" y="3886200"/>
            <a:ext cx="2430602" cy="16004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Tx/>
              <a:buChar char="•"/>
            </a:pPr>
            <a:r>
              <a:rPr lang="en-US">
                <a:latin typeface="Calibri" panose="020F0502020204030204" pitchFamily="34" charset="0"/>
              </a:rPr>
              <a:t> </a:t>
            </a:r>
            <a:r>
              <a:rPr lang="en-US">
                <a:solidFill>
                  <a:schemeClr val="accent2"/>
                </a:solidFill>
                <a:latin typeface="Calibri" panose="020F0502020204030204" pitchFamily="34" charset="0"/>
              </a:rPr>
              <a:t>adaptive defenses</a:t>
            </a:r>
          </a:p>
          <a:p>
            <a:pPr lvl="1" eaLnBrk="1" hangingPunct="1">
              <a:buFontTx/>
              <a:buChar char="•"/>
            </a:pPr>
            <a:r>
              <a:rPr lang="en-US" sz="2000">
                <a:latin typeface="Calibri" panose="020F0502020204030204" pitchFamily="34" charset="0"/>
              </a:rPr>
              <a:t> immunity</a:t>
            </a:r>
          </a:p>
          <a:p>
            <a:pPr lvl="1" eaLnBrk="1" hangingPunct="1">
              <a:buFontTx/>
              <a:buChar char="•"/>
            </a:pPr>
            <a:r>
              <a:rPr lang="en-US" sz="2000">
                <a:latin typeface="Calibri" panose="020F0502020204030204" pitchFamily="34" charset="0"/>
              </a:rPr>
              <a:t> more specific </a:t>
            </a:r>
          </a:p>
          <a:p>
            <a:pPr lvl="1" eaLnBrk="1" hangingPunct="1">
              <a:buFontTx/>
              <a:buChar char="•"/>
            </a:pPr>
            <a:r>
              <a:rPr lang="en-US" sz="2000">
                <a:latin typeface="Calibri" panose="020F0502020204030204" pitchFamily="34" charset="0"/>
              </a:rPr>
              <a:t> carried out by </a:t>
            </a:r>
          </a:p>
          <a:p>
            <a:pPr lvl="1" eaLnBrk="1" hangingPunct="1"/>
            <a:r>
              <a:rPr lang="en-US" sz="2000">
                <a:latin typeface="Calibri" panose="020F0502020204030204" pitchFamily="34" charset="0"/>
              </a:rPr>
              <a:t>        lymphocytes</a:t>
            </a:r>
          </a:p>
        </p:txBody>
      </p:sp>
      <p:cxnSp>
        <p:nvCxnSpPr>
          <p:cNvPr id="12295" name="Straight Arrow Connector 39"/>
          <p:cNvCxnSpPr>
            <a:cxnSpLocks noChangeShapeType="1"/>
          </p:cNvCxnSpPr>
          <p:nvPr/>
        </p:nvCxnSpPr>
        <p:spPr bwMode="auto">
          <a:xfrm rot="10800000" flipV="1">
            <a:off x="3505200" y="1295400"/>
            <a:ext cx="1371600" cy="457200"/>
          </a:xfrm>
          <a:prstGeom prst="straightConnector1">
            <a:avLst/>
          </a:prstGeom>
          <a:noFill/>
          <a:ln w="9525" algn="ctr">
            <a:solidFill>
              <a:schemeClr val="tx1"/>
            </a:solidFill>
            <a:round/>
            <a:headEnd/>
            <a:tailEnd type="arrow" w="med" len="med"/>
          </a:ln>
          <a:extLst>
            <a:ext uri="{909E8E84-426E-40DD-AFC4-6F175D3DCCD1}">
              <a14:hiddenFill xmlns="" xmlns:a14="http://schemas.microsoft.com/office/drawing/2010/main">
                <a:noFill/>
              </a14:hiddenFill>
            </a:ext>
          </a:extLst>
        </p:spPr>
      </p:cxnSp>
      <p:cxnSp>
        <p:nvCxnSpPr>
          <p:cNvPr id="12296" name="Straight Arrow Connector 41"/>
          <p:cNvCxnSpPr>
            <a:cxnSpLocks noChangeShapeType="1"/>
          </p:cNvCxnSpPr>
          <p:nvPr/>
        </p:nvCxnSpPr>
        <p:spPr bwMode="auto">
          <a:xfrm rot="5400000">
            <a:off x="3544094" y="2628106"/>
            <a:ext cx="2667000" cy="1588"/>
          </a:xfrm>
          <a:prstGeom prst="straightConnector1">
            <a:avLst/>
          </a:prstGeom>
          <a:noFill/>
          <a:ln w="9525" algn="ctr">
            <a:solidFill>
              <a:schemeClr val="tx1"/>
            </a:solidFill>
            <a:round/>
            <a:headEnd/>
            <a:tailEnd type="arrow" w="med" len="med"/>
          </a:ln>
          <a:extLst>
            <a:ext uri="{909E8E84-426E-40DD-AFC4-6F175D3DCCD1}">
              <a14:hiddenFill xmlns="" xmlns:a14="http://schemas.microsoft.com/office/drawing/2010/main">
                <a:noFill/>
              </a14:hiddenFill>
            </a:ext>
          </a:extLst>
        </p:spPr>
      </p:cxnSp>
      <p:pic>
        <p:nvPicPr>
          <p:cNvPr id="12297" name="Picture 10"/>
          <p:cNvPicPr>
            <a:picLocks noChangeAspect="1" noChangeArrowheads="1"/>
          </p:cNvPicPr>
          <p:nvPr/>
        </p:nvPicPr>
        <p:blipFill>
          <a:blip r:embed="rId2" cstate="print">
            <a:extLst>
              <a:ext uri="{28A0092B-C50C-407E-A947-70E740481C1C}">
                <a14:useLocalDpi xmlns="" xmlns:a14="http://schemas.microsoft.com/office/drawing/2010/main" val="0"/>
              </a:ext>
            </a:extLst>
          </a:blip>
          <a:srcRect l="13333" t="19231" b="11539"/>
          <a:stretch>
            <a:fillRect/>
          </a:stretch>
        </p:blipFill>
        <p:spPr bwMode="auto">
          <a:xfrm>
            <a:off x="5334000" y="1219200"/>
            <a:ext cx="4953000" cy="1371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429063739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3697" y="-156519"/>
            <a:ext cx="8229600" cy="1143000"/>
          </a:xfrm>
        </p:spPr>
        <p:txBody>
          <a:bodyPr>
            <a:normAutofit/>
          </a:bodyPr>
          <a:lstStyle/>
          <a:p>
            <a:r>
              <a:rPr lang="en-US" sz="3200" b="1" dirty="0" err="1">
                <a:solidFill>
                  <a:srgbClr val="0070C0"/>
                </a:solidFill>
                <a:latin typeface="+mn-lt"/>
              </a:rPr>
              <a:t>Haptens</a:t>
            </a:r>
            <a:endParaRPr lang="en-IN" sz="3200" b="1" dirty="0">
              <a:solidFill>
                <a:srgbClr val="0070C0"/>
              </a:solidFill>
              <a:latin typeface="+mn-lt"/>
            </a:endParaRPr>
          </a:p>
        </p:txBody>
      </p:sp>
      <p:sp>
        <p:nvSpPr>
          <p:cNvPr id="3" name="Content Placeholder 2"/>
          <p:cNvSpPr>
            <a:spLocks noGrp="1"/>
          </p:cNvSpPr>
          <p:nvPr>
            <p:ph idx="1"/>
          </p:nvPr>
        </p:nvSpPr>
        <p:spPr>
          <a:xfrm>
            <a:off x="543697" y="928671"/>
            <a:ext cx="9552831" cy="4525963"/>
          </a:xfrm>
        </p:spPr>
        <p:txBody>
          <a:bodyPr>
            <a:noAutofit/>
          </a:bodyPr>
          <a:lstStyle/>
          <a:p>
            <a:pPr algn="just">
              <a:buFont typeface="Wingdings" pitchFamily="2" charset="2"/>
              <a:buChar char="§"/>
            </a:pPr>
            <a:r>
              <a:rPr lang="en-US" sz="2000" u="sng" dirty="0" err="1"/>
              <a:t>Haptens</a:t>
            </a:r>
            <a:r>
              <a:rPr lang="en-US" sz="2000" dirty="0"/>
              <a:t> are small molecules which by itself cannot stimulate antibody production, but can combine with an antibody once it is formed (</a:t>
            </a:r>
            <a:r>
              <a:rPr lang="en-US" sz="2000" dirty="0" err="1"/>
              <a:t>haptein</a:t>
            </a:r>
            <a:r>
              <a:rPr lang="en-US" sz="2000" dirty="0"/>
              <a:t> : to fasten</a:t>
            </a:r>
            <a:r>
              <a:rPr lang="en-US" sz="2000" dirty="0" smtClean="0"/>
              <a:t>)</a:t>
            </a:r>
            <a:endParaRPr lang="en-US" sz="2000" dirty="0"/>
          </a:p>
          <a:p>
            <a:pPr marL="0" indent="0" algn="just">
              <a:buNone/>
            </a:pPr>
            <a:r>
              <a:rPr lang="en-IN" sz="2000" dirty="0"/>
              <a:t/>
            </a:r>
            <a:br>
              <a:rPr lang="en-IN" sz="2000" dirty="0"/>
            </a:br>
            <a:r>
              <a:rPr lang="en-IN" sz="2000" dirty="0" smtClean="0"/>
              <a:t>The </a:t>
            </a:r>
            <a:r>
              <a:rPr lang="en-IN" sz="2000" dirty="0"/>
              <a:t>concept of </a:t>
            </a:r>
            <a:r>
              <a:rPr lang="en-IN" sz="2000" dirty="0" err="1"/>
              <a:t>haptens</a:t>
            </a:r>
            <a:r>
              <a:rPr lang="en-IN" sz="2000" dirty="0"/>
              <a:t> emerged from the work of Karl Landsteiner who also pioneered the use of synthetic </a:t>
            </a:r>
            <a:r>
              <a:rPr lang="en-IN" sz="2000" dirty="0" err="1"/>
              <a:t>haptens</a:t>
            </a:r>
            <a:r>
              <a:rPr lang="en-IN" sz="2000" dirty="0"/>
              <a:t> to study immunochemical phenomena.</a:t>
            </a:r>
          </a:p>
          <a:p>
            <a:pPr algn="just">
              <a:buFont typeface="Wingdings" pitchFamily="2" charset="2"/>
              <a:buChar char="§"/>
            </a:pPr>
            <a:r>
              <a:rPr lang="en-US" sz="2000" dirty="0" err="1" smtClean="0"/>
              <a:t>Haptens</a:t>
            </a:r>
            <a:r>
              <a:rPr lang="en-US" sz="2000" dirty="0" smtClean="0"/>
              <a:t> </a:t>
            </a:r>
            <a:r>
              <a:rPr lang="en-US" sz="2000" dirty="0"/>
              <a:t>are usually coupled to protein parts and are called </a:t>
            </a:r>
            <a:r>
              <a:rPr lang="en-US" sz="2000" u="sng" dirty="0"/>
              <a:t>Carriers</a:t>
            </a:r>
            <a:r>
              <a:rPr lang="en-US" sz="2000" dirty="0"/>
              <a:t>. </a:t>
            </a:r>
          </a:p>
          <a:p>
            <a:pPr algn="just">
              <a:buFont typeface="Wingdings" pitchFamily="2" charset="2"/>
              <a:buChar char="§"/>
            </a:pPr>
            <a:r>
              <a:rPr lang="en-US" sz="2000" dirty="0"/>
              <a:t>2-4dinitrophenyl(DNP); m-</a:t>
            </a:r>
            <a:r>
              <a:rPr lang="en-US" sz="2000" dirty="0" err="1"/>
              <a:t>aminobenjene</a:t>
            </a:r>
            <a:r>
              <a:rPr lang="en-US" sz="2000" dirty="0"/>
              <a:t> </a:t>
            </a:r>
            <a:r>
              <a:rPr lang="en-US" sz="2000" dirty="0" err="1"/>
              <a:t>sulfonate</a:t>
            </a:r>
            <a:r>
              <a:rPr lang="en-US" sz="2000" dirty="0"/>
              <a:t> are common examples of </a:t>
            </a:r>
            <a:r>
              <a:rPr lang="en-US" sz="2000" dirty="0" err="1"/>
              <a:t>haptens</a:t>
            </a:r>
            <a:endParaRPr lang="en-US" sz="2000" dirty="0"/>
          </a:p>
          <a:p>
            <a:endParaRPr lang="en-IN" sz="2000" dirty="0"/>
          </a:p>
        </p:txBody>
      </p:sp>
      <p:pic>
        <p:nvPicPr>
          <p:cNvPr id="4" name="Picture 2" descr="C:\Users\Oindrilla\Desktop\hapten_2-300x133.jpg"/>
          <p:cNvPicPr>
            <a:picLocks noChangeAspect="1" noChangeArrowheads="1"/>
          </p:cNvPicPr>
          <p:nvPr/>
        </p:nvPicPr>
        <p:blipFill>
          <a:blip r:embed="rId2"/>
          <a:srcRect/>
          <a:stretch>
            <a:fillRect/>
          </a:stretch>
        </p:blipFill>
        <p:spPr bwMode="auto">
          <a:xfrm>
            <a:off x="3806501" y="3562335"/>
            <a:ext cx="7079314" cy="3138496"/>
          </a:xfrm>
          <a:prstGeom prst="rect">
            <a:avLst/>
          </a:prstGeom>
          <a:noFill/>
        </p:spPr>
      </p:pic>
    </p:spTree>
    <p:extLst>
      <p:ext uri="{BB962C8B-B14F-4D97-AF65-F5344CB8AC3E}">
        <p14:creationId xmlns="" xmlns:p14="http://schemas.microsoft.com/office/powerpoint/2010/main" val="27597547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1805" y="-441323"/>
            <a:ext cx="10515600" cy="1325563"/>
          </a:xfrm>
        </p:spPr>
        <p:txBody>
          <a:bodyPr vert="horz" lIns="91440" tIns="265811" rIns="91440" bIns="45720" rtlCol="0" anchor="ctr">
            <a:normAutofit/>
          </a:bodyPr>
          <a:lstStyle/>
          <a:p>
            <a:pPr marL="1878964">
              <a:spcBef>
                <a:spcPts val="0"/>
              </a:spcBef>
              <a:defRPr/>
            </a:pPr>
            <a:r>
              <a:rPr sz="3200" b="1" dirty="0">
                <a:solidFill>
                  <a:srgbClr val="0070C0"/>
                </a:solidFill>
                <a:latin typeface="+mn-lt"/>
              </a:rPr>
              <a:t>Structu</a:t>
            </a:r>
            <a:r>
              <a:rPr sz="3200" b="1" spc="-40" dirty="0">
                <a:solidFill>
                  <a:srgbClr val="0070C0"/>
                </a:solidFill>
                <a:latin typeface="+mn-lt"/>
              </a:rPr>
              <a:t>r</a:t>
            </a:r>
            <a:r>
              <a:rPr sz="3200" b="1" dirty="0">
                <a:solidFill>
                  <a:srgbClr val="0070C0"/>
                </a:solidFill>
                <a:latin typeface="+mn-lt"/>
              </a:rPr>
              <a:t>e</a:t>
            </a:r>
            <a:r>
              <a:rPr sz="3200" b="1" spc="-100" dirty="0">
                <a:solidFill>
                  <a:srgbClr val="0070C0"/>
                </a:solidFill>
                <a:latin typeface="+mn-lt"/>
                <a:cs typeface="Times New Roman"/>
              </a:rPr>
              <a:t> </a:t>
            </a:r>
            <a:r>
              <a:rPr sz="3200" b="1" dirty="0">
                <a:solidFill>
                  <a:srgbClr val="0070C0"/>
                </a:solidFill>
                <a:latin typeface="+mn-lt"/>
              </a:rPr>
              <a:t>of</a:t>
            </a:r>
            <a:r>
              <a:rPr sz="3200" b="1" spc="-80" dirty="0">
                <a:solidFill>
                  <a:srgbClr val="0070C0"/>
                </a:solidFill>
                <a:latin typeface="+mn-lt"/>
                <a:cs typeface="Times New Roman"/>
              </a:rPr>
              <a:t> </a:t>
            </a:r>
            <a:r>
              <a:rPr sz="3200" b="1" dirty="0">
                <a:solidFill>
                  <a:srgbClr val="0070C0"/>
                </a:solidFill>
                <a:latin typeface="+mn-lt"/>
              </a:rPr>
              <a:t>an</a:t>
            </a:r>
            <a:r>
              <a:rPr sz="3200" b="1" spc="-90" dirty="0">
                <a:solidFill>
                  <a:srgbClr val="0070C0"/>
                </a:solidFill>
                <a:latin typeface="+mn-lt"/>
                <a:cs typeface="Times New Roman"/>
              </a:rPr>
              <a:t> </a:t>
            </a:r>
            <a:r>
              <a:rPr sz="3200" b="1" dirty="0">
                <a:solidFill>
                  <a:srgbClr val="0070C0"/>
                </a:solidFill>
                <a:latin typeface="+mn-lt"/>
              </a:rPr>
              <a:t>A</a:t>
            </a:r>
            <a:r>
              <a:rPr sz="3200" b="1" spc="-25" dirty="0">
                <a:solidFill>
                  <a:srgbClr val="0070C0"/>
                </a:solidFill>
                <a:latin typeface="+mn-lt"/>
              </a:rPr>
              <a:t>n</a:t>
            </a:r>
            <a:r>
              <a:rPr sz="3200" b="1" dirty="0">
                <a:solidFill>
                  <a:srgbClr val="0070C0"/>
                </a:solidFill>
                <a:latin typeface="+mn-lt"/>
              </a:rPr>
              <a:t>tibody</a:t>
            </a:r>
          </a:p>
        </p:txBody>
      </p:sp>
      <p:sp>
        <p:nvSpPr>
          <p:cNvPr id="7171" name="object 3"/>
          <p:cNvSpPr>
            <a:spLocks noChangeArrowheads="1"/>
          </p:cNvSpPr>
          <p:nvPr/>
        </p:nvSpPr>
        <p:spPr bwMode="auto">
          <a:xfrm>
            <a:off x="6324600" y="1828800"/>
            <a:ext cx="3759200" cy="3810000"/>
          </a:xfrm>
          <a:prstGeom prst="rect">
            <a:avLst/>
          </a:prstGeom>
          <a:blipFill dpi="0" rotWithShape="1">
            <a:blip r:embed="rId3"/>
            <a:srcRect/>
            <a:stretch>
              <a:fillRect/>
            </a:stretch>
          </a:blipFill>
          <a:ln w="9525">
            <a:noFill/>
            <a:miter lim="800000"/>
            <a:headEnd/>
            <a:tailEnd/>
          </a:ln>
        </p:spPr>
        <p:txBody>
          <a:bodyPr lIns="0" tIns="0" rIns="0" bIns="0"/>
          <a:lstStyle/>
          <a:p>
            <a:endParaRPr lang="en-US"/>
          </a:p>
        </p:txBody>
      </p:sp>
      <p:sp>
        <p:nvSpPr>
          <p:cNvPr id="7172" name="object 4"/>
          <p:cNvSpPr>
            <a:spLocks/>
          </p:cNvSpPr>
          <p:nvPr/>
        </p:nvSpPr>
        <p:spPr bwMode="auto">
          <a:xfrm>
            <a:off x="6319838" y="1824039"/>
            <a:ext cx="3770312" cy="3819525"/>
          </a:xfrm>
          <a:custGeom>
            <a:avLst/>
            <a:gdLst/>
            <a:ahLst/>
            <a:cxnLst>
              <a:cxn ang="0">
                <a:pos x="0" y="3819143"/>
              </a:cxn>
              <a:cxn ang="0">
                <a:pos x="3768851" y="3819143"/>
              </a:cxn>
              <a:cxn ang="0">
                <a:pos x="3768851" y="0"/>
              </a:cxn>
              <a:cxn ang="0">
                <a:pos x="0" y="0"/>
              </a:cxn>
              <a:cxn ang="0">
                <a:pos x="0" y="3819143"/>
              </a:cxn>
            </a:cxnLst>
            <a:rect l="0" t="0" r="r" b="b"/>
            <a:pathLst>
              <a:path w="3769359" h="3819525">
                <a:moveTo>
                  <a:pt x="0" y="3819143"/>
                </a:moveTo>
                <a:lnTo>
                  <a:pt x="3768851" y="3819143"/>
                </a:lnTo>
                <a:lnTo>
                  <a:pt x="3768851" y="0"/>
                </a:lnTo>
                <a:lnTo>
                  <a:pt x="0" y="0"/>
                </a:lnTo>
                <a:lnTo>
                  <a:pt x="0" y="3819143"/>
                </a:lnTo>
                <a:close/>
              </a:path>
            </a:pathLst>
          </a:custGeom>
          <a:noFill/>
          <a:ln w="9143">
            <a:solidFill>
              <a:srgbClr val="000000"/>
            </a:solidFill>
            <a:round/>
            <a:headEnd/>
            <a:tailEnd/>
          </a:ln>
        </p:spPr>
        <p:txBody>
          <a:bodyPr lIns="0" tIns="0" rIns="0" bIns="0"/>
          <a:lstStyle/>
          <a:p>
            <a:endParaRPr lang="en-GB"/>
          </a:p>
        </p:txBody>
      </p:sp>
      <p:sp>
        <p:nvSpPr>
          <p:cNvPr id="5" name="object 5"/>
          <p:cNvSpPr txBox="1"/>
          <p:nvPr/>
        </p:nvSpPr>
        <p:spPr>
          <a:xfrm>
            <a:off x="131805" y="1400432"/>
            <a:ext cx="5959407" cy="2734082"/>
          </a:xfrm>
          <a:prstGeom prst="rect">
            <a:avLst/>
          </a:prstGeom>
        </p:spPr>
        <p:txBody>
          <a:bodyPr wrap="square" lIns="0" tIns="0" rIns="0" bIns="0">
            <a:spAutoFit/>
          </a:bodyPr>
          <a:lstStyle/>
          <a:p>
            <a:pPr marL="12700"/>
            <a:r>
              <a:rPr lang="en-US" sz="2200" dirty="0">
                <a:cs typeface="Calibri" pitchFamily="34" charset="0"/>
              </a:rPr>
              <a:t>1.</a:t>
            </a:r>
            <a:r>
              <a:rPr lang="en-US" sz="2200" dirty="0">
                <a:latin typeface="Times New Roman" pitchFamily="18" charset="0"/>
                <a:cs typeface="Times New Roman" pitchFamily="18" charset="0"/>
              </a:rPr>
              <a:t> </a:t>
            </a:r>
            <a:r>
              <a:rPr lang="en-US" sz="2200" dirty="0">
                <a:cs typeface="Calibri" pitchFamily="34" charset="0"/>
              </a:rPr>
              <a:t>Immunoglobulin</a:t>
            </a:r>
            <a:r>
              <a:rPr lang="en-US" sz="2200" dirty="0">
                <a:latin typeface="Times New Roman" pitchFamily="18" charset="0"/>
                <a:cs typeface="Times New Roman" pitchFamily="18" charset="0"/>
              </a:rPr>
              <a:t> </a:t>
            </a:r>
            <a:r>
              <a:rPr lang="en-US" sz="2200" dirty="0">
                <a:cs typeface="Calibri" pitchFamily="34" charset="0"/>
              </a:rPr>
              <a:t>molecules</a:t>
            </a:r>
            <a:r>
              <a:rPr lang="en-US" sz="2200" dirty="0">
                <a:latin typeface="Times New Roman" pitchFamily="18" charset="0"/>
                <a:cs typeface="Times New Roman" pitchFamily="18" charset="0"/>
              </a:rPr>
              <a:t> </a:t>
            </a:r>
            <a:r>
              <a:rPr lang="en-US" sz="2200" dirty="0">
                <a:cs typeface="Calibri" pitchFamily="34" charset="0"/>
              </a:rPr>
              <a:t>consist</a:t>
            </a:r>
            <a:r>
              <a:rPr lang="en-US" sz="2200" dirty="0">
                <a:latin typeface="Times New Roman" pitchFamily="18" charset="0"/>
                <a:cs typeface="Times New Roman" pitchFamily="18" charset="0"/>
              </a:rPr>
              <a:t> </a:t>
            </a:r>
            <a:r>
              <a:rPr lang="en-US" sz="2200" dirty="0">
                <a:cs typeface="Calibri" pitchFamily="34" charset="0"/>
              </a:rPr>
              <a:t>of</a:t>
            </a:r>
          </a:p>
          <a:p>
            <a:pPr marL="12700">
              <a:spcBef>
                <a:spcPts val="50"/>
              </a:spcBef>
            </a:pPr>
            <a:endParaRPr lang="en-US" sz="2200" dirty="0">
              <a:latin typeface="Times New Roman" pitchFamily="18" charset="0"/>
              <a:cs typeface="Times New Roman" pitchFamily="18" charset="0"/>
            </a:endParaRPr>
          </a:p>
          <a:p>
            <a:pPr marL="12700">
              <a:buFont typeface="Calibri" pitchFamily="34" charset="0"/>
              <a:buAutoNum type="alphaLcParenR"/>
            </a:pPr>
            <a:r>
              <a:rPr lang="en-US" sz="2200" dirty="0">
                <a:cs typeface="Calibri" pitchFamily="34" charset="0"/>
              </a:rPr>
              <a:t>2</a:t>
            </a:r>
            <a:r>
              <a:rPr lang="en-US" sz="2200" dirty="0">
                <a:latin typeface="Times New Roman" pitchFamily="18" charset="0"/>
                <a:cs typeface="Times New Roman" pitchFamily="18" charset="0"/>
              </a:rPr>
              <a:t> </a:t>
            </a:r>
            <a:r>
              <a:rPr lang="en-US" sz="2200" dirty="0">
                <a:cs typeface="Calibri" pitchFamily="34" charset="0"/>
              </a:rPr>
              <a:t>heavy</a:t>
            </a:r>
            <a:r>
              <a:rPr lang="en-US" sz="2200" dirty="0">
                <a:latin typeface="Times New Roman" pitchFamily="18" charset="0"/>
                <a:cs typeface="Times New Roman" pitchFamily="18" charset="0"/>
              </a:rPr>
              <a:t> </a:t>
            </a:r>
            <a:r>
              <a:rPr lang="en-US" sz="2200" dirty="0">
                <a:cs typeface="Calibri" pitchFamily="34" charset="0"/>
              </a:rPr>
              <a:t>chain</a:t>
            </a:r>
            <a:r>
              <a:rPr lang="en-US" sz="2200" dirty="0">
                <a:latin typeface="Times New Roman" pitchFamily="18" charset="0"/>
                <a:cs typeface="Times New Roman" pitchFamily="18" charset="0"/>
              </a:rPr>
              <a:t> </a:t>
            </a:r>
            <a:r>
              <a:rPr lang="en-US" sz="2200" dirty="0">
                <a:cs typeface="Calibri" pitchFamily="34" charset="0"/>
              </a:rPr>
              <a:t>(green)</a:t>
            </a:r>
          </a:p>
          <a:p>
            <a:pPr marL="12700">
              <a:buFont typeface="Calibri" pitchFamily="34" charset="0"/>
              <a:buAutoNum type="alphaLcParenR"/>
            </a:pPr>
            <a:r>
              <a:rPr lang="en-US" sz="2200" dirty="0">
                <a:cs typeface="Calibri" pitchFamily="34" charset="0"/>
              </a:rPr>
              <a:t>2</a:t>
            </a:r>
            <a:r>
              <a:rPr lang="en-US" sz="2200" dirty="0">
                <a:latin typeface="Times New Roman" pitchFamily="18" charset="0"/>
                <a:cs typeface="Times New Roman" pitchFamily="18" charset="0"/>
              </a:rPr>
              <a:t> </a:t>
            </a:r>
            <a:r>
              <a:rPr lang="en-US" sz="2200" dirty="0">
                <a:cs typeface="Calibri" pitchFamily="34" charset="0"/>
              </a:rPr>
              <a:t>light</a:t>
            </a:r>
            <a:r>
              <a:rPr lang="en-US" sz="2200" dirty="0">
                <a:latin typeface="Times New Roman" pitchFamily="18" charset="0"/>
                <a:cs typeface="Times New Roman" pitchFamily="18" charset="0"/>
              </a:rPr>
              <a:t> </a:t>
            </a:r>
            <a:r>
              <a:rPr lang="en-US" sz="2200" dirty="0">
                <a:cs typeface="Calibri" pitchFamily="34" charset="0"/>
              </a:rPr>
              <a:t>chain</a:t>
            </a:r>
            <a:r>
              <a:rPr lang="en-US" sz="2200" dirty="0">
                <a:latin typeface="Times New Roman" pitchFamily="18" charset="0"/>
                <a:cs typeface="Times New Roman" pitchFamily="18" charset="0"/>
              </a:rPr>
              <a:t> </a:t>
            </a:r>
            <a:r>
              <a:rPr lang="en-US" sz="2200" dirty="0">
                <a:cs typeface="Calibri" pitchFamily="34" charset="0"/>
              </a:rPr>
              <a:t>(yellow)</a:t>
            </a:r>
          </a:p>
          <a:p>
            <a:pPr marL="12700"/>
            <a:r>
              <a:rPr lang="en-US" sz="2200" dirty="0">
                <a:cs typeface="Calibri" pitchFamily="34" charset="0"/>
              </a:rPr>
              <a:t>joined</a:t>
            </a:r>
            <a:r>
              <a:rPr lang="en-US" sz="2200" dirty="0">
                <a:latin typeface="Times New Roman" pitchFamily="18" charset="0"/>
                <a:cs typeface="Times New Roman" pitchFamily="18" charset="0"/>
              </a:rPr>
              <a:t> </a:t>
            </a:r>
            <a:r>
              <a:rPr lang="en-US" sz="2200" dirty="0">
                <a:cs typeface="Calibri" pitchFamily="34" charset="0"/>
              </a:rPr>
              <a:t>by</a:t>
            </a:r>
            <a:r>
              <a:rPr lang="en-US" sz="2200" dirty="0">
                <a:latin typeface="Times New Roman" pitchFamily="18" charset="0"/>
                <a:cs typeface="Times New Roman" pitchFamily="18" charset="0"/>
              </a:rPr>
              <a:t> </a:t>
            </a:r>
            <a:r>
              <a:rPr lang="en-US" sz="2200" dirty="0">
                <a:cs typeface="Calibri" pitchFamily="34" charset="0"/>
              </a:rPr>
              <a:t>disulfide</a:t>
            </a:r>
            <a:r>
              <a:rPr lang="en-US" sz="2200" dirty="0">
                <a:latin typeface="Times New Roman" pitchFamily="18" charset="0"/>
                <a:cs typeface="Times New Roman" pitchFamily="18" charset="0"/>
              </a:rPr>
              <a:t> </a:t>
            </a:r>
            <a:r>
              <a:rPr lang="en-US" sz="2200" dirty="0">
                <a:cs typeface="Calibri" pitchFamily="34" charset="0"/>
              </a:rPr>
              <a:t>bonds.</a:t>
            </a:r>
          </a:p>
          <a:p>
            <a:pPr marL="12700">
              <a:spcBef>
                <a:spcPts val="50"/>
              </a:spcBef>
            </a:pPr>
            <a:endParaRPr lang="en-US" sz="2200" dirty="0">
              <a:latin typeface="Times New Roman" pitchFamily="18" charset="0"/>
              <a:cs typeface="Times New Roman" pitchFamily="18" charset="0"/>
            </a:endParaRPr>
          </a:p>
          <a:p>
            <a:pPr marL="12700"/>
            <a:r>
              <a:rPr lang="en-US" sz="2200" dirty="0">
                <a:cs typeface="Calibri" pitchFamily="34" charset="0"/>
              </a:rPr>
              <a:t>2.Each</a:t>
            </a:r>
            <a:r>
              <a:rPr lang="en-US" sz="2200" dirty="0">
                <a:latin typeface="Times New Roman" pitchFamily="18" charset="0"/>
                <a:cs typeface="Times New Roman" pitchFamily="18" charset="0"/>
              </a:rPr>
              <a:t> </a:t>
            </a:r>
            <a:r>
              <a:rPr lang="en-US" sz="2200" dirty="0">
                <a:cs typeface="Calibri" pitchFamily="34" charset="0"/>
              </a:rPr>
              <a:t>chain</a:t>
            </a:r>
            <a:r>
              <a:rPr lang="en-US" sz="2200" dirty="0">
                <a:latin typeface="Times New Roman" pitchFamily="18" charset="0"/>
                <a:cs typeface="Times New Roman" pitchFamily="18" charset="0"/>
              </a:rPr>
              <a:t> </a:t>
            </a:r>
            <a:r>
              <a:rPr lang="en-US" sz="2200" dirty="0">
                <a:cs typeface="Calibri" pitchFamily="34" charset="0"/>
              </a:rPr>
              <a:t>has</a:t>
            </a:r>
            <a:r>
              <a:rPr lang="en-US" sz="2200" dirty="0">
                <a:latin typeface="Times New Roman" pitchFamily="18" charset="0"/>
                <a:cs typeface="Times New Roman" pitchFamily="18" charset="0"/>
              </a:rPr>
              <a:t> </a:t>
            </a:r>
            <a:r>
              <a:rPr lang="en-US" sz="2200" dirty="0">
                <a:cs typeface="Calibri" pitchFamily="34" charset="0"/>
              </a:rPr>
              <a:t>a</a:t>
            </a:r>
            <a:r>
              <a:rPr lang="en-US" sz="2200" dirty="0">
                <a:latin typeface="Times New Roman" pitchFamily="18" charset="0"/>
                <a:cs typeface="Times New Roman" pitchFamily="18" charset="0"/>
              </a:rPr>
              <a:t> </a:t>
            </a:r>
            <a:r>
              <a:rPr lang="en-US" sz="2200" dirty="0">
                <a:cs typeface="Calibri" pitchFamily="34" charset="0"/>
              </a:rPr>
              <a:t>Variable</a:t>
            </a:r>
            <a:r>
              <a:rPr lang="en-US" sz="2200" dirty="0">
                <a:latin typeface="Times New Roman" pitchFamily="18" charset="0"/>
                <a:cs typeface="Times New Roman" pitchFamily="18" charset="0"/>
              </a:rPr>
              <a:t> </a:t>
            </a:r>
            <a:r>
              <a:rPr lang="en-US" sz="2200" dirty="0">
                <a:cs typeface="Calibri" pitchFamily="34" charset="0"/>
              </a:rPr>
              <a:t>region</a:t>
            </a:r>
            <a:r>
              <a:rPr lang="en-US" sz="2200" dirty="0">
                <a:latin typeface="Times New Roman" pitchFamily="18" charset="0"/>
                <a:cs typeface="Times New Roman" pitchFamily="18" charset="0"/>
              </a:rPr>
              <a:t> </a:t>
            </a:r>
            <a:r>
              <a:rPr lang="en-US" sz="2200" dirty="0">
                <a:cs typeface="Calibri" pitchFamily="34" charset="0"/>
              </a:rPr>
              <a:t>(V-region)</a:t>
            </a:r>
          </a:p>
          <a:p>
            <a:pPr marL="12700"/>
            <a:r>
              <a:rPr lang="en-US" sz="2200" dirty="0">
                <a:cs typeface="Calibri" pitchFamily="34" charset="0"/>
              </a:rPr>
              <a:t>and</a:t>
            </a:r>
            <a:r>
              <a:rPr lang="en-US" sz="2200" dirty="0">
                <a:latin typeface="Times New Roman" pitchFamily="18" charset="0"/>
                <a:cs typeface="Times New Roman" pitchFamily="18" charset="0"/>
              </a:rPr>
              <a:t> </a:t>
            </a:r>
            <a:r>
              <a:rPr lang="en-US" sz="2200" dirty="0">
                <a:cs typeface="Calibri" pitchFamily="34" charset="0"/>
              </a:rPr>
              <a:t>a</a:t>
            </a:r>
            <a:r>
              <a:rPr lang="en-US" sz="2200" dirty="0">
                <a:latin typeface="Times New Roman" pitchFamily="18" charset="0"/>
                <a:cs typeface="Times New Roman" pitchFamily="18" charset="0"/>
              </a:rPr>
              <a:t> </a:t>
            </a:r>
            <a:r>
              <a:rPr lang="en-US" sz="2200" dirty="0">
                <a:cs typeface="Calibri" pitchFamily="34" charset="0"/>
              </a:rPr>
              <a:t>Constant</a:t>
            </a:r>
            <a:r>
              <a:rPr lang="en-US" sz="2200" dirty="0">
                <a:latin typeface="Times New Roman" pitchFamily="18" charset="0"/>
                <a:cs typeface="Times New Roman" pitchFamily="18" charset="0"/>
              </a:rPr>
              <a:t> </a:t>
            </a:r>
            <a:r>
              <a:rPr lang="en-US" sz="2200" dirty="0">
                <a:cs typeface="Calibri" pitchFamily="34" charset="0"/>
              </a:rPr>
              <a:t>region</a:t>
            </a:r>
            <a:r>
              <a:rPr lang="en-US" sz="2200" dirty="0">
                <a:latin typeface="Times New Roman" pitchFamily="18" charset="0"/>
                <a:cs typeface="Times New Roman" pitchFamily="18" charset="0"/>
              </a:rPr>
              <a:t> </a:t>
            </a:r>
            <a:r>
              <a:rPr lang="en-US" sz="2200" dirty="0">
                <a:cs typeface="Calibri" pitchFamily="34" charset="0"/>
              </a:rPr>
              <a:t>(C-region)</a:t>
            </a:r>
          </a:p>
        </p:txBody>
      </p:sp>
      <p:sp>
        <p:nvSpPr>
          <p:cNvPr id="7174" name="object 6"/>
          <p:cNvSpPr>
            <a:spLocks/>
          </p:cNvSpPr>
          <p:nvPr/>
        </p:nvSpPr>
        <p:spPr bwMode="auto">
          <a:xfrm>
            <a:off x="6629401" y="1981201"/>
            <a:ext cx="1273175" cy="1222375"/>
          </a:xfrm>
          <a:custGeom>
            <a:avLst/>
            <a:gdLst/>
            <a:ahLst/>
            <a:cxnLst>
              <a:cxn ang="0">
                <a:pos x="0" y="538733"/>
              </a:cxn>
              <a:cxn ang="0">
                <a:pos x="830214" y="0"/>
              </a:cxn>
              <a:cxn ang="0">
                <a:pos x="1273180" y="682630"/>
              </a:cxn>
              <a:cxn ang="0">
                <a:pos x="442965" y="1221364"/>
              </a:cxn>
              <a:cxn ang="0">
                <a:pos x="0" y="538733"/>
              </a:cxn>
            </a:cxnLst>
            <a:rect l="0" t="0" r="r" b="b"/>
            <a:pathLst>
              <a:path w="1273175" h="1221739">
                <a:moveTo>
                  <a:pt x="0" y="538733"/>
                </a:moveTo>
                <a:lnTo>
                  <a:pt x="830214" y="0"/>
                </a:lnTo>
                <a:lnTo>
                  <a:pt x="1273180" y="682630"/>
                </a:lnTo>
                <a:lnTo>
                  <a:pt x="442965" y="1221364"/>
                </a:lnTo>
                <a:lnTo>
                  <a:pt x="0" y="538733"/>
                </a:lnTo>
                <a:close/>
              </a:path>
            </a:pathLst>
          </a:custGeom>
          <a:noFill/>
          <a:ln w="25399">
            <a:solidFill>
              <a:srgbClr val="FF0000"/>
            </a:solidFill>
            <a:round/>
            <a:headEnd/>
            <a:tailEnd/>
          </a:ln>
        </p:spPr>
        <p:txBody>
          <a:bodyPr lIns="0" tIns="0" rIns="0" bIns="0"/>
          <a:lstStyle/>
          <a:p>
            <a:endParaRPr lang="en-GB"/>
          </a:p>
        </p:txBody>
      </p:sp>
      <p:sp>
        <p:nvSpPr>
          <p:cNvPr id="7175" name="object 7"/>
          <p:cNvSpPr>
            <a:spLocks/>
          </p:cNvSpPr>
          <p:nvPr/>
        </p:nvSpPr>
        <p:spPr bwMode="auto">
          <a:xfrm>
            <a:off x="8534400" y="1981201"/>
            <a:ext cx="1277938" cy="1235075"/>
          </a:xfrm>
          <a:custGeom>
            <a:avLst/>
            <a:gdLst/>
            <a:ahLst/>
            <a:cxnLst>
              <a:cxn ang="0">
                <a:pos x="468386" y="0"/>
              </a:cxn>
              <a:cxn ang="0">
                <a:pos x="1277752" y="569579"/>
              </a:cxn>
              <a:cxn ang="0">
                <a:pos x="809365" y="1235080"/>
              </a:cxn>
              <a:cxn ang="0">
                <a:pos x="0" y="665469"/>
              </a:cxn>
              <a:cxn ang="0">
                <a:pos x="468386" y="0"/>
              </a:cxn>
            </a:cxnLst>
            <a:rect l="0" t="0" r="r" b="b"/>
            <a:pathLst>
              <a:path w="1278254" h="1235075">
                <a:moveTo>
                  <a:pt x="468386" y="0"/>
                </a:moveTo>
                <a:lnTo>
                  <a:pt x="1277752" y="569579"/>
                </a:lnTo>
                <a:lnTo>
                  <a:pt x="809365" y="1235080"/>
                </a:lnTo>
                <a:lnTo>
                  <a:pt x="0" y="665469"/>
                </a:lnTo>
                <a:lnTo>
                  <a:pt x="468386" y="0"/>
                </a:lnTo>
                <a:close/>
              </a:path>
            </a:pathLst>
          </a:custGeom>
          <a:noFill/>
          <a:ln w="25399">
            <a:solidFill>
              <a:srgbClr val="FF0000"/>
            </a:solidFill>
            <a:round/>
            <a:headEnd/>
            <a:tailEnd/>
          </a:ln>
        </p:spPr>
        <p:txBody>
          <a:bodyPr lIns="0" tIns="0" rIns="0" bIns="0"/>
          <a:lstStyle/>
          <a:p>
            <a:endParaRPr lang="en-GB"/>
          </a:p>
        </p:txBody>
      </p:sp>
      <p:sp>
        <p:nvSpPr>
          <p:cNvPr id="7176" name="object 8"/>
          <p:cNvSpPr>
            <a:spLocks/>
          </p:cNvSpPr>
          <p:nvPr/>
        </p:nvSpPr>
        <p:spPr bwMode="auto">
          <a:xfrm>
            <a:off x="4028474" y="3490613"/>
            <a:ext cx="387350" cy="244475"/>
          </a:xfrm>
          <a:custGeom>
            <a:avLst/>
            <a:gdLst/>
            <a:ahLst/>
            <a:cxnLst>
              <a:cxn ang="0">
                <a:pos x="0" y="243839"/>
              </a:cxn>
              <a:cxn ang="0">
                <a:pos x="385571" y="243839"/>
              </a:cxn>
              <a:cxn ang="0">
                <a:pos x="385571" y="0"/>
              </a:cxn>
              <a:cxn ang="0">
                <a:pos x="0" y="0"/>
              </a:cxn>
              <a:cxn ang="0">
                <a:pos x="0" y="243839"/>
              </a:cxn>
            </a:cxnLst>
            <a:rect l="0" t="0" r="r" b="b"/>
            <a:pathLst>
              <a:path w="386080" h="243839">
                <a:moveTo>
                  <a:pt x="0" y="243839"/>
                </a:moveTo>
                <a:lnTo>
                  <a:pt x="385571" y="243839"/>
                </a:lnTo>
                <a:lnTo>
                  <a:pt x="385571" y="0"/>
                </a:lnTo>
                <a:lnTo>
                  <a:pt x="0" y="0"/>
                </a:lnTo>
                <a:lnTo>
                  <a:pt x="0" y="243839"/>
                </a:lnTo>
                <a:close/>
              </a:path>
            </a:pathLst>
          </a:custGeom>
          <a:noFill/>
          <a:ln w="25907">
            <a:solidFill>
              <a:srgbClr val="FF0000"/>
            </a:solidFill>
            <a:round/>
            <a:headEnd/>
            <a:tailEnd/>
          </a:ln>
        </p:spPr>
        <p:txBody>
          <a:bodyPr lIns="0" tIns="0" rIns="0" bIns="0"/>
          <a:lstStyle/>
          <a:p>
            <a:endParaRPr lang="en-GB"/>
          </a:p>
        </p:txBody>
      </p:sp>
    </p:spTree>
    <p:extLst>
      <p:ext uri="{BB962C8B-B14F-4D97-AF65-F5344CB8AC3E}">
        <p14:creationId xmlns="" xmlns:p14="http://schemas.microsoft.com/office/powerpoint/2010/main" val="152388780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 xmlns:a14="http://schemas.microsoft.com/office/drawing/2010/main" val="0"/>
              </a:ext>
            </a:extLst>
          </a:blip>
          <a:srcRect t="15649"/>
          <a:stretch/>
        </p:blipFill>
        <p:spPr>
          <a:xfrm>
            <a:off x="5734050" y="2170176"/>
            <a:ext cx="6457950" cy="3061144"/>
          </a:xfrm>
          <a:prstGeom prst="rect">
            <a:avLst/>
          </a:prstGeom>
        </p:spPr>
      </p:pic>
      <p:pic>
        <p:nvPicPr>
          <p:cNvPr id="5" name="Picture 4"/>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315467" y="1182624"/>
            <a:ext cx="5566737" cy="4329684"/>
          </a:xfrm>
          <a:prstGeom prst="rect">
            <a:avLst/>
          </a:prstGeom>
        </p:spPr>
      </p:pic>
    </p:spTree>
    <p:extLst>
      <p:ext uri="{BB962C8B-B14F-4D97-AF65-F5344CB8AC3E}">
        <p14:creationId xmlns="" xmlns:p14="http://schemas.microsoft.com/office/powerpoint/2010/main" val="5195124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36920" y="-230554"/>
            <a:ext cx="8229600" cy="1143000"/>
          </a:xfrm>
        </p:spPr>
        <p:txBody>
          <a:bodyPr vert="horz" lIns="91440" tIns="388112" rIns="91440" bIns="45720" rtlCol="0" anchor="ctr">
            <a:normAutofit/>
          </a:bodyPr>
          <a:lstStyle/>
          <a:p>
            <a:pPr marL="1713864">
              <a:spcBef>
                <a:spcPts val="0"/>
              </a:spcBef>
              <a:defRPr/>
            </a:pPr>
            <a:r>
              <a:rPr lang="en-GB" sz="3200" b="1" spc="-25" dirty="0">
                <a:solidFill>
                  <a:srgbClr val="0070C0"/>
                </a:solidFill>
                <a:latin typeface="+mn-lt"/>
              </a:rPr>
              <a:t>A</a:t>
            </a:r>
            <a:r>
              <a:rPr sz="3200" b="1" spc="-25" dirty="0" err="1">
                <a:solidFill>
                  <a:srgbClr val="0070C0"/>
                </a:solidFill>
                <a:latin typeface="+mn-lt"/>
              </a:rPr>
              <a:t>n</a:t>
            </a:r>
            <a:r>
              <a:rPr sz="3200" b="1" dirty="0" err="1" smtClean="0">
                <a:solidFill>
                  <a:srgbClr val="0070C0"/>
                </a:solidFill>
                <a:latin typeface="+mn-lt"/>
              </a:rPr>
              <a:t>ti</a:t>
            </a:r>
            <a:r>
              <a:rPr sz="3200" b="1" spc="-25" dirty="0" err="1">
                <a:solidFill>
                  <a:srgbClr val="0070C0"/>
                </a:solidFill>
                <a:latin typeface="+mn-lt"/>
              </a:rPr>
              <a:t>g</a:t>
            </a:r>
            <a:r>
              <a:rPr sz="3200" b="1" spc="-5" dirty="0" err="1">
                <a:solidFill>
                  <a:srgbClr val="0070C0"/>
                </a:solidFill>
                <a:latin typeface="+mn-lt"/>
              </a:rPr>
              <a:t>e</a:t>
            </a:r>
            <a:r>
              <a:rPr sz="3200" b="1" dirty="0" err="1" smtClean="0">
                <a:solidFill>
                  <a:srgbClr val="0070C0"/>
                </a:solidFill>
                <a:latin typeface="+mn-lt"/>
              </a:rPr>
              <a:t>n</a:t>
            </a:r>
            <a:r>
              <a:rPr sz="3200" b="1" spc="-110" dirty="0">
                <a:solidFill>
                  <a:srgbClr val="0070C0"/>
                </a:solidFill>
                <a:latin typeface="+mn-lt"/>
                <a:cs typeface="Times New Roman"/>
              </a:rPr>
              <a:t> </a:t>
            </a:r>
            <a:r>
              <a:rPr sz="3200" b="1" dirty="0">
                <a:solidFill>
                  <a:srgbClr val="0070C0"/>
                </a:solidFill>
                <a:latin typeface="+mn-lt"/>
              </a:rPr>
              <a:t>–A</a:t>
            </a:r>
            <a:r>
              <a:rPr sz="3200" b="1" spc="-25" dirty="0">
                <a:solidFill>
                  <a:srgbClr val="0070C0"/>
                </a:solidFill>
                <a:latin typeface="+mn-lt"/>
              </a:rPr>
              <a:t>n</a:t>
            </a:r>
            <a:r>
              <a:rPr sz="3200" b="1" dirty="0">
                <a:solidFill>
                  <a:srgbClr val="0070C0"/>
                </a:solidFill>
                <a:latin typeface="+mn-lt"/>
              </a:rPr>
              <a:t>tibody</a:t>
            </a:r>
            <a:r>
              <a:rPr sz="3200" b="1" spc="-114" dirty="0">
                <a:solidFill>
                  <a:srgbClr val="0070C0"/>
                </a:solidFill>
                <a:latin typeface="+mn-lt"/>
                <a:cs typeface="Times New Roman"/>
              </a:rPr>
              <a:t> </a:t>
            </a:r>
            <a:r>
              <a:rPr sz="3200" b="1" spc="-35" dirty="0">
                <a:solidFill>
                  <a:srgbClr val="0070C0"/>
                </a:solidFill>
                <a:latin typeface="+mn-lt"/>
              </a:rPr>
              <a:t>r</a:t>
            </a:r>
            <a:r>
              <a:rPr sz="3200" b="1" spc="-5" dirty="0">
                <a:solidFill>
                  <a:srgbClr val="0070C0"/>
                </a:solidFill>
                <a:latin typeface="+mn-lt"/>
              </a:rPr>
              <a:t>eact</a:t>
            </a:r>
            <a:r>
              <a:rPr sz="3200" b="1" spc="10" dirty="0">
                <a:solidFill>
                  <a:srgbClr val="0070C0"/>
                </a:solidFill>
                <a:latin typeface="+mn-lt"/>
              </a:rPr>
              <a:t>i</a:t>
            </a:r>
            <a:r>
              <a:rPr sz="3200" b="1" dirty="0">
                <a:solidFill>
                  <a:srgbClr val="0070C0"/>
                </a:solidFill>
                <a:latin typeface="+mn-lt"/>
              </a:rPr>
              <a:t>on</a:t>
            </a:r>
          </a:p>
        </p:txBody>
      </p:sp>
      <p:sp>
        <p:nvSpPr>
          <p:cNvPr id="3" name="object 3"/>
          <p:cNvSpPr txBox="1">
            <a:spLocks noGrp="1"/>
          </p:cNvSpPr>
          <p:nvPr>
            <p:ph type="body" idx="1"/>
          </p:nvPr>
        </p:nvSpPr>
        <p:spPr/>
        <p:txBody>
          <a:bodyPr>
            <a:normAutofit/>
          </a:bodyPr>
          <a:lstStyle/>
          <a:p>
            <a:pPr marL="355600" indent="-342900">
              <a:spcBef>
                <a:spcPct val="0"/>
              </a:spcBef>
              <a:buFont typeface="Wingdings" pitchFamily="2" charset="2"/>
              <a:buChar char=""/>
              <a:tabLst>
                <a:tab pos="355600" algn="l"/>
              </a:tabLst>
            </a:pPr>
            <a:r>
              <a:rPr lang="en-US" dirty="0" smtClean="0">
                <a:latin typeface="Calibri" pitchFamily="34" charset="0"/>
                <a:cs typeface="Calibri" pitchFamily="34" charset="0"/>
              </a:rPr>
              <a:t>The</a:t>
            </a:r>
            <a:r>
              <a:rPr lang="en-US" dirty="0" smtClean="0">
                <a:latin typeface="Times New Roman" pitchFamily="18" charset="0"/>
                <a:cs typeface="Times New Roman" pitchFamily="18" charset="0"/>
              </a:rPr>
              <a:t> </a:t>
            </a:r>
            <a:r>
              <a:rPr lang="en-US" dirty="0" smtClean="0">
                <a:latin typeface="Calibri" pitchFamily="34" charset="0"/>
                <a:cs typeface="Calibri" pitchFamily="34" charset="0"/>
              </a:rPr>
              <a:t>antigens</a:t>
            </a:r>
            <a:r>
              <a:rPr lang="en-US" dirty="0" smtClean="0">
                <a:latin typeface="Times New Roman" pitchFamily="18" charset="0"/>
                <a:cs typeface="Times New Roman" pitchFamily="18" charset="0"/>
              </a:rPr>
              <a:t> </a:t>
            </a:r>
            <a:r>
              <a:rPr lang="en-US" dirty="0" smtClean="0">
                <a:latin typeface="Calibri" pitchFamily="34" charset="0"/>
                <a:cs typeface="Calibri" pitchFamily="34" charset="0"/>
              </a:rPr>
              <a:t>and</a:t>
            </a:r>
            <a:r>
              <a:rPr lang="en-US" dirty="0" smtClean="0">
                <a:latin typeface="Times New Roman" pitchFamily="18" charset="0"/>
                <a:cs typeface="Times New Roman" pitchFamily="18" charset="0"/>
              </a:rPr>
              <a:t> </a:t>
            </a:r>
            <a:r>
              <a:rPr lang="en-US" dirty="0" smtClean="0">
                <a:latin typeface="Calibri" pitchFamily="34" charset="0"/>
                <a:cs typeface="Calibri" pitchFamily="34" charset="0"/>
              </a:rPr>
              <a:t>antibodies</a:t>
            </a:r>
            <a:r>
              <a:rPr lang="en-US" dirty="0" smtClean="0">
                <a:latin typeface="Times New Roman" pitchFamily="18" charset="0"/>
                <a:cs typeface="Times New Roman" pitchFamily="18" charset="0"/>
              </a:rPr>
              <a:t> </a:t>
            </a:r>
            <a:r>
              <a:rPr lang="en-US" dirty="0" smtClean="0">
                <a:latin typeface="Calibri" pitchFamily="34" charset="0"/>
                <a:cs typeface="Calibri" pitchFamily="34" charset="0"/>
              </a:rPr>
              <a:t>bind</a:t>
            </a:r>
            <a:r>
              <a:rPr lang="en-US" dirty="0" smtClean="0">
                <a:latin typeface="Times New Roman" pitchFamily="18" charset="0"/>
                <a:cs typeface="Times New Roman" pitchFamily="18" charset="0"/>
              </a:rPr>
              <a:t> </a:t>
            </a:r>
            <a:r>
              <a:rPr lang="en-US" dirty="0" smtClean="0">
                <a:latin typeface="Calibri" pitchFamily="34" charset="0"/>
                <a:cs typeface="Calibri" pitchFamily="34" charset="0"/>
              </a:rPr>
              <a:t>very</a:t>
            </a:r>
            <a:r>
              <a:rPr lang="en-US" dirty="0" smtClean="0">
                <a:latin typeface="Times New Roman" pitchFamily="18" charset="0"/>
                <a:cs typeface="Times New Roman" pitchFamily="18" charset="0"/>
              </a:rPr>
              <a:t> </a:t>
            </a:r>
            <a:r>
              <a:rPr lang="en-US" u="sng" dirty="0" smtClean="0">
                <a:latin typeface="Calibri" pitchFamily="34" charset="0"/>
                <a:cs typeface="Calibri" pitchFamily="34" charset="0"/>
              </a:rPr>
              <a:t>specifically</a:t>
            </a:r>
            <a:r>
              <a:rPr lang="en-US" dirty="0" smtClean="0">
                <a:latin typeface="Times New Roman" pitchFamily="18" charset="0"/>
                <a:cs typeface="Times New Roman" pitchFamily="18" charset="0"/>
              </a:rPr>
              <a:t> </a:t>
            </a:r>
            <a:r>
              <a:rPr lang="en-US" dirty="0" smtClean="0">
                <a:latin typeface="Calibri" pitchFamily="34" charset="0"/>
                <a:cs typeface="Calibri" pitchFamily="34" charset="0"/>
              </a:rPr>
              <a:t>to</a:t>
            </a:r>
            <a:r>
              <a:rPr lang="en-US" dirty="0" smtClean="0">
                <a:latin typeface="Times New Roman" pitchFamily="18" charset="0"/>
                <a:cs typeface="Times New Roman" pitchFamily="18" charset="0"/>
              </a:rPr>
              <a:t> </a:t>
            </a:r>
            <a:r>
              <a:rPr lang="en-US" dirty="0" smtClean="0">
                <a:latin typeface="Calibri" pitchFamily="34" charset="0"/>
                <a:cs typeface="Calibri" pitchFamily="34" charset="0"/>
              </a:rPr>
              <a:t>each</a:t>
            </a:r>
            <a:r>
              <a:rPr lang="en-US" dirty="0" smtClean="0">
                <a:latin typeface="Times New Roman" pitchFamily="18" charset="0"/>
                <a:cs typeface="Times New Roman" pitchFamily="18" charset="0"/>
              </a:rPr>
              <a:t> </a:t>
            </a:r>
            <a:r>
              <a:rPr lang="en-US" dirty="0" smtClean="0">
                <a:latin typeface="Calibri" pitchFamily="34" charset="0"/>
                <a:cs typeface="Calibri" pitchFamily="34" charset="0"/>
              </a:rPr>
              <a:t>other.  This</a:t>
            </a:r>
            <a:r>
              <a:rPr lang="en-US" dirty="0" smtClean="0">
                <a:latin typeface="Times New Roman" pitchFamily="18" charset="0"/>
                <a:cs typeface="Times New Roman" pitchFamily="18" charset="0"/>
              </a:rPr>
              <a:t> </a:t>
            </a:r>
            <a:r>
              <a:rPr lang="en-US" dirty="0" smtClean="0">
                <a:latin typeface="Calibri" pitchFamily="34" charset="0"/>
                <a:cs typeface="Calibri" pitchFamily="34" charset="0"/>
              </a:rPr>
              <a:t>interaction</a:t>
            </a:r>
            <a:r>
              <a:rPr lang="en-US" dirty="0" smtClean="0">
                <a:latin typeface="Times New Roman" pitchFamily="18" charset="0"/>
                <a:cs typeface="Times New Roman" pitchFamily="18" charset="0"/>
              </a:rPr>
              <a:t> </a:t>
            </a:r>
            <a:r>
              <a:rPr lang="en-US" dirty="0" smtClean="0">
                <a:latin typeface="Calibri" pitchFamily="34" charset="0"/>
                <a:cs typeface="Calibri" pitchFamily="34" charset="0"/>
              </a:rPr>
              <a:t>is</a:t>
            </a:r>
            <a:r>
              <a:rPr lang="en-US" dirty="0" smtClean="0">
                <a:latin typeface="Times New Roman" pitchFamily="18" charset="0"/>
                <a:cs typeface="Times New Roman" pitchFamily="18" charset="0"/>
              </a:rPr>
              <a:t> </a:t>
            </a:r>
            <a:r>
              <a:rPr lang="en-US" dirty="0" smtClean="0">
                <a:latin typeface="Calibri" pitchFamily="34" charset="0"/>
                <a:cs typeface="Calibri" pitchFamily="34" charset="0"/>
              </a:rPr>
              <a:t>referred</a:t>
            </a:r>
            <a:r>
              <a:rPr lang="en-US" dirty="0" smtClean="0">
                <a:latin typeface="Times New Roman" pitchFamily="18" charset="0"/>
                <a:cs typeface="Times New Roman" pitchFamily="18" charset="0"/>
              </a:rPr>
              <a:t> </a:t>
            </a:r>
            <a:r>
              <a:rPr lang="en-US" dirty="0" smtClean="0">
                <a:latin typeface="Calibri" pitchFamily="34" charset="0"/>
                <a:cs typeface="Calibri" pitchFamily="34" charset="0"/>
              </a:rPr>
              <a:t>to</a:t>
            </a:r>
            <a:r>
              <a:rPr lang="en-US" dirty="0" smtClean="0">
                <a:latin typeface="Times New Roman" pitchFamily="18" charset="0"/>
                <a:cs typeface="Times New Roman" pitchFamily="18" charset="0"/>
              </a:rPr>
              <a:t> </a:t>
            </a:r>
            <a:r>
              <a:rPr lang="en-US" dirty="0" smtClean="0">
                <a:latin typeface="Calibri" pitchFamily="34" charset="0"/>
                <a:cs typeface="Calibri" pitchFamily="34" charset="0"/>
              </a:rPr>
              <a:t>the</a:t>
            </a:r>
            <a:r>
              <a:rPr lang="en-US" dirty="0" smtClean="0">
                <a:latin typeface="Times New Roman" pitchFamily="18" charset="0"/>
                <a:cs typeface="Times New Roman" pitchFamily="18" charset="0"/>
              </a:rPr>
              <a:t> </a:t>
            </a:r>
            <a:r>
              <a:rPr lang="en-US" dirty="0" smtClean="0">
                <a:latin typeface="Calibri" pitchFamily="34" charset="0"/>
                <a:cs typeface="Calibri" pitchFamily="34" charset="0"/>
              </a:rPr>
              <a:t>antigen-antibody</a:t>
            </a:r>
            <a:r>
              <a:rPr lang="en-US" dirty="0" smtClean="0">
                <a:latin typeface="Times New Roman" pitchFamily="18" charset="0"/>
                <a:cs typeface="Times New Roman" pitchFamily="18" charset="0"/>
              </a:rPr>
              <a:t> </a:t>
            </a:r>
            <a:r>
              <a:rPr lang="en-US" dirty="0" smtClean="0">
                <a:latin typeface="Calibri" pitchFamily="34" charset="0"/>
                <a:cs typeface="Calibri" pitchFamily="34" charset="0"/>
              </a:rPr>
              <a:t>reaction.</a:t>
            </a:r>
          </a:p>
          <a:p>
            <a:pPr marL="355600" indent="-342900">
              <a:spcBef>
                <a:spcPts val="25"/>
              </a:spcBef>
              <a:tabLst>
                <a:tab pos="355600" algn="l"/>
              </a:tabLst>
            </a:pPr>
            <a:endParaRPr lang="en-US" sz="3200" dirty="0">
              <a:latin typeface="Times New Roman" pitchFamily="18" charset="0"/>
              <a:cs typeface="Times New Roman" pitchFamily="18" charset="0"/>
            </a:endParaRPr>
          </a:p>
          <a:p>
            <a:pPr marL="355600" indent="-342900">
              <a:spcBef>
                <a:spcPct val="0"/>
              </a:spcBef>
              <a:buFont typeface="Wingdings" pitchFamily="2" charset="2"/>
              <a:buChar char=""/>
              <a:tabLst>
                <a:tab pos="355600" algn="l"/>
              </a:tabLst>
            </a:pPr>
            <a:r>
              <a:rPr lang="en-US" dirty="0" smtClean="0">
                <a:latin typeface="Calibri" pitchFamily="34" charset="0"/>
                <a:cs typeface="Calibri" pitchFamily="34" charset="0"/>
              </a:rPr>
              <a:t>This</a:t>
            </a:r>
            <a:r>
              <a:rPr lang="en-US" dirty="0" smtClean="0">
                <a:latin typeface="Times New Roman" pitchFamily="18" charset="0"/>
                <a:cs typeface="Times New Roman" pitchFamily="18" charset="0"/>
              </a:rPr>
              <a:t> </a:t>
            </a:r>
            <a:r>
              <a:rPr lang="en-US" dirty="0" smtClean="0">
                <a:latin typeface="Calibri" pitchFamily="34" charset="0"/>
                <a:cs typeface="Calibri" pitchFamily="34" charset="0"/>
              </a:rPr>
              <a:t>reaction</a:t>
            </a:r>
            <a:r>
              <a:rPr lang="en-US" dirty="0" smtClean="0">
                <a:latin typeface="Times New Roman" pitchFamily="18" charset="0"/>
                <a:cs typeface="Times New Roman" pitchFamily="18" charset="0"/>
              </a:rPr>
              <a:t> </a:t>
            </a:r>
            <a:r>
              <a:rPr lang="en-US" dirty="0" smtClean="0">
                <a:latin typeface="Calibri" pitchFamily="34" charset="0"/>
                <a:cs typeface="Calibri" pitchFamily="34" charset="0"/>
              </a:rPr>
              <a:t>form</a:t>
            </a:r>
            <a:r>
              <a:rPr lang="en-US" dirty="0" smtClean="0">
                <a:latin typeface="Times New Roman" pitchFamily="18" charset="0"/>
                <a:cs typeface="Times New Roman" pitchFamily="18" charset="0"/>
              </a:rPr>
              <a:t> </a:t>
            </a:r>
            <a:r>
              <a:rPr lang="en-US" dirty="0" smtClean="0">
                <a:latin typeface="Calibri" pitchFamily="34" charset="0"/>
                <a:cs typeface="Calibri" pitchFamily="34" charset="0"/>
              </a:rPr>
              <a:t>the</a:t>
            </a:r>
            <a:r>
              <a:rPr lang="en-US" dirty="0" smtClean="0">
                <a:latin typeface="Times New Roman" pitchFamily="18" charset="0"/>
                <a:cs typeface="Times New Roman" pitchFamily="18" charset="0"/>
              </a:rPr>
              <a:t> </a:t>
            </a:r>
            <a:r>
              <a:rPr lang="en-US" dirty="0" smtClean="0">
                <a:latin typeface="Calibri" pitchFamily="34" charset="0"/>
                <a:cs typeface="Calibri" pitchFamily="34" charset="0"/>
              </a:rPr>
              <a:t>basis</a:t>
            </a:r>
            <a:r>
              <a:rPr lang="en-US" dirty="0" smtClean="0">
                <a:latin typeface="Times New Roman" pitchFamily="18" charset="0"/>
                <a:cs typeface="Times New Roman" pitchFamily="18" charset="0"/>
              </a:rPr>
              <a:t> </a:t>
            </a:r>
            <a:r>
              <a:rPr lang="en-US" dirty="0" smtClean="0">
                <a:latin typeface="Calibri" pitchFamily="34" charset="0"/>
                <a:cs typeface="Calibri" pitchFamily="34" charset="0"/>
              </a:rPr>
              <a:t>for</a:t>
            </a:r>
            <a:r>
              <a:rPr lang="en-US" dirty="0" smtClean="0">
                <a:latin typeface="Times New Roman" pitchFamily="18" charset="0"/>
                <a:cs typeface="Times New Roman" pitchFamily="18" charset="0"/>
              </a:rPr>
              <a:t> </a:t>
            </a:r>
            <a:r>
              <a:rPr lang="en-US" dirty="0" smtClean="0">
                <a:latin typeface="Calibri" pitchFamily="34" charset="0"/>
                <a:cs typeface="Calibri" pitchFamily="34" charset="0"/>
              </a:rPr>
              <a:t>both</a:t>
            </a:r>
            <a:r>
              <a:rPr lang="en-US" dirty="0" smtClean="0">
                <a:latin typeface="Times New Roman" pitchFamily="18" charset="0"/>
                <a:cs typeface="Times New Roman" pitchFamily="18" charset="0"/>
              </a:rPr>
              <a:t> </a:t>
            </a:r>
            <a:r>
              <a:rPr lang="en-US" dirty="0" err="1" smtClean="0">
                <a:latin typeface="Calibri" pitchFamily="34" charset="0"/>
                <a:cs typeface="Calibri" pitchFamily="34" charset="0"/>
              </a:rPr>
              <a:t>humoral</a:t>
            </a:r>
            <a:r>
              <a:rPr lang="en-US" dirty="0" smtClean="0">
                <a:latin typeface="Times New Roman" pitchFamily="18" charset="0"/>
                <a:cs typeface="Times New Roman" pitchFamily="18" charset="0"/>
              </a:rPr>
              <a:t> </a:t>
            </a:r>
            <a:r>
              <a:rPr lang="en-US" dirty="0" smtClean="0">
                <a:latin typeface="Calibri" pitchFamily="34" charset="0"/>
                <a:cs typeface="Calibri" pitchFamily="34" charset="0"/>
              </a:rPr>
              <a:t>or</a:t>
            </a:r>
            <a:r>
              <a:rPr lang="en-US" dirty="0" smtClean="0">
                <a:latin typeface="Times New Roman" pitchFamily="18" charset="0"/>
                <a:cs typeface="Times New Roman" pitchFamily="18" charset="0"/>
              </a:rPr>
              <a:t> </a:t>
            </a:r>
            <a:r>
              <a:rPr lang="en-US" dirty="0" smtClean="0">
                <a:latin typeface="Calibri" pitchFamily="34" charset="0"/>
                <a:cs typeface="Calibri" pitchFamily="34" charset="0"/>
              </a:rPr>
              <a:t>adaptive</a:t>
            </a:r>
            <a:r>
              <a:rPr lang="en-US" dirty="0" smtClean="0">
                <a:latin typeface="Times New Roman" pitchFamily="18" charset="0"/>
                <a:cs typeface="Times New Roman" pitchFamily="18" charset="0"/>
              </a:rPr>
              <a:t> </a:t>
            </a:r>
            <a:r>
              <a:rPr lang="en-US" dirty="0" smtClean="0">
                <a:latin typeface="Calibri" pitchFamily="34" charset="0"/>
                <a:cs typeface="Calibri" pitchFamily="34" charset="0"/>
              </a:rPr>
              <a:t>immunity.</a:t>
            </a:r>
          </a:p>
          <a:p>
            <a:pPr marL="355600" indent="-342900">
              <a:spcBef>
                <a:spcPts val="13"/>
              </a:spcBef>
              <a:buFont typeface="Wingdings" pitchFamily="2" charset="2"/>
              <a:buChar char=""/>
              <a:tabLst>
                <a:tab pos="355600" algn="l"/>
              </a:tabLst>
            </a:pPr>
            <a:endParaRPr lang="en-US" sz="3200" dirty="0">
              <a:latin typeface="Times New Roman" pitchFamily="18" charset="0"/>
              <a:cs typeface="Times New Roman" pitchFamily="18" charset="0"/>
            </a:endParaRPr>
          </a:p>
          <a:p>
            <a:pPr marL="355600" indent="-342900">
              <a:spcBef>
                <a:spcPct val="0"/>
              </a:spcBef>
              <a:buFont typeface="Wingdings" pitchFamily="2" charset="2"/>
              <a:buChar char=""/>
              <a:tabLst>
                <a:tab pos="355600" algn="l"/>
              </a:tabLst>
            </a:pPr>
            <a:r>
              <a:rPr lang="en-US" dirty="0" smtClean="0">
                <a:latin typeface="Calibri" pitchFamily="34" charset="0"/>
                <a:cs typeface="Calibri" pitchFamily="34" charset="0"/>
              </a:rPr>
              <a:t>The</a:t>
            </a:r>
            <a:r>
              <a:rPr lang="en-US" dirty="0" smtClean="0">
                <a:latin typeface="Times New Roman" pitchFamily="18" charset="0"/>
                <a:cs typeface="Times New Roman" pitchFamily="18" charset="0"/>
              </a:rPr>
              <a:t> </a:t>
            </a:r>
            <a:r>
              <a:rPr lang="en-US" u="sng" dirty="0" smtClean="0">
                <a:latin typeface="Calibri" pitchFamily="34" charset="0"/>
                <a:cs typeface="Calibri" pitchFamily="34" charset="0"/>
              </a:rPr>
              <a:t>specificity</a:t>
            </a:r>
            <a:r>
              <a:rPr lang="en-US" dirty="0" smtClean="0">
                <a:latin typeface="Times New Roman" pitchFamily="18" charset="0"/>
                <a:cs typeface="Times New Roman" pitchFamily="18" charset="0"/>
              </a:rPr>
              <a:t> </a:t>
            </a:r>
            <a:r>
              <a:rPr lang="en-US" dirty="0" smtClean="0">
                <a:latin typeface="Calibri" pitchFamily="34" charset="0"/>
                <a:cs typeface="Calibri" pitchFamily="34" charset="0"/>
              </a:rPr>
              <a:t>of</a:t>
            </a:r>
            <a:r>
              <a:rPr lang="en-US" dirty="0" smtClean="0">
                <a:latin typeface="Times New Roman" pitchFamily="18" charset="0"/>
                <a:cs typeface="Times New Roman" pitchFamily="18" charset="0"/>
              </a:rPr>
              <a:t> </a:t>
            </a:r>
            <a:r>
              <a:rPr lang="en-US" dirty="0" smtClean="0">
                <a:latin typeface="Calibri" pitchFamily="34" charset="0"/>
                <a:cs typeface="Calibri" pitchFamily="34" charset="0"/>
              </a:rPr>
              <a:t>these</a:t>
            </a:r>
            <a:r>
              <a:rPr lang="en-US" dirty="0" smtClean="0">
                <a:latin typeface="Times New Roman" pitchFamily="18" charset="0"/>
                <a:cs typeface="Times New Roman" pitchFamily="18" charset="0"/>
              </a:rPr>
              <a:t> </a:t>
            </a:r>
            <a:r>
              <a:rPr lang="en-US" dirty="0" smtClean="0">
                <a:latin typeface="Calibri" pitchFamily="34" charset="0"/>
                <a:cs typeface="Calibri" pitchFamily="34" charset="0"/>
              </a:rPr>
              <a:t>reactions</a:t>
            </a:r>
            <a:r>
              <a:rPr lang="en-US" dirty="0" smtClean="0">
                <a:latin typeface="Times New Roman" pitchFamily="18" charset="0"/>
                <a:cs typeface="Times New Roman" pitchFamily="18" charset="0"/>
              </a:rPr>
              <a:t> </a:t>
            </a:r>
            <a:r>
              <a:rPr lang="en-US" dirty="0" smtClean="0">
                <a:latin typeface="Calibri" pitchFamily="34" charset="0"/>
                <a:cs typeface="Calibri" pitchFamily="34" charset="0"/>
              </a:rPr>
              <a:t>has</a:t>
            </a:r>
            <a:r>
              <a:rPr lang="en-US" dirty="0" smtClean="0">
                <a:latin typeface="Times New Roman" pitchFamily="18" charset="0"/>
                <a:cs typeface="Times New Roman" pitchFamily="18" charset="0"/>
              </a:rPr>
              <a:t> </a:t>
            </a:r>
            <a:r>
              <a:rPr lang="en-US" dirty="0" smtClean="0">
                <a:latin typeface="Calibri" pitchFamily="34" charset="0"/>
                <a:cs typeface="Calibri" pitchFamily="34" charset="0"/>
              </a:rPr>
              <a:t>allowed</a:t>
            </a:r>
            <a:r>
              <a:rPr lang="en-US" dirty="0" smtClean="0">
                <a:latin typeface="Times New Roman" pitchFamily="18" charset="0"/>
                <a:cs typeface="Times New Roman" pitchFamily="18" charset="0"/>
              </a:rPr>
              <a:t> </a:t>
            </a:r>
            <a:r>
              <a:rPr lang="en-US" dirty="0" smtClean="0">
                <a:latin typeface="Calibri" pitchFamily="34" charset="0"/>
                <a:cs typeface="Calibri" pitchFamily="34" charset="0"/>
              </a:rPr>
              <a:t>the</a:t>
            </a:r>
            <a:r>
              <a:rPr lang="en-US" dirty="0" smtClean="0">
                <a:latin typeface="Times New Roman" pitchFamily="18" charset="0"/>
                <a:cs typeface="Times New Roman" pitchFamily="18" charset="0"/>
              </a:rPr>
              <a:t> </a:t>
            </a:r>
            <a:r>
              <a:rPr lang="en-US" dirty="0" smtClean="0">
                <a:latin typeface="Calibri" pitchFamily="34" charset="0"/>
                <a:cs typeface="Calibri" pitchFamily="34" charset="0"/>
              </a:rPr>
              <a:t>development</a:t>
            </a:r>
            <a:r>
              <a:rPr lang="en-US" dirty="0" smtClean="0">
                <a:latin typeface="Times New Roman" pitchFamily="18" charset="0"/>
                <a:cs typeface="Times New Roman" pitchFamily="18" charset="0"/>
              </a:rPr>
              <a:t> </a:t>
            </a:r>
            <a:r>
              <a:rPr lang="en-US" dirty="0" smtClean="0">
                <a:latin typeface="Calibri" pitchFamily="34" charset="0"/>
                <a:cs typeface="Calibri" pitchFamily="34" charset="0"/>
              </a:rPr>
              <a:t>of</a:t>
            </a:r>
            <a:r>
              <a:rPr lang="en-US" dirty="0" smtClean="0">
                <a:latin typeface="Times New Roman" pitchFamily="18" charset="0"/>
                <a:cs typeface="Times New Roman" pitchFamily="18" charset="0"/>
              </a:rPr>
              <a:t> </a:t>
            </a:r>
            <a:r>
              <a:rPr lang="en-US" dirty="0" smtClean="0">
                <a:latin typeface="Calibri" pitchFamily="34" charset="0"/>
                <a:cs typeface="Calibri" pitchFamily="34" charset="0"/>
              </a:rPr>
              <a:t>a</a:t>
            </a:r>
            <a:r>
              <a:rPr lang="en-US" dirty="0" smtClean="0">
                <a:latin typeface="Times New Roman" pitchFamily="18" charset="0"/>
                <a:cs typeface="Times New Roman" pitchFamily="18" charset="0"/>
              </a:rPr>
              <a:t> </a:t>
            </a:r>
            <a:r>
              <a:rPr lang="en-US" dirty="0" smtClean="0">
                <a:latin typeface="Calibri" pitchFamily="34" charset="0"/>
                <a:cs typeface="Calibri" pitchFamily="34" charset="0"/>
              </a:rPr>
              <a:t>variety</a:t>
            </a:r>
            <a:r>
              <a:rPr lang="en-US" dirty="0" smtClean="0">
                <a:latin typeface="Times New Roman" pitchFamily="18" charset="0"/>
                <a:cs typeface="Times New Roman" pitchFamily="18" charset="0"/>
              </a:rPr>
              <a:t> </a:t>
            </a:r>
            <a:r>
              <a:rPr lang="en-US" dirty="0" smtClean="0">
                <a:latin typeface="Calibri" pitchFamily="34" charset="0"/>
                <a:cs typeface="Calibri" pitchFamily="34" charset="0"/>
              </a:rPr>
              <a:t>of</a:t>
            </a:r>
            <a:r>
              <a:rPr lang="en-US" dirty="0" smtClean="0">
                <a:latin typeface="Times New Roman" pitchFamily="18" charset="0"/>
                <a:cs typeface="Times New Roman" pitchFamily="18" charset="0"/>
              </a:rPr>
              <a:t>	</a:t>
            </a:r>
            <a:r>
              <a:rPr lang="en-US" dirty="0" smtClean="0">
                <a:latin typeface="Calibri" pitchFamily="34" charset="0"/>
                <a:cs typeface="Calibri" pitchFamily="34" charset="0"/>
              </a:rPr>
              <a:t>immunological</a:t>
            </a:r>
            <a:r>
              <a:rPr lang="en-US" dirty="0" smtClean="0">
                <a:latin typeface="Times New Roman" pitchFamily="18" charset="0"/>
                <a:cs typeface="Times New Roman" pitchFamily="18" charset="0"/>
              </a:rPr>
              <a:t> </a:t>
            </a:r>
            <a:r>
              <a:rPr lang="en-US" dirty="0" smtClean="0">
                <a:latin typeface="Calibri" pitchFamily="34" charset="0"/>
                <a:cs typeface="Calibri" pitchFamily="34" charset="0"/>
              </a:rPr>
              <a:t>assays</a:t>
            </a:r>
            <a:r>
              <a:rPr lang="en-US" dirty="0" smtClean="0">
                <a:latin typeface="Times New Roman" pitchFamily="18" charset="0"/>
                <a:cs typeface="Times New Roman" pitchFamily="18" charset="0"/>
              </a:rPr>
              <a:t> </a:t>
            </a:r>
            <a:r>
              <a:rPr lang="en-US" dirty="0" smtClean="0">
                <a:latin typeface="Calibri" pitchFamily="34" charset="0"/>
                <a:cs typeface="Calibri" pitchFamily="34" charset="0"/>
              </a:rPr>
              <a:t>–like</a:t>
            </a:r>
            <a:r>
              <a:rPr lang="en-US" dirty="0" smtClean="0">
                <a:latin typeface="Times New Roman" pitchFamily="18" charset="0"/>
                <a:cs typeface="Times New Roman" pitchFamily="18" charset="0"/>
              </a:rPr>
              <a:t> </a:t>
            </a:r>
            <a:r>
              <a:rPr lang="en-US" dirty="0" smtClean="0">
                <a:latin typeface="Calibri" pitchFamily="34" charset="0"/>
                <a:cs typeface="Calibri" pitchFamily="34" charset="0"/>
              </a:rPr>
              <a:t>detecting</a:t>
            </a:r>
            <a:r>
              <a:rPr lang="en-US" dirty="0" smtClean="0">
                <a:latin typeface="Times New Roman" pitchFamily="18" charset="0"/>
                <a:cs typeface="Times New Roman" pitchFamily="18" charset="0"/>
              </a:rPr>
              <a:t> </a:t>
            </a:r>
            <a:r>
              <a:rPr lang="en-US" dirty="0" smtClean="0">
                <a:latin typeface="Calibri" pitchFamily="34" charset="0"/>
                <a:cs typeface="Calibri" pitchFamily="34" charset="0"/>
              </a:rPr>
              <a:t>infectious</a:t>
            </a:r>
            <a:r>
              <a:rPr lang="en-US" dirty="0" smtClean="0">
                <a:latin typeface="Times New Roman" pitchFamily="18" charset="0"/>
                <a:cs typeface="Times New Roman" pitchFamily="18" charset="0"/>
              </a:rPr>
              <a:t> </a:t>
            </a:r>
            <a:r>
              <a:rPr lang="en-US" dirty="0" smtClean="0">
                <a:latin typeface="Calibri" pitchFamily="34" charset="0"/>
                <a:cs typeface="Calibri" pitchFamily="34" charset="0"/>
              </a:rPr>
              <a:t>disease</a:t>
            </a:r>
            <a:r>
              <a:rPr lang="en-US" dirty="0" smtClean="0">
                <a:latin typeface="Times New Roman" pitchFamily="18" charset="0"/>
                <a:cs typeface="Times New Roman" pitchFamily="18" charset="0"/>
              </a:rPr>
              <a:t> </a:t>
            </a:r>
            <a:r>
              <a:rPr lang="en-US" dirty="0" smtClean="0">
                <a:latin typeface="Calibri" pitchFamily="34" charset="0"/>
                <a:cs typeface="Calibri" pitchFamily="34" charset="0"/>
              </a:rPr>
              <a:t>agents</a:t>
            </a:r>
            <a:r>
              <a:rPr lang="en-US" dirty="0" smtClean="0">
                <a:latin typeface="Times New Roman" pitchFamily="18" charset="0"/>
                <a:cs typeface="Times New Roman" pitchFamily="18" charset="0"/>
              </a:rPr>
              <a:t> </a:t>
            </a:r>
            <a:r>
              <a:rPr lang="en-US" dirty="0" smtClean="0">
                <a:latin typeface="Calibri" pitchFamily="34" charset="0"/>
                <a:cs typeface="Calibri" pitchFamily="34" charset="0"/>
              </a:rPr>
              <a:t>etc.</a:t>
            </a:r>
          </a:p>
        </p:txBody>
      </p:sp>
    </p:spTree>
    <p:extLst>
      <p:ext uri="{BB962C8B-B14F-4D97-AF65-F5344CB8AC3E}">
        <p14:creationId xmlns="" xmlns:p14="http://schemas.microsoft.com/office/powerpoint/2010/main" val="165512911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374901" y="158751"/>
            <a:ext cx="7445375" cy="984885"/>
          </a:xfrm>
          <a:prstGeom prst="rect">
            <a:avLst/>
          </a:prstGeom>
        </p:spPr>
        <p:txBody>
          <a:bodyPr lIns="0" tIns="0" rIns="0" bIns="0">
            <a:spAutoFit/>
          </a:bodyPr>
          <a:lstStyle/>
          <a:p>
            <a:pPr algn="ctr">
              <a:defRPr/>
            </a:pPr>
            <a:r>
              <a:rPr sz="3200" b="1" spc="-5" dirty="0">
                <a:solidFill>
                  <a:srgbClr val="0070C0"/>
                </a:solidFill>
                <a:cs typeface="Calibri"/>
              </a:rPr>
              <a:t>Molecula</a:t>
            </a:r>
            <a:r>
              <a:rPr sz="3200" b="1" dirty="0">
                <a:solidFill>
                  <a:srgbClr val="0070C0"/>
                </a:solidFill>
                <a:cs typeface="Calibri"/>
              </a:rPr>
              <a:t>r</a:t>
            </a:r>
            <a:r>
              <a:rPr sz="3200" b="1" spc="-105" dirty="0">
                <a:solidFill>
                  <a:srgbClr val="0070C0"/>
                </a:solidFill>
                <a:cs typeface="Times New Roman"/>
              </a:rPr>
              <a:t> </a:t>
            </a:r>
            <a:r>
              <a:rPr sz="3200" b="1" spc="-5" dirty="0">
                <a:solidFill>
                  <a:srgbClr val="0070C0"/>
                </a:solidFill>
                <a:cs typeface="Calibri"/>
              </a:rPr>
              <a:t>mec</a:t>
            </a:r>
            <a:r>
              <a:rPr sz="3200" b="1" spc="-10" dirty="0">
                <a:solidFill>
                  <a:srgbClr val="0070C0"/>
                </a:solidFill>
                <a:cs typeface="Calibri"/>
              </a:rPr>
              <a:t>h</a:t>
            </a:r>
            <a:r>
              <a:rPr sz="3200" b="1" dirty="0">
                <a:solidFill>
                  <a:srgbClr val="0070C0"/>
                </a:solidFill>
                <a:cs typeface="Calibri"/>
              </a:rPr>
              <a:t>anisms</a:t>
            </a:r>
            <a:r>
              <a:rPr sz="3200" b="1" spc="-100" dirty="0">
                <a:solidFill>
                  <a:srgbClr val="0070C0"/>
                </a:solidFill>
                <a:cs typeface="Times New Roman"/>
              </a:rPr>
              <a:t> </a:t>
            </a:r>
            <a:r>
              <a:rPr sz="3200" b="1" dirty="0">
                <a:solidFill>
                  <a:srgbClr val="0070C0"/>
                </a:solidFill>
                <a:cs typeface="Calibri"/>
              </a:rPr>
              <a:t>of</a:t>
            </a:r>
            <a:r>
              <a:rPr sz="3200" b="1" spc="-110" dirty="0">
                <a:solidFill>
                  <a:srgbClr val="0070C0"/>
                </a:solidFill>
                <a:cs typeface="Times New Roman"/>
              </a:rPr>
              <a:t> </a:t>
            </a:r>
            <a:r>
              <a:rPr sz="3200" b="1" dirty="0">
                <a:solidFill>
                  <a:srgbClr val="0070C0"/>
                </a:solidFill>
                <a:cs typeface="Calibri"/>
              </a:rPr>
              <a:t>A</a:t>
            </a:r>
            <a:r>
              <a:rPr sz="3200" b="1" spc="-30" dirty="0">
                <a:solidFill>
                  <a:srgbClr val="0070C0"/>
                </a:solidFill>
                <a:cs typeface="Calibri"/>
              </a:rPr>
              <a:t>n</a:t>
            </a:r>
            <a:r>
              <a:rPr sz="3200" b="1" dirty="0">
                <a:solidFill>
                  <a:srgbClr val="0070C0"/>
                </a:solidFill>
                <a:cs typeface="Calibri"/>
              </a:rPr>
              <a:t>ti</a:t>
            </a:r>
            <a:r>
              <a:rPr sz="3200" b="1" spc="-30" dirty="0">
                <a:solidFill>
                  <a:srgbClr val="0070C0"/>
                </a:solidFill>
                <a:cs typeface="Calibri"/>
              </a:rPr>
              <a:t>g</a:t>
            </a:r>
            <a:r>
              <a:rPr sz="3200" b="1" spc="-5" dirty="0">
                <a:solidFill>
                  <a:srgbClr val="0070C0"/>
                </a:solidFill>
                <a:cs typeface="Calibri"/>
              </a:rPr>
              <a:t>en</a:t>
            </a:r>
            <a:r>
              <a:rPr sz="3200" b="1" dirty="0">
                <a:solidFill>
                  <a:srgbClr val="0070C0"/>
                </a:solidFill>
                <a:cs typeface="Calibri"/>
              </a:rPr>
              <a:t>-A</a:t>
            </a:r>
            <a:r>
              <a:rPr sz="3200" b="1" spc="-35" dirty="0">
                <a:solidFill>
                  <a:srgbClr val="0070C0"/>
                </a:solidFill>
                <a:cs typeface="Calibri"/>
              </a:rPr>
              <a:t>n</a:t>
            </a:r>
            <a:r>
              <a:rPr sz="3200" b="1" dirty="0">
                <a:solidFill>
                  <a:srgbClr val="0070C0"/>
                </a:solidFill>
                <a:cs typeface="Calibri"/>
              </a:rPr>
              <a:t>tib</a:t>
            </a:r>
            <a:r>
              <a:rPr sz="3200" b="1" spc="-15" dirty="0">
                <a:solidFill>
                  <a:srgbClr val="0070C0"/>
                </a:solidFill>
                <a:cs typeface="Calibri"/>
              </a:rPr>
              <a:t>o</a:t>
            </a:r>
            <a:r>
              <a:rPr sz="3200" b="1" dirty="0">
                <a:solidFill>
                  <a:srgbClr val="0070C0"/>
                </a:solidFill>
                <a:cs typeface="Calibri"/>
              </a:rPr>
              <a:t>dy</a:t>
            </a:r>
            <a:endParaRPr sz="3200" dirty="0">
              <a:solidFill>
                <a:srgbClr val="0070C0"/>
              </a:solidFill>
              <a:cs typeface="Calibri"/>
            </a:endParaRPr>
          </a:p>
          <a:p>
            <a:pPr algn="ctr">
              <a:defRPr/>
            </a:pPr>
            <a:r>
              <a:rPr sz="3200" b="1" spc="-35" dirty="0">
                <a:solidFill>
                  <a:srgbClr val="0070C0"/>
                </a:solidFill>
                <a:cs typeface="Calibri"/>
              </a:rPr>
              <a:t>r</a:t>
            </a:r>
            <a:r>
              <a:rPr sz="3200" b="1" spc="-5" dirty="0">
                <a:solidFill>
                  <a:srgbClr val="0070C0"/>
                </a:solidFill>
                <a:cs typeface="Calibri"/>
              </a:rPr>
              <a:t>eact</a:t>
            </a:r>
            <a:r>
              <a:rPr sz="3200" b="1" spc="10" dirty="0">
                <a:solidFill>
                  <a:srgbClr val="0070C0"/>
                </a:solidFill>
                <a:cs typeface="Calibri"/>
              </a:rPr>
              <a:t>i</a:t>
            </a:r>
            <a:r>
              <a:rPr sz="3200" b="1" dirty="0">
                <a:solidFill>
                  <a:srgbClr val="0070C0"/>
                </a:solidFill>
                <a:cs typeface="Calibri"/>
              </a:rPr>
              <a:t>on</a:t>
            </a:r>
            <a:endParaRPr sz="3200" dirty="0">
              <a:solidFill>
                <a:srgbClr val="0070C0"/>
              </a:solidFill>
              <a:cs typeface="Calibri"/>
            </a:endParaRPr>
          </a:p>
        </p:txBody>
      </p:sp>
      <p:sp>
        <p:nvSpPr>
          <p:cNvPr id="3" name="object 3"/>
          <p:cNvSpPr txBox="1"/>
          <p:nvPr/>
        </p:nvSpPr>
        <p:spPr>
          <a:xfrm>
            <a:off x="2060576" y="1225550"/>
            <a:ext cx="8132763" cy="3016210"/>
          </a:xfrm>
          <a:prstGeom prst="rect">
            <a:avLst/>
          </a:prstGeom>
        </p:spPr>
        <p:txBody>
          <a:bodyPr lIns="0" tIns="0" rIns="0" bIns="0">
            <a:spAutoFit/>
          </a:bodyPr>
          <a:lstStyle/>
          <a:p>
            <a:pPr marL="355600" indent="-342900">
              <a:buFont typeface="Wingdings" pitchFamily="2" charset="2"/>
              <a:buChar char=""/>
              <a:tabLst>
                <a:tab pos="355600" algn="l"/>
              </a:tabLst>
            </a:pPr>
            <a:r>
              <a:rPr lang="en-US" sz="2200">
                <a:cs typeface="Calibri" pitchFamily="34" charset="0"/>
              </a:rPr>
              <a:t>An</a:t>
            </a:r>
            <a:r>
              <a:rPr lang="en-US" sz="2200">
                <a:latin typeface="Times New Roman" pitchFamily="18" charset="0"/>
                <a:cs typeface="Times New Roman" pitchFamily="18" charset="0"/>
              </a:rPr>
              <a:t> </a:t>
            </a:r>
            <a:r>
              <a:rPr lang="en-US" sz="2200">
                <a:cs typeface="Calibri" pitchFamily="34" charset="0"/>
              </a:rPr>
              <a:t>antibody</a:t>
            </a:r>
            <a:r>
              <a:rPr lang="en-US" sz="2200">
                <a:latin typeface="Times New Roman" pitchFamily="18" charset="0"/>
                <a:cs typeface="Times New Roman" pitchFamily="18" charset="0"/>
              </a:rPr>
              <a:t> </a:t>
            </a:r>
            <a:r>
              <a:rPr lang="en-US" sz="2200">
                <a:cs typeface="Calibri" pitchFamily="34" charset="0"/>
              </a:rPr>
              <a:t>binds</a:t>
            </a:r>
            <a:r>
              <a:rPr lang="en-US" sz="2200">
                <a:latin typeface="Times New Roman" pitchFamily="18" charset="0"/>
                <a:cs typeface="Times New Roman" pitchFamily="18" charset="0"/>
              </a:rPr>
              <a:t> </a:t>
            </a:r>
            <a:r>
              <a:rPr lang="en-US" sz="2200">
                <a:cs typeface="Calibri" pitchFamily="34" charset="0"/>
              </a:rPr>
              <a:t>to</a:t>
            </a:r>
            <a:r>
              <a:rPr lang="en-US" sz="2200">
                <a:latin typeface="Times New Roman" pitchFamily="18" charset="0"/>
                <a:cs typeface="Times New Roman" pitchFamily="18" charset="0"/>
              </a:rPr>
              <a:t> </a:t>
            </a:r>
            <a:r>
              <a:rPr lang="en-US" sz="2200">
                <a:cs typeface="Calibri" pitchFamily="34" charset="0"/>
              </a:rPr>
              <a:t>an</a:t>
            </a:r>
            <a:r>
              <a:rPr lang="en-US" sz="2200">
                <a:latin typeface="Times New Roman" pitchFamily="18" charset="0"/>
                <a:cs typeface="Times New Roman" pitchFamily="18" charset="0"/>
              </a:rPr>
              <a:t> </a:t>
            </a:r>
            <a:r>
              <a:rPr lang="en-US" sz="2200">
                <a:cs typeface="Calibri" pitchFamily="34" charset="0"/>
              </a:rPr>
              <a:t>antigen</a:t>
            </a:r>
            <a:r>
              <a:rPr lang="en-US" sz="2200">
                <a:latin typeface="Times New Roman" pitchFamily="18" charset="0"/>
                <a:cs typeface="Times New Roman" pitchFamily="18" charset="0"/>
              </a:rPr>
              <a:t> </a:t>
            </a:r>
            <a:r>
              <a:rPr lang="en-US" sz="2200">
                <a:cs typeface="Calibri" pitchFamily="34" charset="0"/>
              </a:rPr>
              <a:t>through</a:t>
            </a:r>
            <a:r>
              <a:rPr lang="en-US" sz="2200">
                <a:latin typeface="Times New Roman" pitchFamily="18" charset="0"/>
                <a:cs typeface="Times New Roman" pitchFamily="18" charset="0"/>
              </a:rPr>
              <a:t> </a:t>
            </a:r>
            <a:r>
              <a:rPr lang="en-US" sz="2200">
                <a:cs typeface="Calibri" pitchFamily="34" charset="0"/>
              </a:rPr>
              <a:t>the</a:t>
            </a:r>
            <a:r>
              <a:rPr lang="en-US" sz="2200">
                <a:latin typeface="Times New Roman" pitchFamily="18" charset="0"/>
                <a:cs typeface="Times New Roman" pitchFamily="18" charset="0"/>
              </a:rPr>
              <a:t> </a:t>
            </a:r>
            <a:r>
              <a:rPr lang="en-US" sz="2200">
                <a:cs typeface="Calibri" pitchFamily="34" charset="0"/>
              </a:rPr>
              <a:t>complementarity</a:t>
            </a:r>
            <a:r>
              <a:rPr lang="en-US" sz="2200">
                <a:latin typeface="Times New Roman" pitchFamily="18" charset="0"/>
                <a:cs typeface="Times New Roman" pitchFamily="18" charset="0"/>
              </a:rPr>
              <a:t> </a:t>
            </a:r>
            <a:r>
              <a:rPr lang="en-US" sz="2200">
                <a:cs typeface="Calibri" pitchFamily="34" charset="0"/>
              </a:rPr>
              <a:t>of</a:t>
            </a:r>
            <a:r>
              <a:rPr lang="en-US" sz="2200">
                <a:latin typeface="Times New Roman" pitchFamily="18" charset="0"/>
                <a:cs typeface="Times New Roman" pitchFamily="18" charset="0"/>
              </a:rPr>
              <a:t> </a:t>
            </a:r>
            <a:r>
              <a:rPr lang="en-US" sz="2200">
                <a:cs typeface="Calibri" pitchFamily="34" charset="0"/>
              </a:rPr>
              <a:t>the</a:t>
            </a:r>
            <a:r>
              <a:rPr lang="en-US" sz="2200">
                <a:latin typeface="Times New Roman" pitchFamily="18" charset="0"/>
                <a:cs typeface="Times New Roman" pitchFamily="18" charset="0"/>
              </a:rPr>
              <a:t> </a:t>
            </a:r>
            <a:r>
              <a:rPr lang="en-US" sz="2200">
                <a:cs typeface="Calibri" pitchFamily="34" charset="0"/>
              </a:rPr>
              <a:t>shapes</a:t>
            </a:r>
            <a:r>
              <a:rPr lang="en-US" sz="2200">
                <a:latin typeface="Times New Roman" pitchFamily="18" charset="0"/>
                <a:cs typeface="Times New Roman" pitchFamily="18" charset="0"/>
              </a:rPr>
              <a:t> </a:t>
            </a:r>
            <a:r>
              <a:rPr lang="en-US" sz="2200">
                <a:cs typeface="Calibri" pitchFamily="34" charset="0"/>
              </a:rPr>
              <a:t>(just</a:t>
            </a:r>
            <a:r>
              <a:rPr lang="en-US" sz="2200">
                <a:latin typeface="Times New Roman" pitchFamily="18" charset="0"/>
                <a:cs typeface="Times New Roman" pitchFamily="18" charset="0"/>
              </a:rPr>
              <a:t> </a:t>
            </a:r>
            <a:r>
              <a:rPr lang="en-US" sz="2200">
                <a:cs typeface="Calibri" pitchFamily="34" charset="0"/>
              </a:rPr>
              <a:t>like</a:t>
            </a:r>
            <a:r>
              <a:rPr lang="en-US" sz="2200">
                <a:latin typeface="Times New Roman" pitchFamily="18" charset="0"/>
                <a:cs typeface="Times New Roman" pitchFamily="18" charset="0"/>
              </a:rPr>
              <a:t> </a:t>
            </a:r>
            <a:r>
              <a:rPr lang="en-US" sz="2200">
                <a:cs typeface="Calibri" pitchFamily="34" charset="0"/>
              </a:rPr>
              <a:t>a</a:t>
            </a:r>
            <a:r>
              <a:rPr lang="en-US" sz="2200">
                <a:latin typeface="Times New Roman" pitchFamily="18" charset="0"/>
                <a:cs typeface="Times New Roman" pitchFamily="18" charset="0"/>
              </a:rPr>
              <a:t> </a:t>
            </a:r>
            <a:r>
              <a:rPr lang="en-US" sz="2200">
                <a:cs typeface="Calibri" pitchFamily="34" charset="0"/>
              </a:rPr>
              <a:t>lock</a:t>
            </a:r>
            <a:r>
              <a:rPr lang="en-US" sz="2200">
                <a:latin typeface="Times New Roman" pitchFamily="18" charset="0"/>
                <a:cs typeface="Times New Roman" pitchFamily="18" charset="0"/>
              </a:rPr>
              <a:t> </a:t>
            </a:r>
            <a:r>
              <a:rPr lang="en-US" sz="2200">
                <a:cs typeface="Calibri" pitchFamily="34" charset="0"/>
              </a:rPr>
              <a:t>and</a:t>
            </a:r>
            <a:r>
              <a:rPr lang="en-US" sz="2200">
                <a:latin typeface="Times New Roman" pitchFamily="18" charset="0"/>
                <a:cs typeface="Times New Roman" pitchFamily="18" charset="0"/>
              </a:rPr>
              <a:t> </a:t>
            </a:r>
            <a:r>
              <a:rPr lang="en-US" sz="2200">
                <a:cs typeface="Calibri" pitchFamily="34" charset="0"/>
              </a:rPr>
              <a:t>a</a:t>
            </a:r>
            <a:r>
              <a:rPr lang="en-US" sz="2200">
                <a:latin typeface="Times New Roman" pitchFamily="18" charset="0"/>
                <a:cs typeface="Times New Roman" pitchFamily="18" charset="0"/>
              </a:rPr>
              <a:t> </a:t>
            </a:r>
            <a:r>
              <a:rPr lang="en-US" sz="2200">
                <a:cs typeface="Calibri" pitchFamily="34" charset="0"/>
              </a:rPr>
              <a:t>key</a:t>
            </a:r>
            <a:r>
              <a:rPr lang="en-US" sz="2200">
                <a:latin typeface="Times New Roman" pitchFamily="18" charset="0"/>
                <a:cs typeface="Times New Roman" pitchFamily="18" charset="0"/>
              </a:rPr>
              <a:t> </a:t>
            </a:r>
            <a:r>
              <a:rPr lang="en-US" sz="2200">
                <a:cs typeface="Calibri" pitchFamily="34" charset="0"/>
              </a:rPr>
              <a:t>).</a:t>
            </a:r>
          </a:p>
          <a:p>
            <a:pPr marL="355600" indent="-342900">
              <a:spcBef>
                <a:spcPts val="25"/>
              </a:spcBef>
              <a:buFont typeface="Wingdings" pitchFamily="2" charset="2"/>
              <a:buChar char=""/>
              <a:tabLst>
                <a:tab pos="355600" algn="l"/>
              </a:tabLst>
            </a:pPr>
            <a:endParaRPr lang="en-US" sz="3200">
              <a:latin typeface="Times New Roman" pitchFamily="18" charset="0"/>
              <a:cs typeface="Times New Roman" pitchFamily="18" charset="0"/>
            </a:endParaRPr>
          </a:p>
          <a:p>
            <a:pPr marL="355600" indent="-342900">
              <a:buFont typeface="Wingdings" pitchFamily="2" charset="2"/>
              <a:buChar char=""/>
              <a:tabLst>
                <a:tab pos="355600" algn="l"/>
              </a:tabLst>
            </a:pPr>
            <a:r>
              <a:rPr lang="en-US" sz="2200">
                <a:cs typeface="Calibri" pitchFamily="34" charset="0"/>
              </a:rPr>
              <a:t>The</a:t>
            </a:r>
            <a:r>
              <a:rPr lang="en-US" sz="2200">
                <a:latin typeface="Times New Roman" pitchFamily="18" charset="0"/>
                <a:cs typeface="Times New Roman" pitchFamily="18" charset="0"/>
              </a:rPr>
              <a:t> </a:t>
            </a:r>
            <a:r>
              <a:rPr lang="en-US" sz="2200">
                <a:cs typeface="Calibri" pitchFamily="34" charset="0"/>
              </a:rPr>
              <a:t>part</a:t>
            </a:r>
            <a:r>
              <a:rPr lang="en-US" sz="2200">
                <a:latin typeface="Times New Roman" pitchFamily="18" charset="0"/>
                <a:cs typeface="Times New Roman" pitchFamily="18" charset="0"/>
              </a:rPr>
              <a:t> </a:t>
            </a:r>
            <a:r>
              <a:rPr lang="en-US" sz="2200">
                <a:cs typeface="Calibri" pitchFamily="34" charset="0"/>
              </a:rPr>
              <a:t>of</a:t>
            </a:r>
            <a:r>
              <a:rPr lang="en-US" sz="2200">
                <a:latin typeface="Times New Roman" pitchFamily="18" charset="0"/>
                <a:cs typeface="Times New Roman" pitchFamily="18" charset="0"/>
              </a:rPr>
              <a:t> </a:t>
            </a:r>
            <a:r>
              <a:rPr lang="en-US" sz="2200">
                <a:cs typeface="Calibri" pitchFamily="34" charset="0"/>
              </a:rPr>
              <a:t>the</a:t>
            </a:r>
            <a:r>
              <a:rPr lang="en-US" sz="2200">
                <a:latin typeface="Times New Roman" pitchFamily="18" charset="0"/>
                <a:cs typeface="Times New Roman" pitchFamily="18" charset="0"/>
              </a:rPr>
              <a:t> </a:t>
            </a:r>
            <a:r>
              <a:rPr lang="en-US" sz="2200">
                <a:cs typeface="Calibri" pitchFamily="34" charset="0"/>
              </a:rPr>
              <a:t>antigen</a:t>
            </a:r>
            <a:r>
              <a:rPr lang="en-US" sz="2200">
                <a:latin typeface="Times New Roman" pitchFamily="18" charset="0"/>
                <a:cs typeface="Times New Roman" pitchFamily="18" charset="0"/>
              </a:rPr>
              <a:t> </a:t>
            </a:r>
            <a:r>
              <a:rPr lang="en-US" sz="2200">
                <a:cs typeface="Calibri" pitchFamily="34" charset="0"/>
              </a:rPr>
              <a:t>which</a:t>
            </a:r>
            <a:r>
              <a:rPr lang="en-US" sz="2200">
                <a:latin typeface="Times New Roman" pitchFamily="18" charset="0"/>
                <a:cs typeface="Times New Roman" pitchFamily="18" charset="0"/>
              </a:rPr>
              <a:t> </a:t>
            </a:r>
            <a:r>
              <a:rPr lang="en-US" sz="2200">
                <a:cs typeface="Calibri" pitchFamily="34" charset="0"/>
              </a:rPr>
              <a:t>binds</a:t>
            </a:r>
            <a:r>
              <a:rPr lang="en-US" sz="2200">
                <a:latin typeface="Times New Roman" pitchFamily="18" charset="0"/>
                <a:cs typeface="Times New Roman" pitchFamily="18" charset="0"/>
              </a:rPr>
              <a:t> </a:t>
            </a:r>
            <a:r>
              <a:rPr lang="en-US" sz="2200">
                <a:cs typeface="Calibri" pitchFamily="34" charset="0"/>
              </a:rPr>
              <a:t>to</a:t>
            </a:r>
            <a:r>
              <a:rPr lang="en-US" sz="2200">
                <a:latin typeface="Times New Roman" pitchFamily="18" charset="0"/>
                <a:cs typeface="Times New Roman" pitchFamily="18" charset="0"/>
              </a:rPr>
              <a:t> </a:t>
            </a:r>
            <a:r>
              <a:rPr lang="en-US" sz="2200">
                <a:cs typeface="Calibri" pitchFamily="34" charset="0"/>
              </a:rPr>
              <a:t>the</a:t>
            </a:r>
            <a:r>
              <a:rPr lang="en-US" sz="2200">
                <a:latin typeface="Times New Roman" pitchFamily="18" charset="0"/>
                <a:cs typeface="Times New Roman" pitchFamily="18" charset="0"/>
              </a:rPr>
              <a:t> </a:t>
            </a:r>
            <a:r>
              <a:rPr lang="en-US" sz="2200">
                <a:cs typeface="Calibri" pitchFamily="34" charset="0"/>
              </a:rPr>
              <a:t>antibody</a:t>
            </a:r>
            <a:r>
              <a:rPr lang="en-US" sz="2200">
                <a:latin typeface="Times New Roman" pitchFamily="18" charset="0"/>
                <a:cs typeface="Times New Roman" pitchFamily="18" charset="0"/>
              </a:rPr>
              <a:t> </a:t>
            </a:r>
            <a:r>
              <a:rPr lang="en-US" sz="2200">
                <a:cs typeface="Calibri" pitchFamily="34" charset="0"/>
              </a:rPr>
              <a:t>is</a:t>
            </a:r>
            <a:r>
              <a:rPr lang="en-US" sz="2200">
                <a:latin typeface="Times New Roman" pitchFamily="18" charset="0"/>
                <a:cs typeface="Times New Roman" pitchFamily="18" charset="0"/>
              </a:rPr>
              <a:t> </a:t>
            </a:r>
            <a:r>
              <a:rPr lang="en-US" sz="2200">
                <a:cs typeface="Calibri" pitchFamily="34" charset="0"/>
              </a:rPr>
              <a:t>called</a:t>
            </a:r>
            <a:r>
              <a:rPr lang="en-US" sz="2200">
                <a:latin typeface="Times New Roman" pitchFamily="18" charset="0"/>
                <a:cs typeface="Times New Roman" pitchFamily="18" charset="0"/>
              </a:rPr>
              <a:t> </a:t>
            </a:r>
            <a:r>
              <a:rPr lang="en-US" sz="2200">
                <a:cs typeface="Calibri" pitchFamily="34" charset="0"/>
              </a:rPr>
              <a:t>the</a:t>
            </a:r>
            <a:r>
              <a:rPr lang="en-US" sz="2200">
                <a:latin typeface="Times New Roman" pitchFamily="18" charset="0"/>
                <a:cs typeface="Times New Roman" pitchFamily="18" charset="0"/>
              </a:rPr>
              <a:t> </a:t>
            </a:r>
            <a:r>
              <a:rPr lang="en-US" sz="2200" u="sng">
                <a:cs typeface="Calibri" pitchFamily="34" charset="0"/>
              </a:rPr>
              <a:t>Epitope.</a:t>
            </a:r>
            <a:endParaRPr lang="en-US" sz="2200">
              <a:cs typeface="Calibri" pitchFamily="34" charset="0"/>
            </a:endParaRPr>
          </a:p>
          <a:p>
            <a:pPr marL="355600" indent="-342900">
              <a:spcBef>
                <a:spcPts val="13"/>
              </a:spcBef>
              <a:buFont typeface="Wingdings" pitchFamily="2" charset="2"/>
              <a:buChar char=""/>
              <a:tabLst>
                <a:tab pos="355600" algn="l"/>
              </a:tabLst>
            </a:pPr>
            <a:endParaRPr lang="en-US" sz="3200">
              <a:latin typeface="Times New Roman" pitchFamily="18" charset="0"/>
              <a:cs typeface="Times New Roman" pitchFamily="18" charset="0"/>
            </a:endParaRPr>
          </a:p>
          <a:p>
            <a:pPr marL="355600" indent="-342900">
              <a:buFont typeface="Wingdings" pitchFamily="2" charset="2"/>
              <a:buChar char=""/>
              <a:tabLst>
                <a:tab pos="355600" algn="l"/>
              </a:tabLst>
            </a:pPr>
            <a:r>
              <a:rPr lang="en-US" sz="2200">
                <a:cs typeface="Calibri" pitchFamily="34" charset="0"/>
              </a:rPr>
              <a:t>The</a:t>
            </a:r>
            <a:r>
              <a:rPr lang="en-US" sz="2200">
                <a:latin typeface="Times New Roman" pitchFamily="18" charset="0"/>
                <a:cs typeface="Times New Roman" pitchFamily="18" charset="0"/>
              </a:rPr>
              <a:t> </a:t>
            </a:r>
            <a:r>
              <a:rPr lang="en-US" sz="2200">
                <a:cs typeface="Calibri" pitchFamily="34" charset="0"/>
              </a:rPr>
              <a:t>part</a:t>
            </a:r>
            <a:r>
              <a:rPr lang="en-US" sz="2200">
                <a:latin typeface="Times New Roman" pitchFamily="18" charset="0"/>
                <a:cs typeface="Times New Roman" pitchFamily="18" charset="0"/>
              </a:rPr>
              <a:t> </a:t>
            </a:r>
            <a:r>
              <a:rPr lang="en-US" sz="2200">
                <a:cs typeface="Calibri" pitchFamily="34" charset="0"/>
              </a:rPr>
              <a:t>of</a:t>
            </a:r>
            <a:r>
              <a:rPr lang="en-US" sz="2200">
                <a:latin typeface="Times New Roman" pitchFamily="18" charset="0"/>
                <a:cs typeface="Times New Roman" pitchFamily="18" charset="0"/>
              </a:rPr>
              <a:t> </a:t>
            </a:r>
            <a:r>
              <a:rPr lang="en-US" sz="2200">
                <a:cs typeface="Calibri" pitchFamily="34" charset="0"/>
              </a:rPr>
              <a:t>the</a:t>
            </a:r>
            <a:r>
              <a:rPr lang="en-US" sz="2200">
                <a:latin typeface="Times New Roman" pitchFamily="18" charset="0"/>
                <a:cs typeface="Times New Roman" pitchFamily="18" charset="0"/>
              </a:rPr>
              <a:t> </a:t>
            </a:r>
            <a:r>
              <a:rPr lang="en-US" sz="2200">
                <a:cs typeface="Calibri" pitchFamily="34" charset="0"/>
              </a:rPr>
              <a:t>antibody</a:t>
            </a:r>
            <a:r>
              <a:rPr lang="en-US" sz="2200">
                <a:latin typeface="Times New Roman" pitchFamily="18" charset="0"/>
                <a:cs typeface="Times New Roman" pitchFamily="18" charset="0"/>
              </a:rPr>
              <a:t> </a:t>
            </a:r>
            <a:r>
              <a:rPr lang="en-US" sz="2200">
                <a:cs typeface="Calibri" pitchFamily="34" charset="0"/>
              </a:rPr>
              <a:t>that</a:t>
            </a:r>
            <a:r>
              <a:rPr lang="en-US" sz="2200">
                <a:latin typeface="Times New Roman" pitchFamily="18" charset="0"/>
                <a:cs typeface="Times New Roman" pitchFamily="18" charset="0"/>
              </a:rPr>
              <a:t> </a:t>
            </a:r>
            <a:r>
              <a:rPr lang="en-US" sz="2200">
                <a:cs typeface="Calibri" pitchFamily="34" charset="0"/>
              </a:rPr>
              <a:t>recognizes</a:t>
            </a:r>
            <a:r>
              <a:rPr lang="en-US" sz="2200">
                <a:latin typeface="Times New Roman" pitchFamily="18" charset="0"/>
                <a:cs typeface="Times New Roman" pitchFamily="18" charset="0"/>
              </a:rPr>
              <a:t> </a:t>
            </a:r>
            <a:r>
              <a:rPr lang="en-US" sz="2200">
                <a:cs typeface="Calibri" pitchFamily="34" charset="0"/>
              </a:rPr>
              <a:t>the</a:t>
            </a:r>
            <a:r>
              <a:rPr lang="en-US" sz="2200">
                <a:latin typeface="Times New Roman" pitchFamily="18" charset="0"/>
                <a:cs typeface="Times New Roman" pitchFamily="18" charset="0"/>
              </a:rPr>
              <a:t> </a:t>
            </a:r>
            <a:r>
              <a:rPr lang="en-US" sz="2200">
                <a:cs typeface="Calibri" pitchFamily="34" charset="0"/>
              </a:rPr>
              <a:t>Epitope</a:t>
            </a:r>
            <a:r>
              <a:rPr lang="en-US" sz="2200">
                <a:latin typeface="Times New Roman" pitchFamily="18" charset="0"/>
                <a:cs typeface="Times New Roman" pitchFamily="18" charset="0"/>
              </a:rPr>
              <a:t> </a:t>
            </a:r>
            <a:r>
              <a:rPr lang="en-US" sz="2200">
                <a:cs typeface="Calibri" pitchFamily="34" charset="0"/>
              </a:rPr>
              <a:t>is</a:t>
            </a:r>
            <a:r>
              <a:rPr lang="en-US" sz="2200">
                <a:latin typeface="Times New Roman" pitchFamily="18" charset="0"/>
                <a:cs typeface="Times New Roman" pitchFamily="18" charset="0"/>
              </a:rPr>
              <a:t> </a:t>
            </a:r>
            <a:r>
              <a:rPr lang="en-US" sz="2200">
                <a:cs typeface="Calibri" pitchFamily="34" charset="0"/>
              </a:rPr>
              <a:t>called</a:t>
            </a:r>
            <a:r>
              <a:rPr lang="en-US" sz="2200">
                <a:latin typeface="Times New Roman" pitchFamily="18" charset="0"/>
                <a:cs typeface="Times New Roman" pitchFamily="18" charset="0"/>
              </a:rPr>
              <a:t> </a:t>
            </a:r>
            <a:r>
              <a:rPr lang="en-US" sz="2200">
                <a:cs typeface="Calibri" pitchFamily="34" charset="0"/>
              </a:rPr>
              <a:t>the</a:t>
            </a:r>
          </a:p>
          <a:p>
            <a:pPr marL="355600" indent="-342900">
              <a:tabLst>
                <a:tab pos="355600" algn="l"/>
              </a:tabLst>
            </a:pPr>
            <a:r>
              <a:rPr lang="en-US" sz="2200" u="sng">
                <a:cs typeface="Calibri" pitchFamily="34" charset="0"/>
              </a:rPr>
              <a:t>Paratope.</a:t>
            </a:r>
            <a:endParaRPr lang="en-US" sz="2200">
              <a:cs typeface="Calibri" pitchFamily="34" charset="0"/>
            </a:endParaRPr>
          </a:p>
        </p:txBody>
      </p:sp>
      <p:sp>
        <p:nvSpPr>
          <p:cNvPr id="9220" name="object 4"/>
          <p:cNvSpPr>
            <a:spLocks noChangeArrowheads="1"/>
          </p:cNvSpPr>
          <p:nvPr/>
        </p:nvSpPr>
        <p:spPr bwMode="auto">
          <a:xfrm>
            <a:off x="3630614" y="4191000"/>
            <a:ext cx="5132387" cy="2286000"/>
          </a:xfrm>
          <a:prstGeom prst="rect">
            <a:avLst/>
          </a:prstGeom>
          <a:blipFill dpi="0" rotWithShape="1">
            <a:blip r:embed="rId3"/>
            <a:srcRect/>
            <a:stretch>
              <a:fillRect/>
            </a:stretch>
          </a:blipFill>
          <a:ln w="9525">
            <a:noFill/>
            <a:miter lim="800000"/>
            <a:headEnd/>
            <a:tailEnd/>
          </a:ln>
        </p:spPr>
        <p:txBody>
          <a:bodyPr lIns="0" tIns="0" rIns="0" bIns="0"/>
          <a:lstStyle/>
          <a:p>
            <a:endParaRPr lang="en-US"/>
          </a:p>
        </p:txBody>
      </p:sp>
    </p:spTree>
    <p:extLst>
      <p:ext uri="{BB962C8B-B14F-4D97-AF65-F5344CB8AC3E}">
        <p14:creationId xmlns="" xmlns:p14="http://schemas.microsoft.com/office/powerpoint/2010/main" val="126123729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85089" y="1070963"/>
            <a:ext cx="8070850" cy="4897437"/>
          </a:xfrm>
          <a:prstGeom prst="rect">
            <a:avLst/>
          </a:prstGeom>
        </p:spPr>
        <p:txBody>
          <a:bodyPr lIns="0" tIns="0" rIns="0" bIns="0">
            <a:spAutoFit/>
          </a:bodyPr>
          <a:lstStyle/>
          <a:p>
            <a:pPr marL="12700" algn="just">
              <a:lnSpc>
                <a:spcPts val="2113"/>
              </a:lnSpc>
              <a:buFont typeface="Wingdings" pitchFamily="2" charset="2"/>
              <a:buChar char=""/>
              <a:tabLst>
                <a:tab pos="266700" algn="l"/>
              </a:tabLst>
            </a:pPr>
            <a:r>
              <a:rPr lang="en-US" sz="2200" dirty="0">
                <a:cs typeface="Calibri" pitchFamily="34" charset="0"/>
              </a:rPr>
              <a:t>When</a:t>
            </a:r>
            <a:r>
              <a:rPr lang="en-US" sz="2200" dirty="0">
                <a:latin typeface="Times New Roman" pitchFamily="18" charset="0"/>
                <a:cs typeface="Times New Roman" pitchFamily="18" charset="0"/>
              </a:rPr>
              <a:t> </a:t>
            </a:r>
            <a:r>
              <a:rPr lang="en-US" sz="2200" dirty="0">
                <a:cs typeface="Calibri" pitchFamily="34" charset="0"/>
              </a:rPr>
              <a:t>an</a:t>
            </a:r>
            <a:r>
              <a:rPr lang="en-US" sz="2200" dirty="0">
                <a:latin typeface="Times New Roman" pitchFamily="18" charset="0"/>
                <a:cs typeface="Times New Roman" pitchFamily="18" charset="0"/>
              </a:rPr>
              <a:t> </a:t>
            </a:r>
            <a:r>
              <a:rPr lang="en-US" sz="2200" dirty="0">
                <a:cs typeface="Calibri" pitchFamily="34" charset="0"/>
              </a:rPr>
              <a:t>antigen</a:t>
            </a:r>
            <a:r>
              <a:rPr lang="en-US" sz="2200" dirty="0">
                <a:latin typeface="Times New Roman" pitchFamily="18" charset="0"/>
                <a:cs typeface="Times New Roman" pitchFamily="18" charset="0"/>
              </a:rPr>
              <a:t> </a:t>
            </a:r>
            <a:r>
              <a:rPr lang="en-US" sz="2200" dirty="0">
                <a:cs typeface="Calibri" pitchFamily="34" charset="0"/>
              </a:rPr>
              <a:t>and</a:t>
            </a:r>
            <a:r>
              <a:rPr lang="en-US" sz="2200" dirty="0">
                <a:latin typeface="Times New Roman" pitchFamily="18" charset="0"/>
                <a:cs typeface="Times New Roman" pitchFamily="18" charset="0"/>
              </a:rPr>
              <a:t> </a:t>
            </a:r>
            <a:r>
              <a:rPr lang="en-US" sz="2200" dirty="0">
                <a:cs typeface="Calibri" pitchFamily="34" charset="0"/>
              </a:rPr>
              <a:t>its</a:t>
            </a:r>
            <a:r>
              <a:rPr lang="en-US" sz="2200" dirty="0">
                <a:latin typeface="Times New Roman" pitchFamily="18" charset="0"/>
                <a:cs typeface="Times New Roman" pitchFamily="18" charset="0"/>
              </a:rPr>
              <a:t> </a:t>
            </a:r>
            <a:r>
              <a:rPr lang="en-US" sz="2200" dirty="0">
                <a:cs typeface="Calibri" pitchFamily="34" charset="0"/>
              </a:rPr>
              <a:t>corresponding</a:t>
            </a:r>
            <a:r>
              <a:rPr lang="en-US" sz="2200" dirty="0">
                <a:latin typeface="Times New Roman" pitchFamily="18" charset="0"/>
                <a:cs typeface="Times New Roman" pitchFamily="18" charset="0"/>
              </a:rPr>
              <a:t> </a:t>
            </a:r>
            <a:r>
              <a:rPr lang="en-US" sz="2200" dirty="0">
                <a:cs typeface="Calibri" pitchFamily="34" charset="0"/>
              </a:rPr>
              <a:t>antibody</a:t>
            </a:r>
            <a:r>
              <a:rPr lang="en-US" sz="2200" dirty="0">
                <a:latin typeface="Times New Roman" pitchFamily="18" charset="0"/>
                <a:cs typeface="Times New Roman" pitchFamily="18" charset="0"/>
              </a:rPr>
              <a:t> </a:t>
            </a:r>
            <a:r>
              <a:rPr lang="en-US" sz="2200" dirty="0">
                <a:cs typeface="Calibri" pitchFamily="34" charset="0"/>
              </a:rPr>
              <a:t>comes</a:t>
            </a:r>
            <a:r>
              <a:rPr lang="en-US" sz="2200" dirty="0">
                <a:latin typeface="Times New Roman" pitchFamily="18" charset="0"/>
                <a:cs typeface="Times New Roman" pitchFamily="18" charset="0"/>
              </a:rPr>
              <a:t> </a:t>
            </a:r>
            <a:r>
              <a:rPr lang="en-US" sz="2200" dirty="0">
                <a:cs typeface="Calibri" pitchFamily="34" charset="0"/>
              </a:rPr>
              <a:t>in</a:t>
            </a:r>
            <a:r>
              <a:rPr lang="en-US" sz="2200" dirty="0">
                <a:latin typeface="Times New Roman" pitchFamily="18" charset="0"/>
                <a:cs typeface="Times New Roman" pitchFamily="18" charset="0"/>
              </a:rPr>
              <a:t> </a:t>
            </a:r>
            <a:r>
              <a:rPr lang="en-US" sz="2200" dirty="0">
                <a:cs typeface="Calibri" pitchFamily="34" charset="0"/>
              </a:rPr>
              <a:t>proximity</a:t>
            </a:r>
            <a:r>
              <a:rPr lang="en-US" sz="2200" dirty="0">
                <a:latin typeface="Times New Roman" pitchFamily="18" charset="0"/>
                <a:cs typeface="Times New Roman" pitchFamily="18" charset="0"/>
              </a:rPr>
              <a:t> </a:t>
            </a:r>
            <a:r>
              <a:rPr lang="en-US" sz="2200" dirty="0">
                <a:cs typeface="Calibri" pitchFamily="34" charset="0"/>
              </a:rPr>
              <a:t>with</a:t>
            </a:r>
            <a:r>
              <a:rPr lang="en-US" sz="2200" dirty="0">
                <a:latin typeface="Times New Roman" pitchFamily="18" charset="0"/>
                <a:cs typeface="Times New Roman" pitchFamily="18" charset="0"/>
              </a:rPr>
              <a:t> </a:t>
            </a:r>
            <a:r>
              <a:rPr lang="en-US" sz="2200" dirty="0">
                <a:cs typeface="Calibri" pitchFamily="34" charset="0"/>
              </a:rPr>
              <a:t>each</a:t>
            </a:r>
            <a:r>
              <a:rPr lang="en-US" sz="2200" dirty="0">
                <a:latin typeface="Times New Roman" pitchFamily="18" charset="0"/>
                <a:cs typeface="Times New Roman" pitchFamily="18" charset="0"/>
              </a:rPr>
              <a:t> </a:t>
            </a:r>
            <a:r>
              <a:rPr lang="en-US" sz="2200" dirty="0">
                <a:cs typeface="Calibri" pitchFamily="34" charset="0"/>
              </a:rPr>
              <a:t>other,</a:t>
            </a:r>
            <a:r>
              <a:rPr lang="en-US" sz="2200" dirty="0">
                <a:latin typeface="Times New Roman" pitchFamily="18" charset="0"/>
                <a:cs typeface="Times New Roman" pitchFamily="18" charset="0"/>
              </a:rPr>
              <a:t> </a:t>
            </a:r>
            <a:r>
              <a:rPr lang="en-US" sz="2200" dirty="0">
                <a:cs typeface="Calibri" pitchFamily="34" charset="0"/>
              </a:rPr>
              <a:t>they</a:t>
            </a:r>
            <a:r>
              <a:rPr lang="en-US" sz="2200" dirty="0">
                <a:latin typeface="Times New Roman" pitchFamily="18" charset="0"/>
                <a:cs typeface="Times New Roman" pitchFamily="18" charset="0"/>
              </a:rPr>
              <a:t> </a:t>
            </a:r>
            <a:r>
              <a:rPr lang="en-US" sz="2200" dirty="0">
                <a:cs typeface="Calibri" pitchFamily="34" charset="0"/>
              </a:rPr>
              <a:t>bind</a:t>
            </a:r>
            <a:r>
              <a:rPr lang="en-US" sz="2200" dirty="0">
                <a:latin typeface="Times New Roman" pitchFamily="18" charset="0"/>
                <a:cs typeface="Times New Roman" pitchFamily="18" charset="0"/>
              </a:rPr>
              <a:t> </a:t>
            </a:r>
            <a:r>
              <a:rPr lang="en-US" sz="2200" dirty="0">
                <a:cs typeface="Calibri" pitchFamily="34" charset="0"/>
              </a:rPr>
              <a:t>through</a:t>
            </a:r>
            <a:r>
              <a:rPr lang="en-US" sz="2200" dirty="0">
                <a:latin typeface="Times New Roman" pitchFamily="18" charset="0"/>
                <a:cs typeface="Times New Roman" pitchFamily="18" charset="0"/>
              </a:rPr>
              <a:t> </a:t>
            </a:r>
            <a:r>
              <a:rPr lang="en-US" sz="2200" dirty="0">
                <a:cs typeface="Calibri" pitchFamily="34" charset="0"/>
              </a:rPr>
              <a:t>non-covalent</a:t>
            </a:r>
            <a:r>
              <a:rPr lang="en-US" sz="2200" dirty="0">
                <a:latin typeface="Times New Roman" pitchFamily="18" charset="0"/>
                <a:cs typeface="Times New Roman" pitchFamily="18" charset="0"/>
              </a:rPr>
              <a:t> </a:t>
            </a:r>
            <a:r>
              <a:rPr lang="en-US" sz="2200" dirty="0">
                <a:cs typeface="Calibri" pitchFamily="34" charset="0"/>
              </a:rPr>
              <a:t>bonding.</a:t>
            </a:r>
          </a:p>
          <a:p>
            <a:pPr marL="12700">
              <a:spcBef>
                <a:spcPts val="38"/>
              </a:spcBef>
              <a:buFont typeface="Wingdings" pitchFamily="2" charset="2"/>
              <a:buChar char=""/>
              <a:tabLst>
                <a:tab pos="266700" algn="l"/>
              </a:tabLst>
            </a:pPr>
            <a:endParaRPr lang="en-US" sz="3100" dirty="0">
              <a:latin typeface="Times New Roman" pitchFamily="18" charset="0"/>
              <a:cs typeface="Times New Roman" pitchFamily="18" charset="0"/>
            </a:endParaRPr>
          </a:p>
          <a:p>
            <a:pPr marL="12700" algn="just">
              <a:buFont typeface="Wingdings" pitchFamily="2" charset="2"/>
              <a:buChar char=""/>
              <a:tabLst>
                <a:tab pos="266700" algn="l"/>
              </a:tabLst>
            </a:pPr>
            <a:r>
              <a:rPr lang="en-US" sz="2200" dirty="0">
                <a:cs typeface="Calibri" pitchFamily="34" charset="0"/>
              </a:rPr>
              <a:t>Non-covalent</a:t>
            </a:r>
            <a:r>
              <a:rPr lang="en-US" sz="2200" dirty="0">
                <a:latin typeface="Times New Roman" pitchFamily="18" charset="0"/>
                <a:cs typeface="Times New Roman" pitchFamily="18" charset="0"/>
              </a:rPr>
              <a:t> </a:t>
            </a:r>
            <a:r>
              <a:rPr lang="en-US" sz="2200" dirty="0">
                <a:cs typeface="Calibri" pitchFamily="34" charset="0"/>
              </a:rPr>
              <a:t>bonding</a:t>
            </a:r>
            <a:r>
              <a:rPr lang="en-US" sz="2200" dirty="0">
                <a:latin typeface="Times New Roman" pitchFamily="18" charset="0"/>
                <a:cs typeface="Times New Roman" pitchFamily="18" charset="0"/>
              </a:rPr>
              <a:t> </a:t>
            </a:r>
            <a:r>
              <a:rPr lang="en-US" sz="2200" dirty="0">
                <a:cs typeface="Calibri" pitchFamily="34" charset="0"/>
              </a:rPr>
              <a:t>in</a:t>
            </a:r>
            <a:r>
              <a:rPr lang="en-US" sz="2200" dirty="0">
                <a:latin typeface="Times New Roman" pitchFamily="18" charset="0"/>
                <a:cs typeface="Times New Roman" pitchFamily="18" charset="0"/>
              </a:rPr>
              <a:t> </a:t>
            </a:r>
            <a:r>
              <a:rPr lang="en-US" sz="2200" dirty="0">
                <a:cs typeface="Calibri" pitchFamily="34" charset="0"/>
              </a:rPr>
              <a:t>an</a:t>
            </a:r>
            <a:r>
              <a:rPr lang="en-US" sz="2200" dirty="0">
                <a:latin typeface="Times New Roman" pitchFamily="18" charset="0"/>
                <a:cs typeface="Times New Roman" pitchFamily="18" charset="0"/>
              </a:rPr>
              <a:t> </a:t>
            </a:r>
            <a:r>
              <a:rPr lang="en-US" sz="2200" dirty="0">
                <a:cs typeface="Calibri" pitchFamily="34" charset="0"/>
              </a:rPr>
              <a:t>antigen-antibody</a:t>
            </a:r>
            <a:r>
              <a:rPr lang="en-US" sz="2200" dirty="0">
                <a:latin typeface="Times New Roman" pitchFamily="18" charset="0"/>
                <a:cs typeface="Times New Roman" pitchFamily="18" charset="0"/>
              </a:rPr>
              <a:t> </a:t>
            </a:r>
            <a:r>
              <a:rPr lang="en-US" sz="2200" dirty="0">
                <a:cs typeface="Calibri" pitchFamily="34" charset="0"/>
              </a:rPr>
              <a:t>reaction</a:t>
            </a:r>
            <a:r>
              <a:rPr lang="en-US" sz="2200" dirty="0">
                <a:latin typeface="Times New Roman" pitchFamily="18" charset="0"/>
                <a:cs typeface="Times New Roman" pitchFamily="18" charset="0"/>
              </a:rPr>
              <a:t> </a:t>
            </a:r>
            <a:r>
              <a:rPr lang="en-US" sz="2200" dirty="0">
                <a:cs typeface="Calibri" pitchFamily="34" charset="0"/>
              </a:rPr>
              <a:t>may</a:t>
            </a:r>
            <a:r>
              <a:rPr lang="en-US" sz="2200" dirty="0">
                <a:latin typeface="Times New Roman" pitchFamily="18" charset="0"/>
                <a:cs typeface="Times New Roman" pitchFamily="18" charset="0"/>
              </a:rPr>
              <a:t> </a:t>
            </a:r>
            <a:r>
              <a:rPr lang="en-US" sz="2200" dirty="0">
                <a:cs typeface="Calibri" pitchFamily="34" charset="0"/>
              </a:rPr>
              <a:t>be:</a:t>
            </a:r>
          </a:p>
          <a:p>
            <a:pPr marL="349250" lvl="1" indent="-211138">
              <a:spcBef>
                <a:spcPts val="1325"/>
              </a:spcBef>
              <a:buFont typeface="Calibri" pitchFamily="34" charset="0"/>
              <a:buAutoNum type="romanLcParenR"/>
              <a:tabLst>
                <a:tab pos="266700" algn="l"/>
              </a:tabLst>
            </a:pPr>
            <a:r>
              <a:rPr lang="en-US" sz="2200" dirty="0" err="1">
                <a:cs typeface="Calibri" pitchFamily="34" charset="0"/>
              </a:rPr>
              <a:t>Coulombic</a:t>
            </a:r>
            <a:r>
              <a:rPr lang="en-US" sz="2200" dirty="0">
                <a:latin typeface="Times New Roman" pitchFamily="18" charset="0"/>
                <a:cs typeface="Times New Roman" pitchFamily="18" charset="0"/>
              </a:rPr>
              <a:t> </a:t>
            </a:r>
            <a:r>
              <a:rPr lang="en-US" sz="2200" dirty="0">
                <a:cs typeface="Calibri" pitchFamily="34" charset="0"/>
              </a:rPr>
              <a:t>or</a:t>
            </a:r>
            <a:r>
              <a:rPr lang="en-US" sz="2200" dirty="0">
                <a:latin typeface="Times New Roman" pitchFamily="18" charset="0"/>
                <a:cs typeface="Times New Roman" pitchFamily="18" charset="0"/>
              </a:rPr>
              <a:t> </a:t>
            </a:r>
            <a:r>
              <a:rPr lang="en-US" sz="2200" dirty="0">
                <a:cs typeface="Calibri" pitchFamily="34" charset="0"/>
              </a:rPr>
              <a:t>electrostatic</a:t>
            </a:r>
            <a:r>
              <a:rPr lang="en-US" sz="2200" dirty="0">
                <a:latin typeface="Times New Roman" pitchFamily="18" charset="0"/>
                <a:cs typeface="Times New Roman" pitchFamily="18" charset="0"/>
              </a:rPr>
              <a:t> </a:t>
            </a:r>
            <a:r>
              <a:rPr lang="en-US" sz="2200" dirty="0">
                <a:cs typeface="Calibri" pitchFamily="34" charset="0"/>
              </a:rPr>
              <a:t>force</a:t>
            </a:r>
          </a:p>
          <a:p>
            <a:pPr marL="349250" lvl="1" indent="-211138">
              <a:spcBef>
                <a:spcPts val="1325"/>
              </a:spcBef>
              <a:buFont typeface="Calibri" pitchFamily="34" charset="0"/>
              <a:buAutoNum type="romanLcParenR"/>
              <a:tabLst>
                <a:tab pos="266700" algn="l"/>
              </a:tabLst>
            </a:pPr>
            <a:r>
              <a:rPr lang="en-US" sz="2200" dirty="0">
                <a:cs typeface="Calibri" pitchFamily="34" charset="0"/>
              </a:rPr>
              <a:t>van</a:t>
            </a:r>
            <a:r>
              <a:rPr lang="en-US" sz="2200" dirty="0">
                <a:latin typeface="Times New Roman" pitchFamily="18" charset="0"/>
                <a:cs typeface="Times New Roman" pitchFamily="18" charset="0"/>
              </a:rPr>
              <a:t> </a:t>
            </a:r>
            <a:r>
              <a:rPr lang="en-US" sz="2200" dirty="0">
                <a:cs typeface="Calibri" pitchFamily="34" charset="0"/>
              </a:rPr>
              <a:t>der</a:t>
            </a:r>
            <a:r>
              <a:rPr lang="en-US" sz="2200" dirty="0">
                <a:latin typeface="Times New Roman" pitchFamily="18" charset="0"/>
                <a:cs typeface="Times New Roman" pitchFamily="18" charset="0"/>
              </a:rPr>
              <a:t> </a:t>
            </a:r>
            <a:r>
              <a:rPr lang="en-US" sz="2200" dirty="0">
                <a:cs typeface="Calibri" pitchFamily="34" charset="0"/>
              </a:rPr>
              <a:t>Waal’s force</a:t>
            </a:r>
          </a:p>
          <a:p>
            <a:pPr marL="349250" lvl="1" indent="-211138">
              <a:spcBef>
                <a:spcPts val="1325"/>
              </a:spcBef>
              <a:buFont typeface="Calibri" pitchFamily="34" charset="0"/>
              <a:buAutoNum type="romanLcParenR"/>
              <a:tabLst>
                <a:tab pos="266700" algn="l"/>
              </a:tabLst>
            </a:pPr>
            <a:r>
              <a:rPr lang="en-US" sz="2200" dirty="0">
                <a:cs typeface="Calibri" pitchFamily="34" charset="0"/>
              </a:rPr>
              <a:t>Hydrophobic</a:t>
            </a:r>
            <a:r>
              <a:rPr lang="en-US" sz="2200" dirty="0">
                <a:latin typeface="Times New Roman" pitchFamily="18" charset="0"/>
                <a:cs typeface="Times New Roman" pitchFamily="18" charset="0"/>
              </a:rPr>
              <a:t> </a:t>
            </a:r>
            <a:r>
              <a:rPr lang="en-US" sz="2200" dirty="0">
                <a:cs typeface="Calibri" pitchFamily="34" charset="0"/>
              </a:rPr>
              <a:t>force</a:t>
            </a:r>
          </a:p>
          <a:p>
            <a:pPr marL="349250" lvl="1" indent="-211138">
              <a:spcBef>
                <a:spcPts val="1325"/>
              </a:spcBef>
              <a:buFont typeface="Calibri" pitchFamily="34" charset="0"/>
              <a:buAutoNum type="romanLcParenR"/>
              <a:tabLst>
                <a:tab pos="266700" algn="l"/>
              </a:tabLst>
            </a:pPr>
            <a:r>
              <a:rPr lang="en-US" sz="2200" dirty="0">
                <a:cs typeface="Calibri" pitchFamily="34" charset="0"/>
              </a:rPr>
              <a:t>Hydrogen</a:t>
            </a:r>
            <a:r>
              <a:rPr lang="en-US" sz="2200" dirty="0">
                <a:latin typeface="Times New Roman" pitchFamily="18" charset="0"/>
                <a:cs typeface="Times New Roman" pitchFamily="18" charset="0"/>
              </a:rPr>
              <a:t> </a:t>
            </a:r>
            <a:r>
              <a:rPr lang="en-US" sz="2200" dirty="0">
                <a:cs typeface="Calibri" pitchFamily="34" charset="0"/>
              </a:rPr>
              <a:t>bonding</a:t>
            </a:r>
          </a:p>
          <a:p>
            <a:pPr marL="12700">
              <a:tabLst>
                <a:tab pos="266700" algn="l"/>
              </a:tabLst>
            </a:pPr>
            <a:endParaRPr lang="en-US" sz="2200" dirty="0">
              <a:latin typeface="Times New Roman" pitchFamily="18" charset="0"/>
              <a:cs typeface="Times New Roman" pitchFamily="18" charset="0"/>
            </a:endParaRPr>
          </a:p>
          <a:p>
            <a:pPr marL="12700">
              <a:spcBef>
                <a:spcPts val="25"/>
              </a:spcBef>
              <a:tabLst>
                <a:tab pos="266700" algn="l"/>
              </a:tabLst>
            </a:pPr>
            <a:endParaRPr lang="en-US" sz="1900" dirty="0">
              <a:latin typeface="Times New Roman" pitchFamily="18" charset="0"/>
              <a:cs typeface="Times New Roman" pitchFamily="18" charset="0"/>
            </a:endParaRPr>
          </a:p>
          <a:p>
            <a:pPr marL="12700" algn="just">
              <a:lnSpc>
                <a:spcPts val="2375"/>
              </a:lnSpc>
              <a:tabLst>
                <a:tab pos="266700" algn="l"/>
              </a:tabLst>
            </a:pPr>
            <a:r>
              <a:rPr lang="en-US" sz="2200" dirty="0">
                <a:latin typeface="Wingdings" pitchFamily="2" charset="2"/>
                <a:ea typeface="Wingdings" pitchFamily="2" charset="2"/>
                <a:cs typeface="Wingdings" pitchFamily="2" charset="2"/>
              </a:rPr>
              <a:t></a:t>
            </a:r>
            <a:r>
              <a:rPr lang="en-US" sz="2200" dirty="0">
                <a:cs typeface="Calibri" pitchFamily="34" charset="0"/>
              </a:rPr>
              <a:t>Non-covalent</a:t>
            </a:r>
            <a:r>
              <a:rPr lang="en-US" sz="2200" dirty="0">
                <a:latin typeface="Times New Roman" pitchFamily="18" charset="0"/>
                <a:cs typeface="Times New Roman" pitchFamily="18" charset="0"/>
              </a:rPr>
              <a:t>  </a:t>
            </a:r>
            <a:r>
              <a:rPr lang="en-US" sz="2200" dirty="0">
                <a:cs typeface="Calibri" pitchFamily="34" charset="0"/>
              </a:rPr>
              <a:t>binding</a:t>
            </a:r>
            <a:r>
              <a:rPr lang="en-US" sz="2200" dirty="0">
                <a:latin typeface="Times New Roman" pitchFamily="18" charset="0"/>
                <a:cs typeface="Times New Roman" pitchFamily="18" charset="0"/>
              </a:rPr>
              <a:t>  </a:t>
            </a:r>
            <a:r>
              <a:rPr lang="en-US" sz="2200" dirty="0">
                <a:cs typeface="Calibri" pitchFamily="34" charset="0"/>
              </a:rPr>
              <a:t>forces</a:t>
            </a:r>
            <a:r>
              <a:rPr lang="en-US" sz="2200" dirty="0">
                <a:latin typeface="Times New Roman" pitchFamily="18" charset="0"/>
                <a:cs typeface="Times New Roman" pitchFamily="18" charset="0"/>
              </a:rPr>
              <a:t>  </a:t>
            </a:r>
            <a:r>
              <a:rPr lang="en-US" sz="2200" dirty="0">
                <a:cs typeface="Calibri" pitchFamily="34" charset="0"/>
              </a:rPr>
              <a:t>are</a:t>
            </a:r>
            <a:r>
              <a:rPr lang="en-US" sz="2200" dirty="0">
                <a:latin typeface="Times New Roman" pitchFamily="18" charset="0"/>
                <a:cs typeface="Times New Roman" pitchFamily="18" charset="0"/>
              </a:rPr>
              <a:t>  </a:t>
            </a:r>
            <a:r>
              <a:rPr lang="en-US" sz="2200" dirty="0">
                <a:cs typeface="Calibri" pitchFamily="34" charset="0"/>
              </a:rPr>
              <a:t>relatively</a:t>
            </a:r>
            <a:r>
              <a:rPr lang="en-US" sz="2200" dirty="0">
                <a:latin typeface="Times New Roman" pitchFamily="18" charset="0"/>
                <a:cs typeface="Times New Roman" pitchFamily="18" charset="0"/>
              </a:rPr>
              <a:t>  </a:t>
            </a:r>
            <a:r>
              <a:rPr lang="en-US" sz="2200" dirty="0">
                <a:cs typeface="Calibri" pitchFamily="34" charset="0"/>
              </a:rPr>
              <a:t>weak</a:t>
            </a:r>
            <a:r>
              <a:rPr lang="en-US" sz="2200" dirty="0">
                <a:latin typeface="Times New Roman" pitchFamily="18" charset="0"/>
                <a:cs typeface="Times New Roman" pitchFamily="18" charset="0"/>
              </a:rPr>
              <a:t>  </a:t>
            </a:r>
            <a:r>
              <a:rPr lang="en-US" sz="2200" dirty="0">
                <a:cs typeface="Calibri" pitchFamily="34" charset="0"/>
              </a:rPr>
              <a:t>and</a:t>
            </a:r>
            <a:r>
              <a:rPr lang="en-US" sz="2200" dirty="0">
                <a:latin typeface="Times New Roman" pitchFamily="18" charset="0"/>
                <a:cs typeface="Times New Roman" pitchFamily="18" charset="0"/>
              </a:rPr>
              <a:t>  </a:t>
            </a:r>
            <a:r>
              <a:rPr lang="en-US" sz="2200" dirty="0">
                <a:cs typeface="Calibri" pitchFamily="34" charset="0"/>
              </a:rPr>
              <a:t>operate</a:t>
            </a:r>
            <a:r>
              <a:rPr lang="en-US" sz="2200" dirty="0">
                <a:latin typeface="Times New Roman" pitchFamily="18" charset="0"/>
                <a:cs typeface="Times New Roman" pitchFamily="18" charset="0"/>
              </a:rPr>
              <a:t>  </a:t>
            </a:r>
            <a:r>
              <a:rPr lang="en-US" sz="2200" dirty="0">
                <a:cs typeface="Calibri" pitchFamily="34" charset="0"/>
              </a:rPr>
              <a:t>over</a:t>
            </a:r>
            <a:r>
              <a:rPr lang="en-US" sz="2200" dirty="0">
                <a:latin typeface="Times New Roman" pitchFamily="18" charset="0"/>
                <a:cs typeface="Times New Roman" pitchFamily="18" charset="0"/>
              </a:rPr>
              <a:t> </a:t>
            </a:r>
            <a:r>
              <a:rPr lang="en-US" sz="2200" dirty="0">
                <a:cs typeface="Calibri" pitchFamily="34" charset="0"/>
              </a:rPr>
              <a:t>short</a:t>
            </a:r>
            <a:r>
              <a:rPr lang="en-US" sz="2200" dirty="0">
                <a:latin typeface="Times New Roman" pitchFamily="18" charset="0"/>
                <a:cs typeface="Times New Roman" pitchFamily="18" charset="0"/>
              </a:rPr>
              <a:t> </a:t>
            </a:r>
            <a:r>
              <a:rPr lang="en-US" sz="2200" dirty="0">
                <a:cs typeface="Calibri" pitchFamily="34" charset="0"/>
              </a:rPr>
              <a:t>distances,</a:t>
            </a:r>
            <a:r>
              <a:rPr lang="en-US" sz="2200" dirty="0">
                <a:latin typeface="Times New Roman" pitchFamily="18" charset="0"/>
                <a:cs typeface="Times New Roman" pitchFamily="18" charset="0"/>
              </a:rPr>
              <a:t> </a:t>
            </a:r>
            <a:r>
              <a:rPr lang="en-US" sz="2200" dirty="0">
                <a:cs typeface="Calibri" pitchFamily="34" charset="0"/>
              </a:rPr>
              <a:t>in</a:t>
            </a:r>
            <a:r>
              <a:rPr lang="en-US" sz="2200" dirty="0">
                <a:latin typeface="Times New Roman" pitchFamily="18" charset="0"/>
                <a:cs typeface="Times New Roman" pitchFamily="18" charset="0"/>
              </a:rPr>
              <a:t> </a:t>
            </a:r>
            <a:r>
              <a:rPr lang="en-US" sz="2200" dirty="0">
                <a:cs typeface="Calibri" pitchFamily="34" charset="0"/>
              </a:rPr>
              <a:t>general</a:t>
            </a:r>
            <a:r>
              <a:rPr lang="en-US" sz="2200" dirty="0">
                <a:latin typeface="Times New Roman" pitchFamily="18" charset="0"/>
                <a:cs typeface="Times New Roman" pitchFamily="18" charset="0"/>
              </a:rPr>
              <a:t> </a:t>
            </a:r>
            <a:r>
              <a:rPr lang="en-US" sz="2200" dirty="0">
                <a:cs typeface="Calibri" pitchFamily="34" charset="0"/>
              </a:rPr>
              <a:t>the</a:t>
            </a:r>
            <a:r>
              <a:rPr lang="en-US" sz="2200" dirty="0">
                <a:latin typeface="Times New Roman" pitchFamily="18" charset="0"/>
                <a:cs typeface="Times New Roman" pitchFamily="18" charset="0"/>
              </a:rPr>
              <a:t> </a:t>
            </a:r>
            <a:r>
              <a:rPr lang="en-US" sz="2200" dirty="0">
                <a:cs typeface="Calibri" pitchFamily="34" charset="0"/>
              </a:rPr>
              <a:t>antigen</a:t>
            </a:r>
            <a:r>
              <a:rPr lang="en-US" sz="2200" dirty="0">
                <a:latin typeface="Times New Roman" pitchFamily="18" charset="0"/>
                <a:cs typeface="Times New Roman" pitchFamily="18" charset="0"/>
              </a:rPr>
              <a:t> </a:t>
            </a:r>
            <a:r>
              <a:rPr lang="en-US" sz="2200" dirty="0">
                <a:cs typeface="Calibri" pitchFamily="34" charset="0"/>
              </a:rPr>
              <a:t>needs</a:t>
            </a:r>
            <a:r>
              <a:rPr lang="en-US" sz="2200" dirty="0">
                <a:latin typeface="Times New Roman" pitchFamily="18" charset="0"/>
                <a:cs typeface="Times New Roman" pitchFamily="18" charset="0"/>
              </a:rPr>
              <a:t> </a:t>
            </a:r>
            <a:r>
              <a:rPr lang="en-US" sz="2200" dirty="0">
                <a:cs typeface="Calibri" pitchFamily="34" charset="0"/>
              </a:rPr>
              <a:t>to</a:t>
            </a:r>
            <a:r>
              <a:rPr lang="en-US" sz="2200" dirty="0">
                <a:latin typeface="Times New Roman" pitchFamily="18" charset="0"/>
                <a:cs typeface="Times New Roman" pitchFamily="18" charset="0"/>
              </a:rPr>
              <a:t> </a:t>
            </a:r>
            <a:r>
              <a:rPr lang="en-US" sz="2200" dirty="0">
                <a:cs typeface="Calibri" pitchFamily="34" charset="0"/>
              </a:rPr>
              <a:t>be</a:t>
            </a:r>
            <a:r>
              <a:rPr lang="en-US" sz="2200" dirty="0">
                <a:latin typeface="Times New Roman" pitchFamily="18" charset="0"/>
                <a:cs typeface="Times New Roman" pitchFamily="18" charset="0"/>
              </a:rPr>
              <a:t> </a:t>
            </a:r>
            <a:r>
              <a:rPr lang="en-US" sz="2200" dirty="0">
                <a:cs typeface="Calibri" pitchFamily="34" charset="0"/>
              </a:rPr>
              <a:t>within</a:t>
            </a:r>
            <a:r>
              <a:rPr lang="en-US" sz="2200" dirty="0">
                <a:latin typeface="Times New Roman" pitchFamily="18" charset="0"/>
                <a:cs typeface="Times New Roman" pitchFamily="18" charset="0"/>
              </a:rPr>
              <a:t> </a:t>
            </a:r>
            <a:r>
              <a:rPr lang="en-US" sz="2200" dirty="0">
                <a:cs typeface="Calibri" pitchFamily="34" charset="0"/>
              </a:rPr>
              <a:t>1Å</a:t>
            </a:r>
            <a:r>
              <a:rPr lang="en-US" sz="2200" dirty="0">
                <a:latin typeface="Times New Roman" pitchFamily="18" charset="0"/>
                <a:cs typeface="Times New Roman" pitchFamily="18" charset="0"/>
              </a:rPr>
              <a:t> </a:t>
            </a:r>
            <a:r>
              <a:rPr lang="en-US" sz="2200" dirty="0">
                <a:cs typeface="Calibri" pitchFamily="34" charset="0"/>
              </a:rPr>
              <a:t>of</a:t>
            </a:r>
            <a:r>
              <a:rPr lang="en-US" sz="2200" dirty="0">
                <a:latin typeface="Times New Roman" pitchFamily="18" charset="0"/>
                <a:cs typeface="Times New Roman" pitchFamily="18" charset="0"/>
              </a:rPr>
              <a:t> </a:t>
            </a:r>
            <a:r>
              <a:rPr lang="en-US" sz="2200" dirty="0">
                <a:cs typeface="Calibri" pitchFamily="34" charset="0"/>
              </a:rPr>
              <a:t>the</a:t>
            </a:r>
            <a:r>
              <a:rPr lang="en-US" sz="2200" dirty="0">
                <a:latin typeface="Times New Roman" pitchFamily="18" charset="0"/>
                <a:cs typeface="Times New Roman" pitchFamily="18" charset="0"/>
              </a:rPr>
              <a:t> </a:t>
            </a:r>
            <a:r>
              <a:rPr lang="en-US" sz="2200" dirty="0">
                <a:cs typeface="Calibri" pitchFamily="34" charset="0"/>
              </a:rPr>
              <a:t>antibody</a:t>
            </a:r>
            <a:r>
              <a:rPr lang="en-US" sz="2200" dirty="0">
                <a:latin typeface="Times New Roman" pitchFamily="18" charset="0"/>
                <a:cs typeface="Times New Roman" pitchFamily="18" charset="0"/>
              </a:rPr>
              <a:t> </a:t>
            </a:r>
            <a:r>
              <a:rPr lang="en-US" sz="2200" dirty="0">
                <a:cs typeface="Calibri" pitchFamily="34" charset="0"/>
              </a:rPr>
              <a:t>binding</a:t>
            </a:r>
            <a:r>
              <a:rPr lang="en-US" sz="2200" dirty="0">
                <a:latin typeface="Times New Roman" pitchFamily="18" charset="0"/>
                <a:cs typeface="Times New Roman" pitchFamily="18" charset="0"/>
              </a:rPr>
              <a:t> </a:t>
            </a:r>
            <a:r>
              <a:rPr lang="en-US" sz="2200" dirty="0">
                <a:cs typeface="Calibri" pitchFamily="34" charset="0"/>
              </a:rPr>
              <a:t>site.</a:t>
            </a:r>
          </a:p>
        </p:txBody>
      </p:sp>
      <p:sp>
        <p:nvSpPr>
          <p:cNvPr id="3" name="object 3"/>
          <p:cNvSpPr txBox="1"/>
          <p:nvPr/>
        </p:nvSpPr>
        <p:spPr>
          <a:xfrm>
            <a:off x="1217443" y="117691"/>
            <a:ext cx="7481887" cy="492443"/>
          </a:xfrm>
          <a:prstGeom prst="rect">
            <a:avLst/>
          </a:prstGeom>
        </p:spPr>
        <p:txBody>
          <a:bodyPr lIns="0" tIns="0" rIns="0" bIns="0">
            <a:spAutoFit/>
          </a:bodyPr>
          <a:lstStyle/>
          <a:p>
            <a:pPr marL="12700">
              <a:tabLst>
                <a:tab pos="2709545" algn="l"/>
              </a:tabLst>
              <a:defRPr/>
            </a:pPr>
            <a:r>
              <a:rPr sz="3200" b="1" spc="-5" dirty="0">
                <a:solidFill>
                  <a:srgbClr val="0070C0"/>
                </a:solidFill>
                <a:cs typeface="Calibri"/>
              </a:rPr>
              <a:t>P</a:t>
            </a:r>
            <a:r>
              <a:rPr sz="3200" b="1" spc="-65" dirty="0">
                <a:solidFill>
                  <a:srgbClr val="0070C0"/>
                </a:solidFill>
                <a:cs typeface="Calibri"/>
              </a:rPr>
              <a:t>h</a:t>
            </a:r>
            <a:r>
              <a:rPr sz="3200" b="1" spc="-35" dirty="0">
                <a:solidFill>
                  <a:srgbClr val="0070C0"/>
                </a:solidFill>
                <a:cs typeface="Calibri"/>
              </a:rPr>
              <a:t>y</a:t>
            </a:r>
            <a:r>
              <a:rPr sz="3200" b="1" dirty="0">
                <a:solidFill>
                  <a:srgbClr val="0070C0"/>
                </a:solidFill>
                <a:cs typeface="Calibri"/>
              </a:rPr>
              <a:t>si</a:t>
            </a:r>
            <a:r>
              <a:rPr sz="3200" b="1" spc="-10" dirty="0">
                <a:solidFill>
                  <a:srgbClr val="0070C0"/>
                </a:solidFill>
                <a:cs typeface="Calibri"/>
              </a:rPr>
              <a:t>c</a:t>
            </a:r>
            <a:r>
              <a:rPr sz="3200" b="1" dirty="0">
                <a:solidFill>
                  <a:srgbClr val="0070C0"/>
                </a:solidFill>
                <a:cs typeface="Calibri"/>
              </a:rPr>
              <a:t>al</a:t>
            </a:r>
            <a:r>
              <a:rPr sz="3200" b="1" spc="-100" dirty="0">
                <a:solidFill>
                  <a:srgbClr val="0070C0"/>
                </a:solidFill>
                <a:cs typeface="Times New Roman"/>
              </a:rPr>
              <a:t> </a:t>
            </a:r>
            <a:r>
              <a:rPr sz="3200" b="1" spc="-35" dirty="0">
                <a:solidFill>
                  <a:srgbClr val="0070C0"/>
                </a:solidFill>
                <a:cs typeface="Calibri"/>
              </a:rPr>
              <a:t>F</a:t>
            </a:r>
            <a:r>
              <a:rPr sz="3200" b="1" dirty="0">
                <a:solidFill>
                  <a:srgbClr val="0070C0"/>
                </a:solidFill>
                <a:cs typeface="Calibri"/>
              </a:rPr>
              <a:t>o</a:t>
            </a:r>
            <a:r>
              <a:rPr sz="3200" b="1" spc="-45" dirty="0">
                <a:solidFill>
                  <a:srgbClr val="0070C0"/>
                </a:solidFill>
                <a:cs typeface="Calibri"/>
              </a:rPr>
              <a:t>r</a:t>
            </a:r>
            <a:r>
              <a:rPr sz="3200" b="1" spc="-5" dirty="0">
                <a:solidFill>
                  <a:srgbClr val="0070C0"/>
                </a:solidFill>
                <a:cs typeface="Calibri"/>
              </a:rPr>
              <a:t>ce</a:t>
            </a:r>
            <a:r>
              <a:rPr sz="3200" b="1" dirty="0">
                <a:solidFill>
                  <a:srgbClr val="0070C0"/>
                </a:solidFill>
                <a:cs typeface="Calibri"/>
              </a:rPr>
              <a:t>s</a:t>
            </a:r>
            <a:r>
              <a:rPr sz="3200" b="1" dirty="0">
                <a:solidFill>
                  <a:srgbClr val="0070C0"/>
                </a:solidFill>
                <a:cs typeface="Times New Roman"/>
              </a:rPr>
              <a:t>	</a:t>
            </a:r>
            <a:r>
              <a:rPr sz="3200" b="1" dirty="0">
                <a:solidFill>
                  <a:srgbClr val="0070C0"/>
                </a:solidFill>
                <a:cs typeface="Calibri"/>
              </a:rPr>
              <a:t>bin</a:t>
            </a:r>
            <a:r>
              <a:rPr sz="3200" b="1" spc="-10" dirty="0">
                <a:solidFill>
                  <a:srgbClr val="0070C0"/>
                </a:solidFill>
                <a:cs typeface="Calibri"/>
              </a:rPr>
              <a:t>d</a:t>
            </a:r>
            <a:r>
              <a:rPr sz="3200" b="1" dirty="0">
                <a:solidFill>
                  <a:srgbClr val="0070C0"/>
                </a:solidFill>
                <a:cs typeface="Calibri"/>
              </a:rPr>
              <a:t>ing</a:t>
            </a:r>
            <a:r>
              <a:rPr sz="3200" b="1" spc="-105" dirty="0">
                <a:solidFill>
                  <a:srgbClr val="0070C0"/>
                </a:solidFill>
                <a:cs typeface="Times New Roman"/>
              </a:rPr>
              <a:t> </a:t>
            </a:r>
            <a:r>
              <a:rPr sz="3200" b="1" dirty="0">
                <a:solidFill>
                  <a:srgbClr val="0070C0"/>
                </a:solidFill>
                <a:cs typeface="Calibri"/>
              </a:rPr>
              <a:t>A</a:t>
            </a:r>
            <a:r>
              <a:rPr sz="3200" b="1" spc="-25" dirty="0">
                <a:solidFill>
                  <a:srgbClr val="0070C0"/>
                </a:solidFill>
                <a:cs typeface="Calibri"/>
              </a:rPr>
              <a:t>n</a:t>
            </a:r>
            <a:r>
              <a:rPr sz="3200" b="1" dirty="0">
                <a:solidFill>
                  <a:srgbClr val="0070C0"/>
                </a:solidFill>
                <a:cs typeface="Calibri"/>
              </a:rPr>
              <a:t>ti</a:t>
            </a:r>
            <a:r>
              <a:rPr sz="3200" b="1" spc="-25" dirty="0">
                <a:solidFill>
                  <a:srgbClr val="0070C0"/>
                </a:solidFill>
                <a:cs typeface="Calibri"/>
              </a:rPr>
              <a:t>g</a:t>
            </a:r>
            <a:r>
              <a:rPr sz="3200" b="1" spc="-5" dirty="0">
                <a:solidFill>
                  <a:srgbClr val="0070C0"/>
                </a:solidFill>
                <a:cs typeface="Calibri"/>
              </a:rPr>
              <a:t>e</a:t>
            </a:r>
            <a:r>
              <a:rPr sz="3200" b="1" dirty="0">
                <a:solidFill>
                  <a:srgbClr val="0070C0"/>
                </a:solidFill>
                <a:cs typeface="Calibri"/>
              </a:rPr>
              <a:t>n</a:t>
            </a:r>
            <a:r>
              <a:rPr sz="3200" b="1" spc="-110" dirty="0">
                <a:solidFill>
                  <a:srgbClr val="0070C0"/>
                </a:solidFill>
                <a:cs typeface="Times New Roman"/>
              </a:rPr>
              <a:t> </a:t>
            </a:r>
            <a:r>
              <a:rPr sz="3200" b="1" spc="-35" dirty="0">
                <a:solidFill>
                  <a:srgbClr val="0070C0"/>
                </a:solidFill>
                <a:cs typeface="Calibri"/>
              </a:rPr>
              <a:t>t</a:t>
            </a:r>
            <a:r>
              <a:rPr sz="3200" b="1" dirty="0">
                <a:solidFill>
                  <a:srgbClr val="0070C0"/>
                </a:solidFill>
                <a:cs typeface="Calibri"/>
              </a:rPr>
              <a:t>o</a:t>
            </a:r>
            <a:r>
              <a:rPr sz="3200" b="1" spc="-75" dirty="0">
                <a:solidFill>
                  <a:srgbClr val="0070C0"/>
                </a:solidFill>
                <a:cs typeface="Times New Roman"/>
              </a:rPr>
              <a:t> </a:t>
            </a:r>
            <a:r>
              <a:rPr sz="3200" b="1" dirty="0">
                <a:solidFill>
                  <a:srgbClr val="0070C0"/>
                </a:solidFill>
                <a:cs typeface="Calibri"/>
              </a:rPr>
              <a:t>A</a:t>
            </a:r>
            <a:r>
              <a:rPr sz="3200" b="1" spc="-25" dirty="0">
                <a:solidFill>
                  <a:srgbClr val="0070C0"/>
                </a:solidFill>
                <a:cs typeface="Calibri"/>
              </a:rPr>
              <a:t>n</a:t>
            </a:r>
            <a:r>
              <a:rPr sz="3200" b="1" dirty="0">
                <a:solidFill>
                  <a:srgbClr val="0070C0"/>
                </a:solidFill>
                <a:cs typeface="Calibri"/>
              </a:rPr>
              <a:t>tibody</a:t>
            </a:r>
            <a:endParaRPr sz="3200" dirty="0">
              <a:solidFill>
                <a:srgbClr val="0070C0"/>
              </a:solidFill>
              <a:cs typeface="Calibri"/>
            </a:endParaRPr>
          </a:p>
        </p:txBody>
      </p:sp>
      <p:sp>
        <p:nvSpPr>
          <p:cNvPr id="4" name="object 4"/>
          <p:cNvSpPr>
            <a:spLocks noChangeArrowheads="1"/>
          </p:cNvSpPr>
          <p:nvPr/>
        </p:nvSpPr>
        <p:spPr bwMode="auto">
          <a:xfrm>
            <a:off x="8068962" y="1260476"/>
            <a:ext cx="3695700" cy="3810000"/>
          </a:xfrm>
          <a:prstGeom prst="rect">
            <a:avLst/>
          </a:prstGeom>
          <a:blipFill dpi="0" rotWithShape="1">
            <a:blip r:embed="rId3"/>
            <a:srcRect/>
            <a:stretch>
              <a:fillRect/>
            </a:stretch>
          </a:blipFill>
          <a:ln w="9525">
            <a:noFill/>
            <a:miter lim="800000"/>
            <a:headEnd/>
            <a:tailEnd/>
          </a:ln>
        </p:spPr>
        <p:txBody>
          <a:bodyPr lIns="0" tIns="0" rIns="0" bIns="0"/>
          <a:lstStyle/>
          <a:p>
            <a:endParaRPr lang="en-US"/>
          </a:p>
        </p:txBody>
      </p:sp>
    </p:spTree>
    <p:extLst>
      <p:ext uri="{BB962C8B-B14F-4D97-AF65-F5344CB8AC3E}">
        <p14:creationId xmlns="" xmlns:p14="http://schemas.microsoft.com/office/powerpoint/2010/main" val="215909541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51935" y="528639"/>
            <a:ext cx="9473155" cy="492443"/>
          </a:xfrm>
          <a:prstGeom prst="rect">
            <a:avLst/>
          </a:prstGeom>
        </p:spPr>
        <p:txBody>
          <a:bodyPr wrap="square" lIns="0" tIns="0" rIns="0" bIns="0">
            <a:spAutoFit/>
          </a:bodyPr>
          <a:lstStyle/>
          <a:p>
            <a:pPr marL="2598738" indent="-2586038"/>
            <a:r>
              <a:rPr lang="en-US" sz="3200" b="1" dirty="0">
                <a:solidFill>
                  <a:srgbClr val="0070C0"/>
                </a:solidFill>
                <a:cs typeface="Calibri" pitchFamily="34" charset="0"/>
              </a:rPr>
              <a:t>Salient</a:t>
            </a:r>
            <a:r>
              <a:rPr lang="en-US" sz="3200" b="1" dirty="0">
                <a:solidFill>
                  <a:srgbClr val="0070C0"/>
                </a:solidFill>
                <a:cs typeface="Times New Roman" pitchFamily="18" charset="0"/>
              </a:rPr>
              <a:t> </a:t>
            </a:r>
            <a:r>
              <a:rPr lang="en-US" sz="3200" b="1" dirty="0">
                <a:solidFill>
                  <a:srgbClr val="0070C0"/>
                </a:solidFill>
                <a:cs typeface="Calibri" pitchFamily="34" charset="0"/>
              </a:rPr>
              <a:t>features</a:t>
            </a:r>
            <a:r>
              <a:rPr lang="en-US" sz="3200" b="1" dirty="0">
                <a:solidFill>
                  <a:srgbClr val="0070C0"/>
                </a:solidFill>
                <a:cs typeface="Times New Roman" pitchFamily="18" charset="0"/>
              </a:rPr>
              <a:t> </a:t>
            </a:r>
            <a:r>
              <a:rPr lang="en-US" sz="3200" b="1" dirty="0">
                <a:solidFill>
                  <a:srgbClr val="0070C0"/>
                </a:solidFill>
                <a:cs typeface="Calibri" pitchFamily="34" charset="0"/>
              </a:rPr>
              <a:t>of</a:t>
            </a:r>
            <a:r>
              <a:rPr lang="en-US" sz="3200" b="1" dirty="0">
                <a:solidFill>
                  <a:srgbClr val="0070C0"/>
                </a:solidFill>
                <a:cs typeface="Times New Roman" pitchFamily="18" charset="0"/>
              </a:rPr>
              <a:t> </a:t>
            </a:r>
            <a:r>
              <a:rPr lang="en-US" sz="3200" b="1" dirty="0">
                <a:solidFill>
                  <a:srgbClr val="0070C0"/>
                </a:solidFill>
                <a:cs typeface="Calibri" pitchFamily="34" charset="0"/>
              </a:rPr>
              <a:t>an</a:t>
            </a:r>
            <a:r>
              <a:rPr lang="en-US" sz="3200" b="1" dirty="0">
                <a:solidFill>
                  <a:srgbClr val="0070C0"/>
                </a:solidFill>
                <a:cs typeface="Times New Roman" pitchFamily="18" charset="0"/>
              </a:rPr>
              <a:t> </a:t>
            </a:r>
            <a:r>
              <a:rPr lang="en-US" sz="3200" b="1" dirty="0">
                <a:solidFill>
                  <a:srgbClr val="0070C0"/>
                </a:solidFill>
                <a:cs typeface="Calibri" pitchFamily="34" charset="0"/>
              </a:rPr>
              <a:t>antigen-antibody</a:t>
            </a:r>
            <a:r>
              <a:rPr lang="en-US" sz="3200" b="1" dirty="0">
                <a:solidFill>
                  <a:srgbClr val="0070C0"/>
                </a:solidFill>
                <a:cs typeface="Times New Roman" pitchFamily="18" charset="0"/>
              </a:rPr>
              <a:t> </a:t>
            </a:r>
            <a:r>
              <a:rPr lang="en-US" sz="3200" b="1" dirty="0">
                <a:solidFill>
                  <a:srgbClr val="0070C0"/>
                </a:solidFill>
                <a:cs typeface="Calibri" pitchFamily="34" charset="0"/>
              </a:rPr>
              <a:t>reaction</a:t>
            </a:r>
            <a:endParaRPr lang="en-US" sz="3200" dirty="0">
              <a:solidFill>
                <a:srgbClr val="0070C0"/>
              </a:solidFill>
              <a:cs typeface="Calibri" pitchFamily="34" charset="0"/>
            </a:endParaRPr>
          </a:p>
        </p:txBody>
      </p:sp>
      <p:sp>
        <p:nvSpPr>
          <p:cNvPr id="3" name="object 3"/>
          <p:cNvSpPr txBox="1"/>
          <p:nvPr/>
        </p:nvSpPr>
        <p:spPr>
          <a:xfrm>
            <a:off x="2060575" y="2051050"/>
            <a:ext cx="7304088" cy="2721258"/>
          </a:xfrm>
          <a:prstGeom prst="rect">
            <a:avLst/>
          </a:prstGeom>
        </p:spPr>
        <p:txBody>
          <a:bodyPr lIns="0" tIns="0" rIns="0" bIns="0">
            <a:spAutoFit/>
          </a:bodyPr>
          <a:lstStyle/>
          <a:p>
            <a:pPr marL="519113" indent="-506413">
              <a:buFont typeface="Wingdings" pitchFamily="2" charset="2"/>
              <a:buChar char=""/>
              <a:tabLst>
                <a:tab pos="355600" algn="l"/>
                <a:tab pos="2095500" algn="l"/>
              </a:tabLst>
            </a:pPr>
            <a:r>
              <a:rPr lang="en-US" sz="2200" dirty="0">
                <a:cs typeface="Calibri" pitchFamily="34" charset="0"/>
              </a:rPr>
              <a:t>Binding</a:t>
            </a:r>
            <a:r>
              <a:rPr lang="en-US" sz="2200" dirty="0">
                <a:latin typeface="Times New Roman" pitchFamily="18" charset="0"/>
                <a:cs typeface="Times New Roman" pitchFamily="18" charset="0"/>
              </a:rPr>
              <a:t> </a:t>
            </a:r>
            <a:r>
              <a:rPr lang="en-US" sz="2200" dirty="0">
                <a:cs typeface="Calibri" pitchFamily="34" charset="0"/>
              </a:rPr>
              <a:t>site</a:t>
            </a:r>
            <a:r>
              <a:rPr lang="en-US" sz="2200" dirty="0">
                <a:latin typeface="Times New Roman" pitchFamily="18" charset="0"/>
                <a:cs typeface="Times New Roman" pitchFamily="18" charset="0"/>
              </a:rPr>
              <a:t> </a:t>
            </a:r>
            <a:r>
              <a:rPr lang="en-US" sz="2200" dirty="0">
                <a:cs typeface="Calibri" pitchFamily="34" charset="0"/>
              </a:rPr>
              <a:t>of</a:t>
            </a:r>
            <a:r>
              <a:rPr lang="en-US" sz="2200" dirty="0">
                <a:latin typeface="Times New Roman" pitchFamily="18" charset="0"/>
                <a:cs typeface="Times New Roman" pitchFamily="18" charset="0"/>
              </a:rPr>
              <a:t>	</a:t>
            </a:r>
            <a:r>
              <a:rPr lang="en-US" sz="2200" dirty="0">
                <a:cs typeface="Calibri" pitchFamily="34" charset="0"/>
              </a:rPr>
              <a:t>Antigen-Antibody</a:t>
            </a:r>
            <a:r>
              <a:rPr lang="en-US" sz="2200" dirty="0">
                <a:latin typeface="Times New Roman" pitchFamily="18" charset="0"/>
                <a:cs typeface="Times New Roman" pitchFamily="18" charset="0"/>
              </a:rPr>
              <a:t> </a:t>
            </a:r>
            <a:r>
              <a:rPr lang="en-US" sz="2200" dirty="0">
                <a:cs typeface="Calibri" pitchFamily="34" charset="0"/>
              </a:rPr>
              <a:t>reaction</a:t>
            </a:r>
            <a:r>
              <a:rPr lang="en-US" sz="2200" dirty="0">
                <a:latin typeface="Times New Roman" pitchFamily="18" charset="0"/>
                <a:cs typeface="Times New Roman" pitchFamily="18" charset="0"/>
              </a:rPr>
              <a:t> </a:t>
            </a:r>
            <a:r>
              <a:rPr lang="en-US" sz="2200" dirty="0">
                <a:cs typeface="Calibri" pitchFamily="34" charset="0"/>
              </a:rPr>
              <a:t>(</a:t>
            </a:r>
            <a:r>
              <a:rPr lang="en-US" sz="2200" dirty="0" err="1">
                <a:cs typeface="Calibri" pitchFamily="34" charset="0"/>
              </a:rPr>
              <a:t>Epitope-Paratope</a:t>
            </a:r>
            <a:r>
              <a:rPr lang="en-US" sz="2200" dirty="0">
                <a:cs typeface="Calibri" pitchFamily="34" charset="0"/>
              </a:rPr>
              <a:t>)</a:t>
            </a:r>
          </a:p>
          <a:p>
            <a:pPr marL="519113" indent="-506413">
              <a:spcBef>
                <a:spcPts val="50"/>
              </a:spcBef>
              <a:buFont typeface="Wingdings" pitchFamily="2" charset="2"/>
              <a:buChar char=""/>
              <a:tabLst>
                <a:tab pos="355600" algn="l"/>
                <a:tab pos="2095500" algn="l"/>
              </a:tabLst>
            </a:pPr>
            <a:endParaRPr lang="en-US" sz="2200" dirty="0">
              <a:latin typeface="Times New Roman" pitchFamily="18" charset="0"/>
              <a:cs typeface="Times New Roman" pitchFamily="18" charset="0"/>
            </a:endParaRPr>
          </a:p>
          <a:p>
            <a:pPr marL="519113" indent="-506413">
              <a:tabLst>
                <a:tab pos="355600" algn="l"/>
                <a:tab pos="2095500" algn="l"/>
              </a:tabLst>
            </a:pPr>
            <a:r>
              <a:rPr lang="en-US" sz="2200" dirty="0">
                <a:cs typeface="Calibri" pitchFamily="34" charset="0"/>
              </a:rPr>
              <a:t>Binding</a:t>
            </a:r>
            <a:r>
              <a:rPr lang="en-US" sz="2200" dirty="0">
                <a:latin typeface="Times New Roman" pitchFamily="18" charset="0"/>
                <a:cs typeface="Times New Roman" pitchFamily="18" charset="0"/>
              </a:rPr>
              <a:t> </a:t>
            </a:r>
            <a:r>
              <a:rPr lang="en-US" sz="2200" dirty="0">
                <a:cs typeface="Calibri" pitchFamily="34" charset="0"/>
              </a:rPr>
              <a:t>force</a:t>
            </a:r>
            <a:r>
              <a:rPr lang="en-US" sz="2200" dirty="0">
                <a:latin typeface="Times New Roman" pitchFamily="18" charset="0"/>
                <a:cs typeface="Times New Roman" pitchFamily="18" charset="0"/>
              </a:rPr>
              <a:t> </a:t>
            </a:r>
            <a:r>
              <a:rPr lang="en-US" sz="2200" dirty="0">
                <a:cs typeface="Calibri" pitchFamily="34" charset="0"/>
              </a:rPr>
              <a:t>of</a:t>
            </a:r>
            <a:r>
              <a:rPr lang="en-US" sz="2200" dirty="0">
                <a:latin typeface="Times New Roman" pitchFamily="18" charset="0"/>
                <a:cs typeface="Times New Roman" pitchFamily="18" charset="0"/>
              </a:rPr>
              <a:t> </a:t>
            </a:r>
            <a:r>
              <a:rPr lang="en-US" sz="2200" dirty="0">
                <a:cs typeface="Calibri" pitchFamily="34" charset="0"/>
              </a:rPr>
              <a:t>Antigen-Antibody</a:t>
            </a:r>
            <a:r>
              <a:rPr lang="en-US" sz="2200" dirty="0">
                <a:latin typeface="Times New Roman" pitchFamily="18" charset="0"/>
                <a:cs typeface="Times New Roman" pitchFamily="18" charset="0"/>
              </a:rPr>
              <a:t> </a:t>
            </a:r>
            <a:r>
              <a:rPr lang="en-US" sz="2200" dirty="0">
                <a:cs typeface="Calibri" pitchFamily="34" charset="0"/>
              </a:rPr>
              <a:t>reaction</a:t>
            </a:r>
          </a:p>
          <a:p>
            <a:pPr marL="519113" indent="-506413">
              <a:buFont typeface="Wingdings" pitchFamily="2" charset="2"/>
              <a:buChar char=""/>
              <a:tabLst>
                <a:tab pos="355600" algn="l"/>
                <a:tab pos="2095500" algn="l"/>
              </a:tabLst>
            </a:pPr>
            <a:r>
              <a:rPr lang="en-US" sz="2200" dirty="0">
                <a:cs typeface="Calibri" pitchFamily="34" charset="0"/>
              </a:rPr>
              <a:t>Non-covalent</a:t>
            </a:r>
            <a:r>
              <a:rPr lang="en-US" sz="2200" dirty="0">
                <a:latin typeface="Times New Roman" pitchFamily="18" charset="0"/>
                <a:cs typeface="Times New Roman" pitchFamily="18" charset="0"/>
              </a:rPr>
              <a:t> </a:t>
            </a:r>
            <a:r>
              <a:rPr lang="en-US" sz="2200" dirty="0">
                <a:cs typeface="Calibri" pitchFamily="34" charset="0"/>
              </a:rPr>
              <a:t>forces</a:t>
            </a:r>
            <a:r>
              <a:rPr lang="en-US" sz="2200" dirty="0">
                <a:latin typeface="Times New Roman" pitchFamily="18" charset="0"/>
                <a:cs typeface="Times New Roman" pitchFamily="18" charset="0"/>
              </a:rPr>
              <a:t> </a:t>
            </a:r>
          </a:p>
          <a:p>
            <a:pPr marL="519113" indent="-506413">
              <a:buFont typeface="Wingdings" pitchFamily="2" charset="2"/>
              <a:buChar char=""/>
              <a:tabLst>
                <a:tab pos="355600" algn="l"/>
                <a:tab pos="2095500" algn="l"/>
              </a:tabLst>
            </a:pPr>
            <a:r>
              <a:rPr lang="en-US" sz="2200" dirty="0">
                <a:cs typeface="Calibri" pitchFamily="34" charset="0"/>
              </a:rPr>
              <a:t>Specificity</a:t>
            </a:r>
          </a:p>
          <a:p>
            <a:pPr marL="519113" indent="-506413">
              <a:buFont typeface="Wingdings" pitchFamily="2" charset="2"/>
              <a:buChar char=""/>
              <a:tabLst>
                <a:tab pos="355600" algn="l"/>
                <a:tab pos="2095500" algn="l"/>
              </a:tabLst>
            </a:pPr>
            <a:r>
              <a:rPr lang="en-US" sz="2200" dirty="0">
                <a:cs typeface="Calibri" pitchFamily="34" charset="0"/>
              </a:rPr>
              <a:t>Affinity</a:t>
            </a:r>
            <a:r>
              <a:rPr lang="en-US" sz="2200" dirty="0">
                <a:latin typeface="Times New Roman" pitchFamily="18" charset="0"/>
                <a:cs typeface="Times New Roman" pitchFamily="18" charset="0"/>
              </a:rPr>
              <a:t> </a:t>
            </a:r>
            <a:r>
              <a:rPr lang="en-US" sz="2200" dirty="0">
                <a:cs typeface="Calibri" pitchFamily="34" charset="0"/>
              </a:rPr>
              <a:t>Avidity</a:t>
            </a:r>
          </a:p>
          <a:p>
            <a:pPr marL="519113" indent="-506413">
              <a:buFont typeface="Wingdings" pitchFamily="2" charset="2"/>
              <a:buChar char=""/>
              <a:tabLst>
                <a:tab pos="355600" algn="l"/>
                <a:tab pos="2095500" algn="l"/>
              </a:tabLst>
            </a:pPr>
            <a:r>
              <a:rPr lang="en-US" sz="2200" dirty="0">
                <a:cs typeface="Calibri" pitchFamily="34" charset="0"/>
              </a:rPr>
              <a:t>Cross</a:t>
            </a:r>
            <a:r>
              <a:rPr lang="en-US" sz="2200" dirty="0">
                <a:latin typeface="Times New Roman" pitchFamily="18" charset="0"/>
                <a:cs typeface="Times New Roman" pitchFamily="18" charset="0"/>
              </a:rPr>
              <a:t> </a:t>
            </a:r>
            <a:r>
              <a:rPr lang="en-US" sz="2200" dirty="0">
                <a:cs typeface="Calibri" pitchFamily="34" charset="0"/>
              </a:rPr>
              <a:t>reactivity</a:t>
            </a:r>
          </a:p>
        </p:txBody>
      </p:sp>
    </p:spTree>
    <p:extLst>
      <p:ext uri="{BB962C8B-B14F-4D97-AF65-F5344CB8AC3E}">
        <p14:creationId xmlns="" xmlns:p14="http://schemas.microsoft.com/office/powerpoint/2010/main" val="22474972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5056" y="285728"/>
            <a:ext cx="8229600" cy="1143000"/>
          </a:xfrm>
        </p:spPr>
        <p:txBody>
          <a:bodyPr vert="horz" lIns="91440" tIns="265811" rIns="91440" bIns="45720" rtlCol="0" anchor="ctr">
            <a:normAutofit/>
          </a:bodyPr>
          <a:lstStyle/>
          <a:p>
            <a:pPr marL="3100070">
              <a:spcBef>
                <a:spcPts val="0"/>
              </a:spcBef>
              <a:defRPr/>
            </a:pPr>
            <a:r>
              <a:rPr sz="3200" b="1" dirty="0">
                <a:solidFill>
                  <a:srgbClr val="0070C0"/>
                </a:solidFill>
                <a:latin typeface="+mn-lt"/>
              </a:rPr>
              <a:t>Sp</a:t>
            </a:r>
            <a:r>
              <a:rPr sz="3200" b="1" spc="-15" dirty="0">
                <a:solidFill>
                  <a:srgbClr val="0070C0"/>
                </a:solidFill>
                <a:latin typeface="+mn-lt"/>
              </a:rPr>
              <a:t>e</a:t>
            </a:r>
            <a:r>
              <a:rPr sz="3200" b="1" spc="-5" dirty="0">
                <a:solidFill>
                  <a:srgbClr val="0070C0"/>
                </a:solidFill>
                <a:latin typeface="+mn-lt"/>
              </a:rPr>
              <a:t>cifi</a:t>
            </a:r>
            <a:r>
              <a:rPr sz="3200" b="1" spc="10" dirty="0">
                <a:solidFill>
                  <a:srgbClr val="0070C0"/>
                </a:solidFill>
                <a:latin typeface="+mn-lt"/>
              </a:rPr>
              <a:t>c</a:t>
            </a:r>
            <a:r>
              <a:rPr sz="3200" b="1" dirty="0">
                <a:solidFill>
                  <a:srgbClr val="0070C0"/>
                </a:solidFill>
                <a:latin typeface="+mn-lt"/>
              </a:rPr>
              <a:t>ity</a:t>
            </a:r>
          </a:p>
        </p:txBody>
      </p:sp>
      <p:sp>
        <p:nvSpPr>
          <p:cNvPr id="3" name="object 3"/>
          <p:cNvSpPr txBox="1"/>
          <p:nvPr/>
        </p:nvSpPr>
        <p:spPr>
          <a:xfrm>
            <a:off x="2060575" y="1609725"/>
            <a:ext cx="1169988" cy="677108"/>
          </a:xfrm>
          <a:prstGeom prst="rect">
            <a:avLst/>
          </a:prstGeom>
        </p:spPr>
        <p:txBody>
          <a:bodyPr lIns="0" tIns="0" rIns="0" bIns="0">
            <a:spAutoFit/>
          </a:bodyPr>
          <a:lstStyle/>
          <a:p>
            <a:pPr marL="12700">
              <a:defRPr/>
            </a:pPr>
            <a:r>
              <a:rPr sz="2200" spc="-20" dirty="0">
                <a:latin typeface="Calibri"/>
                <a:cs typeface="Calibri"/>
              </a:rPr>
              <a:t>Spec</a:t>
            </a:r>
            <a:r>
              <a:rPr sz="2200" dirty="0">
                <a:latin typeface="Calibri"/>
                <a:cs typeface="Calibri"/>
              </a:rPr>
              <a:t>i</a:t>
            </a:r>
            <a:r>
              <a:rPr sz="2200" spc="-15" dirty="0">
                <a:latin typeface="Calibri"/>
                <a:cs typeface="Calibri"/>
              </a:rPr>
              <a:t>f</a:t>
            </a:r>
            <a:r>
              <a:rPr sz="2200" spc="-10" dirty="0">
                <a:latin typeface="Calibri"/>
                <a:cs typeface="Calibri"/>
              </a:rPr>
              <a:t>ici</a:t>
            </a:r>
            <a:r>
              <a:rPr sz="2200" spc="-20" dirty="0">
                <a:latin typeface="Calibri"/>
                <a:cs typeface="Calibri"/>
              </a:rPr>
              <a:t>t</a:t>
            </a:r>
            <a:r>
              <a:rPr sz="2200" spc="-10" dirty="0">
                <a:latin typeface="Calibri"/>
                <a:cs typeface="Calibri"/>
              </a:rPr>
              <a:t>y</a:t>
            </a:r>
            <a:endParaRPr sz="2200">
              <a:latin typeface="Calibri"/>
              <a:cs typeface="Calibri"/>
            </a:endParaRPr>
          </a:p>
          <a:p>
            <a:pPr marL="12700">
              <a:defRPr/>
            </a:pPr>
            <a:r>
              <a:rPr sz="2200" dirty="0">
                <a:latin typeface="Calibri"/>
                <a:cs typeface="Calibri"/>
              </a:rPr>
              <a:t>i</a:t>
            </a:r>
            <a:r>
              <a:rPr sz="2200" spc="-5" dirty="0">
                <a:latin typeface="Calibri"/>
                <a:cs typeface="Calibri"/>
              </a:rPr>
              <a:t>nd</a:t>
            </a:r>
            <a:r>
              <a:rPr sz="2200" spc="-20" dirty="0">
                <a:latin typeface="Calibri"/>
                <a:cs typeface="Calibri"/>
              </a:rPr>
              <a:t>i</a:t>
            </a:r>
            <a:r>
              <a:rPr sz="2200" spc="-10" dirty="0">
                <a:latin typeface="Calibri"/>
                <a:cs typeface="Calibri"/>
              </a:rPr>
              <a:t>vi</a:t>
            </a:r>
            <a:r>
              <a:rPr sz="2200" spc="-5" dirty="0">
                <a:latin typeface="Calibri"/>
                <a:cs typeface="Calibri"/>
              </a:rPr>
              <a:t>d</a:t>
            </a:r>
            <a:r>
              <a:rPr sz="2200" spc="-20" dirty="0">
                <a:latin typeface="Calibri"/>
                <a:cs typeface="Calibri"/>
              </a:rPr>
              <a:t>u</a:t>
            </a:r>
            <a:r>
              <a:rPr sz="2200" spc="-10" dirty="0">
                <a:latin typeface="Calibri"/>
                <a:cs typeface="Calibri"/>
              </a:rPr>
              <a:t>al</a:t>
            </a:r>
            <a:endParaRPr sz="2200">
              <a:latin typeface="Calibri"/>
              <a:cs typeface="Calibri"/>
            </a:endParaRPr>
          </a:p>
        </p:txBody>
      </p:sp>
      <p:sp>
        <p:nvSpPr>
          <p:cNvPr id="4" name="object 4"/>
          <p:cNvSpPr txBox="1"/>
          <p:nvPr/>
        </p:nvSpPr>
        <p:spPr>
          <a:xfrm>
            <a:off x="3370264" y="1609725"/>
            <a:ext cx="676275" cy="338554"/>
          </a:xfrm>
          <a:prstGeom prst="rect">
            <a:avLst/>
          </a:prstGeom>
        </p:spPr>
        <p:txBody>
          <a:bodyPr lIns="0" tIns="0" rIns="0" bIns="0">
            <a:spAutoFit/>
          </a:bodyPr>
          <a:lstStyle/>
          <a:p>
            <a:pPr marL="12700">
              <a:defRPr/>
            </a:pPr>
            <a:r>
              <a:rPr sz="2200" spc="-35" dirty="0">
                <a:latin typeface="Calibri"/>
                <a:cs typeface="Calibri"/>
              </a:rPr>
              <a:t>r</a:t>
            </a:r>
            <a:r>
              <a:rPr sz="2200" spc="-30" dirty="0">
                <a:latin typeface="Calibri"/>
                <a:cs typeface="Calibri"/>
              </a:rPr>
              <a:t>e</a:t>
            </a:r>
            <a:r>
              <a:rPr sz="2200" spc="-70" dirty="0">
                <a:latin typeface="Calibri"/>
                <a:cs typeface="Calibri"/>
              </a:rPr>
              <a:t>f</a:t>
            </a:r>
            <a:r>
              <a:rPr sz="2200" spc="-15" dirty="0">
                <a:latin typeface="Calibri"/>
                <a:cs typeface="Calibri"/>
              </a:rPr>
              <a:t>e</a:t>
            </a:r>
            <a:r>
              <a:rPr sz="2200" spc="-45" dirty="0">
                <a:latin typeface="Calibri"/>
                <a:cs typeface="Calibri"/>
              </a:rPr>
              <a:t>r</a:t>
            </a:r>
            <a:r>
              <a:rPr sz="2200" spc="-10" dirty="0">
                <a:latin typeface="Calibri"/>
                <a:cs typeface="Calibri"/>
              </a:rPr>
              <a:t>s</a:t>
            </a:r>
            <a:endParaRPr sz="2200">
              <a:latin typeface="Calibri"/>
              <a:cs typeface="Calibri"/>
            </a:endParaRPr>
          </a:p>
        </p:txBody>
      </p:sp>
      <p:sp>
        <p:nvSpPr>
          <p:cNvPr id="5" name="object 5"/>
          <p:cNvSpPr txBox="1"/>
          <p:nvPr/>
        </p:nvSpPr>
        <p:spPr>
          <a:xfrm>
            <a:off x="4187825" y="1609725"/>
            <a:ext cx="2514600" cy="338554"/>
          </a:xfrm>
          <a:prstGeom prst="rect">
            <a:avLst/>
          </a:prstGeom>
        </p:spPr>
        <p:txBody>
          <a:bodyPr lIns="0" tIns="0" rIns="0" bIns="0">
            <a:spAutoFit/>
          </a:bodyPr>
          <a:lstStyle/>
          <a:p>
            <a:pPr marL="12700">
              <a:tabLst>
                <a:tab pos="417830" algn="l"/>
                <a:tab pos="965200" algn="l"/>
                <a:tab pos="1821814" algn="l"/>
                <a:tab pos="2221230" algn="l"/>
              </a:tabLst>
              <a:defRPr/>
            </a:pPr>
            <a:r>
              <a:rPr sz="2200" spc="-40" dirty="0">
                <a:latin typeface="Calibri"/>
                <a:cs typeface="Calibri"/>
              </a:rPr>
              <a:t>t</a:t>
            </a:r>
            <a:r>
              <a:rPr sz="2200" spc="-15" dirty="0">
                <a:latin typeface="Calibri"/>
                <a:cs typeface="Calibri"/>
              </a:rPr>
              <a:t>o</a:t>
            </a:r>
            <a:r>
              <a:rPr sz="2200" dirty="0">
                <a:latin typeface="Times New Roman"/>
                <a:cs typeface="Times New Roman"/>
              </a:rPr>
              <a:t>	</a:t>
            </a:r>
            <a:r>
              <a:rPr sz="2200" spc="-10" dirty="0">
                <a:latin typeface="Calibri"/>
                <a:cs typeface="Calibri"/>
              </a:rPr>
              <a:t>the</a:t>
            </a:r>
            <a:r>
              <a:rPr sz="2200" dirty="0">
                <a:latin typeface="Times New Roman"/>
                <a:cs typeface="Times New Roman"/>
              </a:rPr>
              <a:t>	</a:t>
            </a:r>
            <a:r>
              <a:rPr sz="2200" spc="-10" dirty="0">
                <a:latin typeface="Calibri"/>
                <a:cs typeface="Calibri"/>
              </a:rPr>
              <a:t>abil</a:t>
            </a:r>
            <a:r>
              <a:rPr sz="2200" dirty="0">
                <a:latin typeface="Calibri"/>
                <a:cs typeface="Calibri"/>
              </a:rPr>
              <a:t>i</a:t>
            </a:r>
            <a:r>
              <a:rPr sz="2200" spc="-10" dirty="0">
                <a:latin typeface="Calibri"/>
                <a:cs typeface="Calibri"/>
              </a:rPr>
              <a:t>ty</a:t>
            </a:r>
            <a:r>
              <a:rPr sz="2200" dirty="0">
                <a:latin typeface="Times New Roman"/>
                <a:cs typeface="Times New Roman"/>
              </a:rPr>
              <a:t>	</a:t>
            </a:r>
            <a:r>
              <a:rPr sz="2200" spc="-10" dirty="0">
                <a:latin typeface="Calibri"/>
                <a:cs typeface="Calibri"/>
              </a:rPr>
              <a:t>of</a:t>
            </a:r>
            <a:r>
              <a:rPr sz="2200" dirty="0">
                <a:latin typeface="Times New Roman"/>
                <a:cs typeface="Times New Roman"/>
              </a:rPr>
              <a:t>	</a:t>
            </a:r>
            <a:r>
              <a:rPr sz="2200" spc="-15" dirty="0">
                <a:latin typeface="Calibri"/>
                <a:cs typeface="Calibri"/>
              </a:rPr>
              <a:t>an</a:t>
            </a:r>
            <a:endParaRPr sz="2200">
              <a:latin typeface="Calibri"/>
              <a:cs typeface="Calibri"/>
            </a:endParaRPr>
          </a:p>
        </p:txBody>
      </p:sp>
      <p:sp>
        <p:nvSpPr>
          <p:cNvPr id="6" name="object 6"/>
          <p:cNvSpPr txBox="1"/>
          <p:nvPr/>
        </p:nvSpPr>
        <p:spPr>
          <a:xfrm>
            <a:off x="3433764" y="1944688"/>
            <a:ext cx="3265487" cy="338554"/>
          </a:xfrm>
          <a:prstGeom prst="rect">
            <a:avLst/>
          </a:prstGeom>
        </p:spPr>
        <p:txBody>
          <a:bodyPr lIns="0" tIns="0" rIns="0" bIns="0">
            <a:spAutoFit/>
          </a:bodyPr>
          <a:lstStyle/>
          <a:p>
            <a:pPr marL="12700">
              <a:tabLst>
                <a:tab pos="1152525" algn="l"/>
                <a:tab pos="2473960" algn="l"/>
                <a:tab pos="3016250" algn="l"/>
              </a:tabLst>
              <a:defRPr/>
            </a:pPr>
            <a:r>
              <a:rPr sz="2200" spc="-15" dirty="0">
                <a:latin typeface="Calibri"/>
                <a:cs typeface="Calibri"/>
              </a:rPr>
              <a:t>a</a:t>
            </a:r>
            <a:r>
              <a:rPr sz="2200" spc="-40" dirty="0">
                <a:latin typeface="Calibri"/>
                <a:cs typeface="Calibri"/>
              </a:rPr>
              <a:t>n</a:t>
            </a:r>
            <a:r>
              <a:rPr sz="2200" dirty="0">
                <a:latin typeface="Calibri"/>
                <a:cs typeface="Calibri"/>
              </a:rPr>
              <a:t>ti</a:t>
            </a:r>
            <a:r>
              <a:rPr sz="2200" spc="-10" dirty="0">
                <a:latin typeface="Calibri"/>
                <a:cs typeface="Calibri"/>
              </a:rPr>
              <a:t>b</a:t>
            </a:r>
            <a:r>
              <a:rPr sz="2200" spc="-20" dirty="0">
                <a:latin typeface="Calibri"/>
                <a:cs typeface="Calibri"/>
              </a:rPr>
              <a:t>od</a:t>
            </a:r>
            <a:r>
              <a:rPr sz="2200" spc="-10" dirty="0">
                <a:latin typeface="Calibri"/>
                <a:cs typeface="Calibri"/>
              </a:rPr>
              <a:t>y</a:t>
            </a:r>
            <a:r>
              <a:rPr sz="2200" dirty="0">
                <a:latin typeface="Times New Roman"/>
                <a:cs typeface="Times New Roman"/>
              </a:rPr>
              <a:t>	</a:t>
            </a:r>
            <a:r>
              <a:rPr sz="2200" spc="-45" dirty="0">
                <a:latin typeface="Calibri"/>
                <a:cs typeface="Calibri"/>
              </a:rPr>
              <a:t>c</a:t>
            </a:r>
            <a:r>
              <a:rPr sz="2200" spc="-20" dirty="0">
                <a:latin typeface="Calibri"/>
                <a:cs typeface="Calibri"/>
              </a:rPr>
              <a:t>o</a:t>
            </a:r>
            <a:r>
              <a:rPr sz="2200" spc="-10" dirty="0">
                <a:latin typeface="Calibri"/>
                <a:cs typeface="Calibri"/>
              </a:rPr>
              <a:t>m</a:t>
            </a:r>
            <a:r>
              <a:rPr sz="2200" spc="-5" dirty="0">
                <a:latin typeface="Calibri"/>
                <a:cs typeface="Calibri"/>
              </a:rPr>
              <a:t>b</a:t>
            </a:r>
            <a:r>
              <a:rPr sz="2200" dirty="0">
                <a:latin typeface="Calibri"/>
                <a:cs typeface="Calibri"/>
              </a:rPr>
              <a:t>i</a:t>
            </a:r>
            <a:r>
              <a:rPr sz="2200" spc="-5" dirty="0">
                <a:latin typeface="Calibri"/>
                <a:cs typeface="Calibri"/>
              </a:rPr>
              <a:t>n</a:t>
            </a:r>
            <a:r>
              <a:rPr sz="2200" spc="-10" dirty="0">
                <a:latin typeface="Calibri"/>
                <a:cs typeface="Calibri"/>
              </a:rPr>
              <a:t>i</a:t>
            </a:r>
            <a:r>
              <a:rPr sz="2200" spc="-20" dirty="0">
                <a:latin typeface="Calibri"/>
                <a:cs typeface="Calibri"/>
              </a:rPr>
              <a:t>n</a:t>
            </a:r>
            <a:r>
              <a:rPr sz="2200" spc="-15" dirty="0">
                <a:latin typeface="Calibri"/>
                <a:cs typeface="Calibri"/>
              </a:rPr>
              <a:t>g</a:t>
            </a:r>
            <a:r>
              <a:rPr sz="2200" dirty="0">
                <a:latin typeface="Times New Roman"/>
                <a:cs typeface="Times New Roman"/>
              </a:rPr>
              <a:t>	</a:t>
            </a:r>
            <a:r>
              <a:rPr sz="2200" spc="-5" dirty="0">
                <a:latin typeface="Calibri"/>
                <a:cs typeface="Calibri"/>
              </a:rPr>
              <a:t>s</a:t>
            </a:r>
            <a:r>
              <a:rPr sz="2200" dirty="0">
                <a:latin typeface="Calibri"/>
                <a:cs typeface="Calibri"/>
              </a:rPr>
              <a:t>i</a:t>
            </a:r>
            <a:r>
              <a:rPr sz="2200" spc="-40" dirty="0">
                <a:latin typeface="Calibri"/>
                <a:cs typeface="Calibri"/>
              </a:rPr>
              <a:t>t</a:t>
            </a:r>
            <a:r>
              <a:rPr sz="2200" spc="-15" dirty="0">
                <a:latin typeface="Calibri"/>
                <a:cs typeface="Calibri"/>
              </a:rPr>
              <a:t>e</a:t>
            </a:r>
            <a:r>
              <a:rPr sz="2200" dirty="0">
                <a:latin typeface="Times New Roman"/>
                <a:cs typeface="Times New Roman"/>
              </a:rPr>
              <a:t>	</a:t>
            </a:r>
            <a:r>
              <a:rPr sz="2200" spc="-30" dirty="0">
                <a:latin typeface="Calibri"/>
                <a:cs typeface="Calibri"/>
              </a:rPr>
              <a:t>to</a:t>
            </a:r>
            <a:endParaRPr sz="2200">
              <a:latin typeface="Calibri"/>
              <a:cs typeface="Calibri"/>
            </a:endParaRPr>
          </a:p>
        </p:txBody>
      </p:sp>
      <p:sp>
        <p:nvSpPr>
          <p:cNvPr id="7" name="object 7"/>
          <p:cNvSpPr txBox="1"/>
          <p:nvPr/>
        </p:nvSpPr>
        <p:spPr>
          <a:xfrm>
            <a:off x="2060576" y="2281238"/>
            <a:ext cx="1501775" cy="677108"/>
          </a:xfrm>
          <a:prstGeom prst="rect">
            <a:avLst/>
          </a:prstGeom>
        </p:spPr>
        <p:txBody>
          <a:bodyPr lIns="0" tIns="0" rIns="0" bIns="0">
            <a:spAutoFit/>
          </a:bodyPr>
          <a:lstStyle/>
          <a:p>
            <a:pPr marL="12700">
              <a:tabLst>
                <a:tab pos="985838" algn="l"/>
              </a:tabLst>
            </a:pPr>
            <a:r>
              <a:rPr lang="en-US" sz="2200" dirty="0">
                <a:cs typeface="Calibri" pitchFamily="34" charset="0"/>
              </a:rPr>
              <a:t>react</a:t>
            </a:r>
            <a:r>
              <a:rPr lang="en-US" sz="2200" dirty="0">
                <a:latin typeface="Times New Roman" pitchFamily="18" charset="0"/>
                <a:cs typeface="Times New Roman" pitchFamily="18" charset="0"/>
              </a:rPr>
              <a:t>	</a:t>
            </a:r>
            <a:r>
              <a:rPr lang="en-US" sz="2200" dirty="0">
                <a:cs typeface="Calibri" pitchFamily="34" charset="0"/>
              </a:rPr>
              <a:t>with</a:t>
            </a:r>
            <a:r>
              <a:rPr lang="en-US" sz="2200" dirty="0">
                <a:latin typeface="Times New Roman" pitchFamily="18" charset="0"/>
                <a:cs typeface="Times New Roman" pitchFamily="18" charset="0"/>
              </a:rPr>
              <a:t> </a:t>
            </a:r>
            <a:r>
              <a:rPr lang="en-US" sz="2200" dirty="0">
                <a:cs typeface="Calibri" pitchFamily="34" charset="0"/>
              </a:rPr>
              <a:t>determinant</a:t>
            </a:r>
          </a:p>
        </p:txBody>
      </p:sp>
      <p:sp>
        <p:nvSpPr>
          <p:cNvPr id="8" name="object 8"/>
          <p:cNvSpPr txBox="1"/>
          <p:nvPr/>
        </p:nvSpPr>
        <p:spPr>
          <a:xfrm>
            <a:off x="3935414" y="2281238"/>
            <a:ext cx="509587" cy="338554"/>
          </a:xfrm>
          <a:prstGeom prst="rect">
            <a:avLst/>
          </a:prstGeom>
        </p:spPr>
        <p:txBody>
          <a:bodyPr lIns="0" tIns="0" rIns="0" bIns="0">
            <a:spAutoFit/>
          </a:bodyPr>
          <a:lstStyle/>
          <a:p>
            <a:pPr marL="12700">
              <a:defRPr/>
            </a:pPr>
            <a:r>
              <a:rPr sz="2200" spc="-15" dirty="0">
                <a:latin typeface="Calibri"/>
                <a:cs typeface="Calibri"/>
              </a:rPr>
              <a:t>o</a:t>
            </a:r>
            <a:r>
              <a:rPr sz="2200" spc="-20" dirty="0">
                <a:latin typeface="Calibri"/>
                <a:cs typeface="Calibri"/>
              </a:rPr>
              <a:t>n</a:t>
            </a:r>
            <a:r>
              <a:rPr sz="2200" spc="-10" dirty="0">
                <a:latin typeface="Calibri"/>
                <a:cs typeface="Calibri"/>
              </a:rPr>
              <a:t>ly</a:t>
            </a:r>
            <a:endParaRPr sz="2200">
              <a:latin typeface="Calibri"/>
              <a:cs typeface="Calibri"/>
            </a:endParaRPr>
          </a:p>
        </p:txBody>
      </p:sp>
      <p:sp>
        <p:nvSpPr>
          <p:cNvPr id="9" name="object 9"/>
          <p:cNvSpPr txBox="1"/>
          <p:nvPr/>
        </p:nvSpPr>
        <p:spPr>
          <a:xfrm>
            <a:off x="4816475" y="2281238"/>
            <a:ext cx="1887538" cy="338554"/>
          </a:xfrm>
          <a:prstGeom prst="rect">
            <a:avLst/>
          </a:prstGeom>
        </p:spPr>
        <p:txBody>
          <a:bodyPr lIns="0" tIns="0" rIns="0" bIns="0">
            <a:spAutoFit/>
          </a:bodyPr>
          <a:lstStyle/>
          <a:p>
            <a:pPr marL="12700">
              <a:tabLst>
                <a:tab pos="842644" algn="l"/>
              </a:tabLst>
              <a:defRPr/>
            </a:pPr>
            <a:r>
              <a:rPr sz="2200" dirty="0">
                <a:latin typeface="Calibri"/>
                <a:cs typeface="Calibri"/>
              </a:rPr>
              <a:t>o</a:t>
            </a:r>
            <a:r>
              <a:rPr sz="2200" spc="-20" dirty="0">
                <a:latin typeface="Calibri"/>
                <a:cs typeface="Calibri"/>
              </a:rPr>
              <a:t>n</a:t>
            </a:r>
            <a:r>
              <a:rPr sz="2200" spc="-15" dirty="0">
                <a:latin typeface="Calibri"/>
                <a:cs typeface="Calibri"/>
              </a:rPr>
              <a:t>e</a:t>
            </a:r>
            <a:r>
              <a:rPr sz="2200" dirty="0">
                <a:latin typeface="Times New Roman"/>
                <a:cs typeface="Times New Roman"/>
              </a:rPr>
              <a:t>	</a:t>
            </a:r>
            <a:r>
              <a:rPr sz="2200" spc="-15" dirty="0">
                <a:latin typeface="Calibri"/>
                <a:cs typeface="Calibri"/>
              </a:rPr>
              <a:t>a</a:t>
            </a:r>
            <a:r>
              <a:rPr sz="2200" spc="-40" dirty="0">
                <a:latin typeface="Calibri"/>
                <a:cs typeface="Calibri"/>
              </a:rPr>
              <a:t>n</a:t>
            </a:r>
            <a:r>
              <a:rPr sz="2200" spc="-10" dirty="0">
                <a:latin typeface="Calibri"/>
                <a:cs typeface="Calibri"/>
              </a:rPr>
              <a:t>t</a:t>
            </a:r>
            <a:r>
              <a:rPr sz="2200" dirty="0">
                <a:latin typeface="Calibri"/>
                <a:cs typeface="Calibri"/>
              </a:rPr>
              <a:t>i</a:t>
            </a:r>
            <a:r>
              <a:rPr sz="2200" spc="-45" dirty="0">
                <a:latin typeface="Calibri"/>
                <a:cs typeface="Calibri"/>
              </a:rPr>
              <a:t>g</a:t>
            </a:r>
            <a:r>
              <a:rPr sz="2200" spc="-15" dirty="0">
                <a:latin typeface="Calibri"/>
                <a:cs typeface="Calibri"/>
              </a:rPr>
              <a:t>e</a:t>
            </a:r>
            <a:r>
              <a:rPr sz="2200" spc="-10" dirty="0">
                <a:latin typeface="Calibri"/>
                <a:cs typeface="Calibri"/>
              </a:rPr>
              <a:t>n</a:t>
            </a:r>
            <a:r>
              <a:rPr sz="2200" dirty="0">
                <a:latin typeface="Calibri"/>
                <a:cs typeface="Calibri"/>
              </a:rPr>
              <a:t>i</a:t>
            </a:r>
            <a:r>
              <a:rPr sz="2200" spc="-10" dirty="0">
                <a:latin typeface="Calibri"/>
                <a:cs typeface="Calibri"/>
              </a:rPr>
              <a:t>c</a:t>
            </a:r>
            <a:endParaRPr sz="2200">
              <a:latin typeface="Calibri"/>
              <a:cs typeface="Calibri"/>
            </a:endParaRPr>
          </a:p>
        </p:txBody>
      </p:sp>
      <p:sp>
        <p:nvSpPr>
          <p:cNvPr id="18442" name="object 10"/>
          <p:cNvSpPr>
            <a:spLocks noChangeArrowheads="1"/>
          </p:cNvSpPr>
          <p:nvPr/>
        </p:nvSpPr>
        <p:spPr bwMode="auto">
          <a:xfrm>
            <a:off x="7391400" y="1524000"/>
            <a:ext cx="2514600" cy="3352800"/>
          </a:xfrm>
          <a:prstGeom prst="rect">
            <a:avLst/>
          </a:prstGeom>
          <a:blipFill dpi="0" rotWithShape="1">
            <a:blip r:embed="rId3"/>
            <a:srcRect/>
            <a:stretch>
              <a:fillRect/>
            </a:stretch>
          </a:blipFill>
          <a:ln w="9525">
            <a:noFill/>
            <a:miter lim="800000"/>
            <a:headEnd/>
            <a:tailEnd/>
          </a:ln>
        </p:spPr>
        <p:txBody>
          <a:bodyPr lIns="0" tIns="0" rIns="0" bIns="0"/>
          <a:lstStyle/>
          <a:p>
            <a:endParaRPr lang="en-US"/>
          </a:p>
        </p:txBody>
      </p:sp>
      <p:sp>
        <p:nvSpPr>
          <p:cNvPr id="11" name="object 11"/>
          <p:cNvSpPr txBox="1"/>
          <p:nvPr/>
        </p:nvSpPr>
        <p:spPr>
          <a:xfrm>
            <a:off x="2060575" y="3363914"/>
            <a:ext cx="4362450" cy="2736647"/>
          </a:xfrm>
          <a:prstGeom prst="rect">
            <a:avLst/>
          </a:prstGeom>
        </p:spPr>
        <p:txBody>
          <a:bodyPr lIns="0" tIns="0" rIns="0" bIns="0">
            <a:spAutoFit/>
          </a:bodyPr>
          <a:lstStyle/>
          <a:p>
            <a:pPr marL="12700" algn="just"/>
            <a:r>
              <a:rPr lang="en-US" sz="2200">
                <a:cs typeface="Calibri" pitchFamily="34" charset="0"/>
              </a:rPr>
              <a:t>For</a:t>
            </a:r>
            <a:r>
              <a:rPr lang="en-US" sz="2200">
                <a:latin typeface="Times New Roman" pitchFamily="18" charset="0"/>
                <a:cs typeface="Times New Roman" pitchFamily="18" charset="0"/>
              </a:rPr>
              <a:t> </a:t>
            </a:r>
            <a:r>
              <a:rPr lang="en-US" sz="2200">
                <a:cs typeface="Calibri" pitchFamily="34" charset="0"/>
              </a:rPr>
              <a:t>example:</a:t>
            </a:r>
            <a:r>
              <a:rPr lang="en-US" sz="2200">
                <a:latin typeface="Times New Roman" pitchFamily="18" charset="0"/>
                <a:cs typeface="Times New Roman" pitchFamily="18" charset="0"/>
              </a:rPr>
              <a:t> </a:t>
            </a:r>
            <a:r>
              <a:rPr lang="en-US" sz="2200">
                <a:cs typeface="Calibri" pitchFamily="34" charset="0"/>
              </a:rPr>
              <a:t>an</a:t>
            </a:r>
            <a:r>
              <a:rPr lang="en-US" sz="2200">
                <a:latin typeface="Times New Roman" pitchFamily="18" charset="0"/>
                <a:cs typeface="Times New Roman" pitchFamily="18" charset="0"/>
              </a:rPr>
              <a:t> </a:t>
            </a:r>
            <a:r>
              <a:rPr lang="en-US" sz="2200">
                <a:cs typeface="Calibri" pitchFamily="34" charset="0"/>
              </a:rPr>
              <a:t>antibody</a:t>
            </a:r>
            <a:r>
              <a:rPr lang="en-US" sz="2200">
                <a:latin typeface="Times New Roman" pitchFamily="18" charset="0"/>
                <a:cs typeface="Times New Roman" pitchFamily="18" charset="0"/>
              </a:rPr>
              <a:t> </a:t>
            </a:r>
            <a:r>
              <a:rPr lang="en-US" sz="2200">
                <a:cs typeface="Calibri" pitchFamily="34" charset="0"/>
              </a:rPr>
              <a:t>for</a:t>
            </a:r>
            <a:r>
              <a:rPr lang="en-US" sz="2200">
                <a:latin typeface="Times New Roman" pitchFamily="18" charset="0"/>
                <a:cs typeface="Times New Roman" pitchFamily="18" charset="0"/>
              </a:rPr>
              <a:t> </a:t>
            </a:r>
            <a:r>
              <a:rPr lang="en-US" sz="2200">
                <a:cs typeface="Calibri" pitchFamily="34" charset="0"/>
              </a:rPr>
              <a:t>a</a:t>
            </a:r>
            <a:r>
              <a:rPr lang="en-US" sz="2200">
                <a:latin typeface="Times New Roman" pitchFamily="18" charset="0"/>
                <a:cs typeface="Times New Roman" pitchFamily="18" charset="0"/>
              </a:rPr>
              <a:t> </a:t>
            </a:r>
            <a:r>
              <a:rPr lang="en-US" sz="2200">
                <a:cs typeface="Calibri" pitchFamily="34" charset="0"/>
              </a:rPr>
              <a:t>kidney</a:t>
            </a:r>
            <a:r>
              <a:rPr lang="en-US" sz="2200">
                <a:latin typeface="Times New Roman" pitchFamily="18" charset="0"/>
                <a:cs typeface="Times New Roman" pitchFamily="18" charset="0"/>
              </a:rPr>
              <a:t> </a:t>
            </a:r>
            <a:r>
              <a:rPr lang="en-US" sz="2200">
                <a:cs typeface="Calibri" pitchFamily="34" charset="0"/>
              </a:rPr>
              <a:t>antigen</a:t>
            </a:r>
            <a:r>
              <a:rPr lang="en-US" sz="2200">
                <a:latin typeface="Times New Roman" pitchFamily="18" charset="0"/>
                <a:cs typeface="Times New Roman" pitchFamily="18" charset="0"/>
              </a:rPr>
              <a:t> </a:t>
            </a:r>
            <a:r>
              <a:rPr lang="en-US" sz="2200">
                <a:cs typeface="Calibri" pitchFamily="34" charset="0"/>
              </a:rPr>
              <a:t>should</a:t>
            </a:r>
            <a:r>
              <a:rPr lang="en-US" sz="2200">
                <a:latin typeface="Times New Roman" pitchFamily="18" charset="0"/>
                <a:cs typeface="Times New Roman" pitchFamily="18" charset="0"/>
              </a:rPr>
              <a:t> </a:t>
            </a:r>
            <a:r>
              <a:rPr lang="en-US" sz="2200">
                <a:cs typeface="Calibri" pitchFamily="34" charset="0"/>
              </a:rPr>
              <a:t>bind</a:t>
            </a:r>
            <a:r>
              <a:rPr lang="en-US" sz="2200">
                <a:latin typeface="Times New Roman" pitchFamily="18" charset="0"/>
                <a:cs typeface="Times New Roman" pitchFamily="18" charset="0"/>
              </a:rPr>
              <a:t> </a:t>
            </a:r>
            <a:r>
              <a:rPr lang="en-US" sz="2200">
                <a:cs typeface="Calibri" pitchFamily="34" charset="0"/>
              </a:rPr>
              <a:t>to</a:t>
            </a:r>
            <a:r>
              <a:rPr lang="en-US" sz="2200">
                <a:latin typeface="Times New Roman" pitchFamily="18" charset="0"/>
                <a:cs typeface="Times New Roman" pitchFamily="18" charset="0"/>
              </a:rPr>
              <a:t> </a:t>
            </a:r>
            <a:r>
              <a:rPr lang="en-US" sz="2200">
                <a:cs typeface="Calibri" pitchFamily="34" charset="0"/>
              </a:rPr>
              <a:t>only</a:t>
            </a:r>
            <a:r>
              <a:rPr lang="en-US" sz="2200">
                <a:latin typeface="Times New Roman" pitchFamily="18" charset="0"/>
                <a:cs typeface="Times New Roman" pitchFamily="18" charset="0"/>
              </a:rPr>
              <a:t> </a:t>
            </a:r>
            <a:r>
              <a:rPr lang="en-US" sz="2200">
                <a:cs typeface="Calibri" pitchFamily="34" charset="0"/>
              </a:rPr>
              <a:t>the</a:t>
            </a:r>
            <a:r>
              <a:rPr lang="en-US" sz="2200">
                <a:latin typeface="Times New Roman" pitchFamily="18" charset="0"/>
                <a:cs typeface="Times New Roman" pitchFamily="18" charset="0"/>
              </a:rPr>
              <a:t> </a:t>
            </a:r>
            <a:r>
              <a:rPr lang="en-US" sz="2200">
                <a:cs typeface="Calibri" pitchFamily="34" charset="0"/>
              </a:rPr>
              <a:t>kidney</a:t>
            </a:r>
            <a:r>
              <a:rPr lang="en-US" sz="2200">
                <a:latin typeface="Times New Roman" pitchFamily="18" charset="0"/>
                <a:cs typeface="Times New Roman" pitchFamily="18" charset="0"/>
              </a:rPr>
              <a:t> </a:t>
            </a:r>
            <a:r>
              <a:rPr lang="en-US" sz="2200">
                <a:cs typeface="Calibri" pitchFamily="34" charset="0"/>
              </a:rPr>
              <a:t>antigen</a:t>
            </a:r>
            <a:r>
              <a:rPr lang="en-US" sz="2200">
                <a:latin typeface="Times New Roman" pitchFamily="18" charset="0"/>
                <a:cs typeface="Times New Roman" pitchFamily="18" charset="0"/>
              </a:rPr>
              <a:t> </a:t>
            </a:r>
            <a:r>
              <a:rPr lang="en-US" sz="2200">
                <a:cs typeface="Calibri" pitchFamily="34" charset="0"/>
              </a:rPr>
              <a:t>and</a:t>
            </a:r>
            <a:r>
              <a:rPr lang="en-US" sz="2200">
                <a:latin typeface="Times New Roman" pitchFamily="18" charset="0"/>
                <a:cs typeface="Times New Roman" pitchFamily="18" charset="0"/>
              </a:rPr>
              <a:t> </a:t>
            </a:r>
            <a:r>
              <a:rPr lang="en-US" sz="2200">
                <a:cs typeface="Calibri" pitchFamily="34" charset="0"/>
              </a:rPr>
              <a:t>not</a:t>
            </a:r>
            <a:r>
              <a:rPr lang="en-US" sz="2200">
                <a:latin typeface="Times New Roman" pitchFamily="18" charset="0"/>
                <a:cs typeface="Times New Roman" pitchFamily="18" charset="0"/>
              </a:rPr>
              <a:t> </a:t>
            </a:r>
            <a:r>
              <a:rPr lang="en-US" sz="2200">
                <a:cs typeface="Calibri" pitchFamily="34" charset="0"/>
              </a:rPr>
              <a:t>to</a:t>
            </a:r>
            <a:r>
              <a:rPr lang="en-US" sz="2200">
                <a:latin typeface="Times New Roman" pitchFamily="18" charset="0"/>
                <a:cs typeface="Times New Roman" pitchFamily="18" charset="0"/>
              </a:rPr>
              <a:t> </a:t>
            </a:r>
            <a:r>
              <a:rPr lang="en-US" sz="2200">
                <a:cs typeface="Calibri" pitchFamily="34" charset="0"/>
              </a:rPr>
              <a:t>any</a:t>
            </a:r>
            <a:r>
              <a:rPr lang="en-US" sz="2200">
                <a:latin typeface="Times New Roman" pitchFamily="18" charset="0"/>
                <a:cs typeface="Times New Roman" pitchFamily="18" charset="0"/>
              </a:rPr>
              <a:t> </a:t>
            </a:r>
            <a:r>
              <a:rPr lang="en-US" sz="2200">
                <a:cs typeface="Calibri" pitchFamily="34" charset="0"/>
              </a:rPr>
              <a:t>other</a:t>
            </a:r>
            <a:r>
              <a:rPr lang="en-US" sz="2200">
                <a:latin typeface="Times New Roman" pitchFamily="18" charset="0"/>
                <a:cs typeface="Times New Roman" pitchFamily="18" charset="0"/>
              </a:rPr>
              <a:t> </a:t>
            </a:r>
            <a:r>
              <a:rPr lang="en-US" sz="2200">
                <a:cs typeface="Calibri" pitchFamily="34" charset="0"/>
              </a:rPr>
              <a:t>antigen</a:t>
            </a:r>
          </a:p>
          <a:p>
            <a:pPr marL="12700"/>
            <a:endParaRPr lang="en-US" sz="2200">
              <a:latin typeface="Times New Roman" pitchFamily="18" charset="0"/>
              <a:cs typeface="Times New Roman" pitchFamily="18" charset="0"/>
            </a:endParaRPr>
          </a:p>
          <a:p>
            <a:pPr marL="12700">
              <a:spcBef>
                <a:spcPts val="50"/>
              </a:spcBef>
            </a:pPr>
            <a:endParaRPr lang="en-US" sz="2300">
              <a:latin typeface="Times New Roman" pitchFamily="18" charset="0"/>
              <a:cs typeface="Times New Roman" pitchFamily="18" charset="0"/>
            </a:endParaRPr>
          </a:p>
          <a:p>
            <a:pPr marL="12700" algn="just"/>
            <a:r>
              <a:rPr lang="en-US" sz="2200">
                <a:cs typeface="Calibri" pitchFamily="34" charset="0"/>
              </a:rPr>
              <a:t>(just</a:t>
            </a:r>
            <a:r>
              <a:rPr lang="en-US" sz="2200">
                <a:latin typeface="Times New Roman" pitchFamily="18" charset="0"/>
                <a:cs typeface="Times New Roman" pitchFamily="18" charset="0"/>
              </a:rPr>
              <a:t> </a:t>
            </a:r>
            <a:r>
              <a:rPr lang="en-US" sz="2200">
                <a:cs typeface="Calibri" pitchFamily="34" charset="0"/>
              </a:rPr>
              <a:t>like</a:t>
            </a:r>
            <a:r>
              <a:rPr lang="en-US" sz="2200">
                <a:latin typeface="Times New Roman" pitchFamily="18" charset="0"/>
                <a:cs typeface="Times New Roman" pitchFamily="18" charset="0"/>
              </a:rPr>
              <a:t> </a:t>
            </a:r>
            <a:r>
              <a:rPr lang="en-US" sz="2200">
                <a:cs typeface="Calibri" pitchFamily="34" charset="0"/>
              </a:rPr>
              <a:t>there</a:t>
            </a:r>
            <a:r>
              <a:rPr lang="en-US" sz="2200">
                <a:latin typeface="Times New Roman" pitchFamily="18" charset="0"/>
                <a:cs typeface="Times New Roman" pitchFamily="18" charset="0"/>
              </a:rPr>
              <a:t> </a:t>
            </a:r>
            <a:r>
              <a:rPr lang="en-US" sz="2200">
                <a:cs typeface="Calibri" pitchFamily="34" charset="0"/>
              </a:rPr>
              <a:t>is</a:t>
            </a:r>
            <a:r>
              <a:rPr lang="en-US" sz="2200">
                <a:latin typeface="Times New Roman" pitchFamily="18" charset="0"/>
                <a:cs typeface="Times New Roman" pitchFamily="18" charset="0"/>
              </a:rPr>
              <a:t> </a:t>
            </a:r>
            <a:r>
              <a:rPr lang="en-US" sz="2200">
                <a:cs typeface="Calibri" pitchFamily="34" charset="0"/>
              </a:rPr>
              <a:t>a</a:t>
            </a:r>
            <a:r>
              <a:rPr lang="en-US" sz="2200">
                <a:latin typeface="Times New Roman" pitchFamily="18" charset="0"/>
                <a:cs typeface="Times New Roman" pitchFamily="18" charset="0"/>
              </a:rPr>
              <a:t> </a:t>
            </a:r>
            <a:r>
              <a:rPr lang="en-US" sz="2200">
                <a:cs typeface="Calibri" pitchFamily="34" charset="0"/>
              </a:rPr>
              <a:t>unique</a:t>
            </a:r>
            <a:r>
              <a:rPr lang="en-US" sz="2200">
                <a:latin typeface="Times New Roman" pitchFamily="18" charset="0"/>
                <a:cs typeface="Times New Roman" pitchFamily="18" charset="0"/>
              </a:rPr>
              <a:t> </a:t>
            </a:r>
            <a:r>
              <a:rPr lang="en-US" sz="2200">
                <a:cs typeface="Calibri" pitchFamily="34" charset="0"/>
              </a:rPr>
              <a:t>key</a:t>
            </a:r>
            <a:r>
              <a:rPr lang="en-US" sz="2200">
                <a:latin typeface="Times New Roman" pitchFamily="18" charset="0"/>
                <a:cs typeface="Times New Roman" pitchFamily="18" charset="0"/>
              </a:rPr>
              <a:t> </a:t>
            </a:r>
            <a:r>
              <a:rPr lang="en-US" sz="2200">
                <a:cs typeface="Calibri" pitchFamily="34" charset="0"/>
              </a:rPr>
              <a:t>for</a:t>
            </a:r>
            <a:r>
              <a:rPr lang="en-US" sz="2200">
                <a:latin typeface="Times New Roman" pitchFamily="18" charset="0"/>
                <a:cs typeface="Times New Roman" pitchFamily="18" charset="0"/>
              </a:rPr>
              <a:t> </a:t>
            </a:r>
            <a:r>
              <a:rPr lang="en-US" sz="2200">
                <a:cs typeface="Calibri" pitchFamily="34" charset="0"/>
              </a:rPr>
              <a:t>an</a:t>
            </a:r>
          </a:p>
          <a:p>
            <a:pPr marL="12700" algn="just"/>
            <a:r>
              <a:rPr lang="en-US" sz="2200">
                <a:cs typeface="Calibri" pitchFamily="34" charset="0"/>
              </a:rPr>
              <a:t>unique</a:t>
            </a:r>
            <a:r>
              <a:rPr lang="en-US" sz="2200">
                <a:latin typeface="Times New Roman" pitchFamily="18" charset="0"/>
                <a:cs typeface="Times New Roman" pitchFamily="18" charset="0"/>
              </a:rPr>
              <a:t> </a:t>
            </a:r>
            <a:r>
              <a:rPr lang="en-US" sz="2200">
                <a:cs typeface="Calibri" pitchFamily="34" charset="0"/>
              </a:rPr>
              <a:t>lock)</a:t>
            </a:r>
          </a:p>
        </p:txBody>
      </p:sp>
    </p:spTree>
    <p:extLst>
      <p:ext uri="{BB962C8B-B14F-4D97-AF65-F5344CB8AC3E}">
        <p14:creationId xmlns="" xmlns:p14="http://schemas.microsoft.com/office/powerpoint/2010/main" val="26440181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object 2"/>
          <p:cNvSpPr>
            <a:spLocks noGrp="1"/>
          </p:cNvSpPr>
          <p:nvPr>
            <p:ph type="title"/>
          </p:nvPr>
        </p:nvSpPr>
        <p:spPr>
          <a:xfrm>
            <a:off x="-1976494" y="0"/>
            <a:ext cx="8229600" cy="1143000"/>
          </a:xfrm>
        </p:spPr>
        <p:txBody>
          <a:bodyPr vert="horz" lIns="91440" tIns="388112" rIns="91440" bIns="45720" rtlCol="0" anchor="ctr">
            <a:normAutofit/>
          </a:bodyPr>
          <a:lstStyle/>
          <a:p>
            <a:pPr marL="3406775"/>
            <a:r>
              <a:rPr lang="en-US" sz="3200" b="1" dirty="0" smtClean="0">
                <a:solidFill>
                  <a:srgbClr val="0070C0"/>
                </a:solidFill>
                <a:latin typeface="Calibri" pitchFamily="34" charset="0"/>
                <a:cs typeface="Calibri" pitchFamily="34" charset="0"/>
              </a:rPr>
              <a:t>Affinity</a:t>
            </a:r>
          </a:p>
        </p:txBody>
      </p:sp>
      <p:sp>
        <p:nvSpPr>
          <p:cNvPr id="3" name="object 3"/>
          <p:cNvSpPr txBox="1">
            <a:spLocks noGrp="1"/>
          </p:cNvSpPr>
          <p:nvPr>
            <p:ph type="body" idx="1"/>
          </p:nvPr>
        </p:nvSpPr>
        <p:spPr>
          <a:xfrm>
            <a:off x="318781" y="1500175"/>
            <a:ext cx="10914077" cy="4625989"/>
          </a:xfrm>
        </p:spPr>
        <p:txBody>
          <a:bodyPr>
            <a:normAutofit/>
          </a:bodyPr>
          <a:lstStyle/>
          <a:p>
            <a:pPr marL="355600" indent="-342900" algn="just">
              <a:spcBef>
                <a:spcPct val="0"/>
              </a:spcBef>
              <a:buFont typeface="Wingdings" pitchFamily="2" charset="2"/>
              <a:buChar char=""/>
              <a:tabLst>
                <a:tab pos="355600" algn="l"/>
                <a:tab pos="930275" algn="l"/>
                <a:tab pos="2028825" algn="l"/>
                <a:tab pos="2416175" algn="l"/>
                <a:tab pos="2832100" algn="l"/>
                <a:tab pos="4467225" algn="l"/>
                <a:tab pos="5962650" algn="l"/>
                <a:tab pos="7116763" algn="l"/>
                <a:tab pos="7402513" algn="l"/>
              </a:tabLst>
            </a:pPr>
            <a:r>
              <a:rPr lang="en-US" sz="2000" dirty="0">
                <a:cs typeface="Calibri" pitchFamily="34" charset="0"/>
              </a:rPr>
              <a:t>The</a:t>
            </a:r>
            <a:r>
              <a:rPr lang="en-US" sz="2000" dirty="0">
                <a:cs typeface="Times New Roman" pitchFamily="18" charset="0"/>
              </a:rPr>
              <a:t>	</a:t>
            </a:r>
            <a:r>
              <a:rPr lang="en-US" sz="2000" dirty="0">
                <a:cs typeface="Calibri" pitchFamily="34" charset="0"/>
              </a:rPr>
              <a:t>strength</a:t>
            </a:r>
            <a:r>
              <a:rPr lang="en-US" sz="2000" dirty="0">
                <a:cs typeface="Times New Roman" pitchFamily="18" charset="0"/>
              </a:rPr>
              <a:t>	</a:t>
            </a:r>
            <a:r>
              <a:rPr lang="en-US" sz="2000" dirty="0">
                <a:cs typeface="Calibri" pitchFamily="34" charset="0"/>
              </a:rPr>
              <a:t>of</a:t>
            </a:r>
            <a:r>
              <a:rPr lang="en-US" sz="2000" dirty="0">
                <a:cs typeface="Times New Roman" pitchFamily="18" charset="0"/>
              </a:rPr>
              <a:t>	</a:t>
            </a:r>
            <a:r>
              <a:rPr lang="en-US" sz="2000" dirty="0">
                <a:cs typeface="Calibri" pitchFamily="34" charset="0"/>
              </a:rPr>
              <a:t>all</a:t>
            </a:r>
            <a:r>
              <a:rPr lang="en-US" sz="2000" dirty="0">
                <a:cs typeface="Times New Roman" pitchFamily="18" charset="0"/>
              </a:rPr>
              <a:t> </a:t>
            </a:r>
            <a:r>
              <a:rPr lang="en-US" sz="2000" dirty="0">
                <a:cs typeface="Calibri" pitchFamily="34" charset="0"/>
              </a:rPr>
              <a:t>non-covalent</a:t>
            </a:r>
            <a:r>
              <a:rPr lang="en-US" sz="2000" dirty="0">
                <a:cs typeface="Times New Roman" pitchFamily="18" charset="0"/>
              </a:rPr>
              <a:t> </a:t>
            </a:r>
            <a:r>
              <a:rPr lang="en-US" sz="2000" dirty="0">
                <a:cs typeface="Calibri" pitchFamily="34" charset="0"/>
              </a:rPr>
              <a:t>interactions</a:t>
            </a:r>
            <a:r>
              <a:rPr lang="en-US" sz="2000" dirty="0">
                <a:cs typeface="Times New Roman" pitchFamily="18" charset="0"/>
              </a:rPr>
              <a:t>	</a:t>
            </a:r>
            <a:r>
              <a:rPr lang="en-US" sz="2000" dirty="0">
                <a:cs typeface="Calibri" pitchFamily="34" charset="0"/>
              </a:rPr>
              <a:t>between</a:t>
            </a:r>
            <a:r>
              <a:rPr lang="en-US" sz="2000" dirty="0">
                <a:cs typeface="Times New Roman" pitchFamily="18" charset="0"/>
              </a:rPr>
              <a:t>	</a:t>
            </a:r>
            <a:r>
              <a:rPr lang="en-US" sz="2000" dirty="0">
                <a:cs typeface="Calibri" pitchFamily="34" charset="0"/>
              </a:rPr>
              <a:t>a</a:t>
            </a:r>
            <a:r>
              <a:rPr lang="en-US" sz="2000" dirty="0">
                <a:cs typeface="Times New Roman" pitchFamily="18" charset="0"/>
              </a:rPr>
              <a:t>	</a:t>
            </a:r>
            <a:r>
              <a:rPr lang="en-US" sz="2000" dirty="0" err="1">
                <a:cs typeface="Calibri" pitchFamily="34" charset="0"/>
              </a:rPr>
              <a:t>singleparatope</a:t>
            </a:r>
            <a:r>
              <a:rPr lang="en-US" sz="2000" dirty="0">
                <a:cs typeface="Times New Roman" pitchFamily="18" charset="0"/>
              </a:rPr>
              <a:t> </a:t>
            </a:r>
            <a:r>
              <a:rPr lang="en-US" sz="2000" dirty="0">
                <a:cs typeface="Calibri" pitchFamily="34" charset="0"/>
              </a:rPr>
              <a:t>and</a:t>
            </a:r>
            <a:r>
              <a:rPr lang="en-US" sz="2000" dirty="0">
                <a:cs typeface="Times New Roman" pitchFamily="18" charset="0"/>
              </a:rPr>
              <a:t> </a:t>
            </a:r>
            <a:r>
              <a:rPr lang="en-US" sz="2000" dirty="0">
                <a:cs typeface="Calibri" pitchFamily="34" charset="0"/>
              </a:rPr>
              <a:t>a</a:t>
            </a:r>
            <a:r>
              <a:rPr lang="en-US" sz="2000" dirty="0">
                <a:cs typeface="Times New Roman" pitchFamily="18" charset="0"/>
              </a:rPr>
              <a:t> </a:t>
            </a:r>
            <a:r>
              <a:rPr lang="en-US" sz="2000" dirty="0">
                <a:cs typeface="Calibri" pitchFamily="34" charset="0"/>
              </a:rPr>
              <a:t>single</a:t>
            </a:r>
            <a:r>
              <a:rPr lang="en-US" sz="2000" dirty="0">
                <a:cs typeface="Times New Roman" pitchFamily="18" charset="0"/>
              </a:rPr>
              <a:t> </a:t>
            </a:r>
            <a:r>
              <a:rPr lang="en-US" sz="2000" dirty="0" err="1">
                <a:cs typeface="Calibri" pitchFamily="34" charset="0"/>
              </a:rPr>
              <a:t>epitope</a:t>
            </a:r>
            <a:r>
              <a:rPr lang="en-US" sz="2000" dirty="0">
                <a:cs typeface="Times New Roman" pitchFamily="18" charset="0"/>
              </a:rPr>
              <a:t> </a:t>
            </a:r>
            <a:r>
              <a:rPr lang="en-US" sz="2000" dirty="0">
                <a:cs typeface="Calibri" pitchFamily="34" charset="0"/>
              </a:rPr>
              <a:t>determines</a:t>
            </a:r>
            <a:r>
              <a:rPr lang="en-US" sz="2000" dirty="0">
                <a:cs typeface="Times New Roman" pitchFamily="18" charset="0"/>
              </a:rPr>
              <a:t> </a:t>
            </a:r>
            <a:r>
              <a:rPr lang="en-US" sz="2000" dirty="0">
                <a:cs typeface="Calibri" pitchFamily="34" charset="0"/>
              </a:rPr>
              <a:t>the</a:t>
            </a:r>
            <a:r>
              <a:rPr lang="en-US" sz="2000" dirty="0">
                <a:cs typeface="Times New Roman" pitchFamily="18" charset="0"/>
              </a:rPr>
              <a:t> </a:t>
            </a:r>
            <a:r>
              <a:rPr lang="en-US" sz="2000" dirty="0">
                <a:cs typeface="Calibri" pitchFamily="34" charset="0"/>
              </a:rPr>
              <a:t>affinity</a:t>
            </a:r>
            <a:r>
              <a:rPr lang="en-US" sz="2000" dirty="0">
                <a:cs typeface="Times New Roman" pitchFamily="18" charset="0"/>
              </a:rPr>
              <a:t> </a:t>
            </a:r>
            <a:r>
              <a:rPr lang="en-US" sz="2000" dirty="0">
                <a:cs typeface="Calibri" pitchFamily="34" charset="0"/>
              </a:rPr>
              <a:t>of</a:t>
            </a:r>
            <a:r>
              <a:rPr lang="en-US" sz="2000" dirty="0">
                <a:cs typeface="Times New Roman" pitchFamily="18" charset="0"/>
              </a:rPr>
              <a:t> </a:t>
            </a:r>
            <a:r>
              <a:rPr lang="en-US" sz="2000" dirty="0">
                <a:cs typeface="Calibri" pitchFamily="34" charset="0"/>
              </a:rPr>
              <a:t>binding.</a:t>
            </a:r>
          </a:p>
          <a:p>
            <a:pPr marL="355600" indent="-342900" algn="just">
              <a:spcBef>
                <a:spcPts val="25"/>
              </a:spcBef>
              <a:tabLst>
                <a:tab pos="355600" algn="l"/>
                <a:tab pos="930275" algn="l"/>
                <a:tab pos="2028825" algn="l"/>
                <a:tab pos="2416175" algn="l"/>
                <a:tab pos="2832100" algn="l"/>
                <a:tab pos="4467225" algn="l"/>
                <a:tab pos="5962650" algn="l"/>
                <a:tab pos="7116763" algn="l"/>
                <a:tab pos="7402513" algn="l"/>
              </a:tabLst>
            </a:pPr>
            <a:endParaRPr lang="en-US" sz="2000" dirty="0">
              <a:cs typeface="Times New Roman" pitchFamily="18" charset="0"/>
            </a:endParaRPr>
          </a:p>
          <a:p>
            <a:pPr marL="355600" indent="-342900" algn="just">
              <a:spcBef>
                <a:spcPct val="0"/>
              </a:spcBef>
              <a:buFont typeface="Wingdings" pitchFamily="2" charset="2"/>
              <a:buChar char=""/>
              <a:tabLst>
                <a:tab pos="355600" algn="l"/>
                <a:tab pos="930275" algn="l"/>
                <a:tab pos="2028825" algn="l"/>
                <a:tab pos="2416175" algn="l"/>
                <a:tab pos="2832100" algn="l"/>
                <a:tab pos="4467225" algn="l"/>
                <a:tab pos="5962650" algn="l"/>
                <a:tab pos="7116763" algn="l"/>
                <a:tab pos="7402513" algn="l"/>
              </a:tabLst>
            </a:pPr>
            <a:r>
              <a:rPr lang="en-US" sz="2000" dirty="0">
                <a:cs typeface="Calibri" pitchFamily="34" charset="0"/>
              </a:rPr>
              <a:t>A</a:t>
            </a:r>
            <a:r>
              <a:rPr lang="en-US" sz="2000" dirty="0">
                <a:cs typeface="Times New Roman" pitchFamily="18" charset="0"/>
              </a:rPr>
              <a:t> </a:t>
            </a:r>
            <a:r>
              <a:rPr lang="en-US" sz="2000" dirty="0">
                <a:cs typeface="Calibri" pitchFamily="34" charset="0"/>
              </a:rPr>
              <a:t>weak</a:t>
            </a:r>
            <a:r>
              <a:rPr lang="en-US" sz="2000" dirty="0">
                <a:cs typeface="Times New Roman" pitchFamily="18" charset="0"/>
              </a:rPr>
              <a:t> </a:t>
            </a:r>
            <a:r>
              <a:rPr lang="en-US" sz="2000" dirty="0">
                <a:cs typeface="Calibri" pitchFamily="34" charset="0"/>
              </a:rPr>
              <a:t>affinity</a:t>
            </a:r>
            <a:r>
              <a:rPr lang="en-US" sz="2000" dirty="0">
                <a:cs typeface="Times New Roman" pitchFamily="18" charset="0"/>
              </a:rPr>
              <a:t> </a:t>
            </a:r>
            <a:r>
              <a:rPr lang="en-US" sz="2000" dirty="0">
                <a:cs typeface="Calibri" pitchFamily="34" charset="0"/>
              </a:rPr>
              <a:t>would</a:t>
            </a:r>
            <a:r>
              <a:rPr lang="en-US" sz="2000" dirty="0">
                <a:cs typeface="Times New Roman" pitchFamily="18" charset="0"/>
              </a:rPr>
              <a:t> </a:t>
            </a:r>
            <a:r>
              <a:rPr lang="en-US" sz="2000" dirty="0">
                <a:cs typeface="Calibri" pitchFamily="34" charset="0"/>
              </a:rPr>
              <a:t>lead</a:t>
            </a:r>
            <a:r>
              <a:rPr lang="en-US" sz="2000" dirty="0">
                <a:cs typeface="Times New Roman" pitchFamily="18" charset="0"/>
              </a:rPr>
              <a:t> </a:t>
            </a:r>
            <a:r>
              <a:rPr lang="en-US" sz="2000" dirty="0">
                <a:cs typeface="Calibri" pitchFamily="34" charset="0"/>
              </a:rPr>
              <a:t>to</a:t>
            </a:r>
            <a:r>
              <a:rPr lang="en-US" sz="2000" dirty="0">
                <a:cs typeface="Times New Roman" pitchFamily="18" charset="0"/>
              </a:rPr>
              <a:t> </a:t>
            </a:r>
            <a:r>
              <a:rPr lang="en-US" sz="2000" dirty="0">
                <a:cs typeface="Calibri" pitchFamily="34" charset="0"/>
              </a:rPr>
              <a:t>a</a:t>
            </a:r>
            <a:r>
              <a:rPr lang="en-US" sz="2000" dirty="0">
                <a:cs typeface="Times New Roman" pitchFamily="18" charset="0"/>
              </a:rPr>
              <a:t> </a:t>
            </a:r>
            <a:r>
              <a:rPr lang="en-US" sz="2000" dirty="0">
                <a:cs typeface="Calibri" pitchFamily="34" charset="0"/>
              </a:rPr>
              <a:t>weak</a:t>
            </a:r>
            <a:r>
              <a:rPr lang="en-US" sz="2000" dirty="0">
                <a:cs typeface="Times New Roman" pitchFamily="18" charset="0"/>
              </a:rPr>
              <a:t> </a:t>
            </a:r>
            <a:r>
              <a:rPr lang="en-US" sz="2000" dirty="0">
                <a:cs typeface="Calibri" pitchFamily="34" charset="0"/>
              </a:rPr>
              <a:t>binding,</a:t>
            </a:r>
            <a:r>
              <a:rPr lang="en-US" sz="2000" dirty="0">
                <a:cs typeface="Times New Roman" pitchFamily="18" charset="0"/>
              </a:rPr>
              <a:t> </a:t>
            </a:r>
            <a:r>
              <a:rPr lang="en-US" sz="2000" dirty="0">
                <a:cs typeface="Calibri" pitchFamily="34" charset="0"/>
              </a:rPr>
              <a:t>will</a:t>
            </a:r>
            <a:r>
              <a:rPr lang="en-US" sz="2000" dirty="0">
                <a:cs typeface="Times New Roman" pitchFamily="18" charset="0"/>
              </a:rPr>
              <a:t> </a:t>
            </a:r>
            <a:r>
              <a:rPr lang="en-US" sz="2000" dirty="0">
                <a:cs typeface="Calibri" pitchFamily="34" charset="0"/>
              </a:rPr>
              <a:t>be</a:t>
            </a:r>
            <a:r>
              <a:rPr lang="en-US" sz="2000" dirty="0">
                <a:cs typeface="Times New Roman" pitchFamily="18" charset="0"/>
              </a:rPr>
              <a:t> </a:t>
            </a:r>
            <a:r>
              <a:rPr lang="en-US" sz="2000" dirty="0">
                <a:cs typeface="Calibri" pitchFamily="34" charset="0"/>
              </a:rPr>
              <a:t>short</a:t>
            </a:r>
            <a:r>
              <a:rPr lang="en-US" sz="2000" dirty="0">
                <a:cs typeface="Times New Roman" pitchFamily="18" charset="0"/>
              </a:rPr>
              <a:t> </a:t>
            </a:r>
            <a:r>
              <a:rPr lang="en-US" sz="2000" dirty="0">
                <a:cs typeface="Calibri" pitchFamily="34" charset="0"/>
              </a:rPr>
              <a:t>lived</a:t>
            </a:r>
            <a:r>
              <a:rPr lang="en-US" sz="2000" dirty="0">
                <a:cs typeface="Times New Roman" pitchFamily="18" charset="0"/>
              </a:rPr>
              <a:t> </a:t>
            </a:r>
            <a:r>
              <a:rPr lang="en-US" sz="2000" dirty="0">
                <a:cs typeface="Calibri" pitchFamily="34" charset="0"/>
              </a:rPr>
              <a:t>and</a:t>
            </a:r>
            <a:r>
              <a:rPr lang="en-US" sz="2000" dirty="0">
                <a:cs typeface="Times New Roman" pitchFamily="18" charset="0"/>
              </a:rPr>
              <a:t> </a:t>
            </a:r>
            <a:r>
              <a:rPr lang="en-US" sz="2000" dirty="0">
                <a:cs typeface="Calibri" pitchFamily="34" charset="0"/>
              </a:rPr>
              <a:t>easily</a:t>
            </a:r>
            <a:r>
              <a:rPr lang="en-US" sz="2000" dirty="0">
                <a:cs typeface="Times New Roman" pitchFamily="18" charset="0"/>
              </a:rPr>
              <a:t> </a:t>
            </a:r>
            <a:r>
              <a:rPr lang="en-US" sz="2000" dirty="0">
                <a:cs typeface="Calibri" pitchFamily="34" charset="0"/>
              </a:rPr>
              <a:t>disturbed.</a:t>
            </a:r>
          </a:p>
          <a:p>
            <a:pPr marL="355600" indent="-342900" algn="just">
              <a:spcBef>
                <a:spcPts val="13"/>
              </a:spcBef>
              <a:buFont typeface="Wingdings" pitchFamily="2" charset="2"/>
              <a:buChar char=""/>
              <a:tabLst>
                <a:tab pos="355600" algn="l"/>
                <a:tab pos="930275" algn="l"/>
                <a:tab pos="2028825" algn="l"/>
                <a:tab pos="2416175" algn="l"/>
                <a:tab pos="2832100" algn="l"/>
                <a:tab pos="4467225" algn="l"/>
                <a:tab pos="5962650" algn="l"/>
                <a:tab pos="7116763" algn="l"/>
                <a:tab pos="7402513" algn="l"/>
              </a:tabLst>
            </a:pPr>
            <a:endParaRPr lang="en-US" sz="2000" dirty="0">
              <a:cs typeface="Times New Roman" pitchFamily="18" charset="0"/>
            </a:endParaRPr>
          </a:p>
          <a:p>
            <a:pPr marL="355600" indent="-342900" algn="just">
              <a:spcBef>
                <a:spcPct val="0"/>
              </a:spcBef>
              <a:buFont typeface="Wingdings" pitchFamily="2" charset="2"/>
              <a:buChar char=""/>
              <a:tabLst>
                <a:tab pos="355600" algn="l"/>
                <a:tab pos="930275" algn="l"/>
                <a:tab pos="2028825" algn="l"/>
                <a:tab pos="2416175" algn="l"/>
                <a:tab pos="2832100" algn="l"/>
                <a:tab pos="4467225" algn="l"/>
                <a:tab pos="5962650" algn="l"/>
                <a:tab pos="7116763" algn="l"/>
                <a:tab pos="7402513" algn="l"/>
              </a:tabLst>
            </a:pPr>
            <a:r>
              <a:rPr lang="en-US" sz="2000" dirty="0">
                <a:cs typeface="Calibri" pitchFamily="34" charset="0"/>
              </a:rPr>
              <a:t>A</a:t>
            </a:r>
            <a:r>
              <a:rPr lang="en-US" sz="2000" dirty="0">
                <a:cs typeface="Times New Roman" pitchFamily="18" charset="0"/>
              </a:rPr>
              <a:t>  </a:t>
            </a:r>
            <a:r>
              <a:rPr lang="en-US" sz="2000" dirty="0">
                <a:cs typeface="Calibri" pitchFamily="34" charset="0"/>
              </a:rPr>
              <a:t>strong</a:t>
            </a:r>
            <a:r>
              <a:rPr lang="en-US" sz="2000" dirty="0">
                <a:cs typeface="Times New Roman" pitchFamily="18" charset="0"/>
              </a:rPr>
              <a:t>  </a:t>
            </a:r>
            <a:r>
              <a:rPr lang="en-US" sz="2000" dirty="0">
                <a:cs typeface="Calibri" pitchFamily="34" charset="0"/>
              </a:rPr>
              <a:t>bonding,</a:t>
            </a:r>
            <a:r>
              <a:rPr lang="en-US" sz="2000" dirty="0">
                <a:cs typeface="Times New Roman" pitchFamily="18" charset="0"/>
              </a:rPr>
              <a:t>  </a:t>
            </a:r>
            <a:r>
              <a:rPr lang="en-US" sz="2000" dirty="0">
                <a:cs typeface="Calibri" pitchFamily="34" charset="0"/>
              </a:rPr>
              <a:t>on</a:t>
            </a:r>
            <a:r>
              <a:rPr lang="en-US" sz="2000" dirty="0">
                <a:cs typeface="Times New Roman" pitchFamily="18" charset="0"/>
              </a:rPr>
              <a:t>  </a:t>
            </a:r>
            <a:r>
              <a:rPr lang="en-US" sz="2000" dirty="0">
                <a:cs typeface="Calibri" pitchFamily="34" charset="0"/>
              </a:rPr>
              <a:t>the</a:t>
            </a:r>
            <a:r>
              <a:rPr lang="en-US" sz="2000" dirty="0">
                <a:cs typeface="Times New Roman" pitchFamily="18" charset="0"/>
              </a:rPr>
              <a:t>  </a:t>
            </a:r>
            <a:r>
              <a:rPr lang="en-US" sz="2000" dirty="0">
                <a:cs typeface="Calibri" pitchFamily="34" charset="0"/>
              </a:rPr>
              <a:t>other</a:t>
            </a:r>
            <a:r>
              <a:rPr lang="en-US" sz="2000" dirty="0">
                <a:cs typeface="Times New Roman" pitchFamily="18" charset="0"/>
              </a:rPr>
              <a:t>  </a:t>
            </a:r>
            <a:r>
              <a:rPr lang="en-US" sz="2000" dirty="0">
                <a:cs typeface="Calibri" pitchFamily="34" charset="0"/>
              </a:rPr>
              <a:t>hand</a:t>
            </a:r>
            <a:r>
              <a:rPr lang="en-US" sz="2000" dirty="0">
                <a:cs typeface="Times New Roman" pitchFamily="18" charset="0"/>
              </a:rPr>
              <a:t>  </a:t>
            </a:r>
            <a:r>
              <a:rPr lang="en-US" sz="2000" dirty="0">
                <a:cs typeface="Calibri" pitchFamily="34" charset="0"/>
              </a:rPr>
              <a:t>would</a:t>
            </a:r>
            <a:r>
              <a:rPr lang="en-US" sz="2000" dirty="0">
                <a:cs typeface="Times New Roman" pitchFamily="18" charset="0"/>
              </a:rPr>
              <a:t>  </a:t>
            </a:r>
            <a:r>
              <a:rPr lang="en-US" sz="2000" dirty="0">
                <a:cs typeface="Calibri" pitchFamily="34" charset="0"/>
              </a:rPr>
              <a:t>be</a:t>
            </a:r>
            <a:r>
              <a:rPr lang="en-US" sz="2000" dirty="0">
                <a:cs typeface="Times New Roman" pitchFamily="18" charset="0"/>
              </a:rPr>
              <a:t>  </a:t>
            </a:r>
            <a:r>
              <a:rPr lang="en-US" sz="2000" dirty="0">
                <a:cs typeface="Calibri" pitchFamily="34" charset="0"/>
              </a:rPr>
              <a:t>an</a:t>
            </a:r>
            <a:r>
              <a:rPr lang="en-US" sz="2000" dirty="0">
                <a:cs typeface="Times New Roman" pitchFamily="18" charset="0"/>
              </a:rPr>
              <a:t>  </a:t>
            </a:r>
            <a:r>
              <a:rPr lang="en-US" sz="2000" dirty="0">
                <a:cs typeface="Calibri" pitchFamily="34" charset="0"/>
              </a:rPr>
              <a:t>interaction</a:t>
            </a:r>
            <a:r>
              <a:rPr lang="en-US" sz="2000" dirty="0">
                <a:cs typeface="Times New Roman" pitchFamily="18" charset="0"/>
              </a:rPr>
              <a:t>  </a:t>
            </a:r>
            <a:r>
              <a:rPr lang="en-US" sz="2000" dirty="0">
                <a:cs typeface="Calibri" pitchFamily="34" charset="0"/>
              </a:rPr>
              <a:t>of</a:t>
            </a:r>
            <a:r>
              <a:rPr lang="en-US" sz="2000" dirty="0">
                <a:cs typeface="Times New Roman" pitchFamily="18" charset="0"/>
              </a:rPr>
              <a:t> </a:t>
            </a:r>
            <a:r>
              <a:rPr lang="en-US" sz="2000" dirty="0">
                <a:cs typeface="Calibri" pitchFamily="34" charset="0"/>
              </a:rPr>
              <a:t>high</a:t>
            </a:r>
            <a:r>
              <a:rPr lang="en-US" sz="2000" dirty="0">
                <a:cs typeface="Times New Roman" pitchFamily="18" charset="0"/>
              </a:rPr>
              <a:t> </a:t>
            </a:r>
            <a:r>
              <a:rPr lang="en-US" sz="2000" dirty="0">
                <a:cs typeface="Calibri" pitchFamily="34" charset="0"/>
              </a:rPr>
              <a:t>affinity</a:t>
            </a:r>
            <a:r>
              <a:rPr lang="en-US" sz="2000" dirty="0">
                <a:cs typeface="Times New Roman" pitchFamily="18" charset="0"/>
              </a:rPr>
              <a:t> </a:t>
            </a:r>
            <a:r>
              <a:rPr lang="en-US" sz="2000" dirty="0">
                <a:cs typeface="Calibri" pitchFamily="34" charset="0"/>
              </a:rPr>
              <a:t>and</a:t>
            </a:r>
            <a:r>
              <a:rPr lang="en-US" sz="2000" dirty="0">
                <a:cs typeface="Times New Roman" pitchFamily="18" charset="0"/>
              </a:rPr>
              <a:t> </a:t>
            </a:r>
            <a:r>
              <a:rPr lang="en-US" sz="2000" dirty="0">
                <a:cs typeface="Calibri" pitchFamily="34" charset="0"/>
              </a:rPr>
              <a:t>would</a:t>
            </a:r>
            <a:r>
              <a:rPr lang="en-US" sz="2000" dirty="0">
                <a:cs typeface="Times New Roman" pitchFamily="18" charset="0"/>
              </a:rPr>
              <a:t> </a:t>
            </a:r>
            <a:r>
              <a:rPr lang="en-US" sz="2000" dirty="0">
                <a:cs typeface="Calibri" pitchFamily="34" charset="0"/>
              </a:rPr>
              <a:t>be</a:t>
            </a:r>
            <a:r>
              <a:rPr lang="en-US" sz="2000" dirty="0">
                <a:cs typeface="Times New Roman" pitchFamily="18" charset="0"/>
              </a:rPr>
              <a:t> </a:t>
            </a:r>
            <a:r>
              <a:rPr lang="en-US" sz="2000" dirty="0">
                <a:cs typeface="Calibri" pitchFamily="34" charset="0"/>
              </a:rPr>
              <a:t>hard</a:t>
            </a:r>
            <a:r>
              <a:rPr lang="en-US" sz="2000" dirty="0">
                <a:cs typeface="Times New Roman" pitchFamily="18" charset="0"/>
              </a:rPr>
              <a:t> </a:t>
            </a:r>
            <a:r>
              <a:rPr lang="en-US" sz="2000" dirty="0">
                <a:cs typeface="Calibri" pitchFamily="34" charset="0"/>
              </a:rPr>
              <a:t>to</a:t>
            </a:r>
            <a:r>
              <a:rPr lang="en-US" sz="2000" dirty="0">
                <a:cs typeface="Times New Roman" pitchFamily="18" charset="0"/>
              </a:rPr>
              <a:t> </a:t>
            </a:r>
            <a:r>
              <a:rPr lang="en-US" sz="2000" dirty="0">
                <a:cs typeface="Calibri" pitchFamily="34" charset="0"/>
              </a:rPr>
              <a:t>dissociate</a:t>
            </a:r>
            <a:r>
              <a:rPr lang="en-US" sz="2000" dirty="0" smtClean="0">
                <a:cs typeface="Calibri" pitchFamily="34" charset="0"/>
              </a:rPr>
              <a:t>.</a:t>
            </a:r>
          </a:p>
        </p:txBody>
      </p:sp>
    </p:spTree>
    <p:extLst>
      <p:ext uri="{BB962C8B-B14F-4D97-AF65-F5344CB8AC3E}">
        <p14:creationId xmlns="" xmlns:p14="http://schemas.microsoft.com/office/powerpoint/2010/main" val="416266836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04990" y="-214338"/>
            <a:ext cx="8229600" cy="1143000"/>
          </a:xfrm>
        </p:spPr>
        <p:txBody>
          <a:bodyPr rtlCol="0">
            <a:normAutofit/>
          </a:bodyPr>
          <a:lstStyle/>
          <a:p>
            <a:pPr marL="3368040">
              <a:spcBef>
                <a:spcPts val="0"/>
              </a:spcBef>
              <a:defRPr/>
            </a:pPr>
            <a:r>
              <a:rPr sz="3200" b="1" spc="-75" dirty="0">
                <a:solidFill>
                  <a:srgbClr val="0070C0"/>
                </a:solidFill>
                <a:latin typeface="+mn-lt"/>
              </a:rPr>
              <a:t>A</a:t>
            </a:r>
            <a:r>
              <a:rPr sz="3200" b="1" spc="-5" dirty="0">
                <a:solidFill>
                  <a:srgbClr val="0070C0"/>
                </a:solidFill>
                <a:latin typeface="+mn-lt"/>
              </a:rPr>
              <a:t>vidity</a:t>
            </a:r>
          </a:p>
        </p:txBody>
      </p:sp>
      <p:sp>
        <p:nvSpPr>
          <p:cNvPr id="3" name="object 3"/>
          <p:cNvSpPr txBox="1"/>
          <p:nvPr/>
        </p:nvSpPr>
        <p:spPr>
          <a:xfrm>
            <a:off x="1603376" y="996950"/>
            <a:ext cx="5292725" cy="5698996"/>
          </a:xfrm>
          <a:prstGeom prst="rect">
            <a:avLst/>
          </a:prstGeom>
        </p:spPr>
        <p:txBody>
          <a:bodyPr lIns="0" tIns="0" rIns="0" bIns="0">
            <a:spAutoFit/>
          </a:bodyPr>
          <a:lstStyle/>
          <a:p>
            <a:pPr marL="355600" indent="-342900">
              <a:buFont typeface="Wingdings" pitchFamily="2" charset="2"/>
              <a:buChar char=""/>
              <a:tabLst>
                <a:tab pos="355600" algn="l"/>
                <a:tab pos="2990850" algn="l"/>
              </a:tabLst>
            </a:pPr>
            <a:r>
              <a:rPr lang="en-US" sz="2200">
                <a:cs typeface="Calibri" pitchFamily="34" charset="0"/>
              </a:rPr>
              <a:t>Avidity</a:t>
            </a:r>
            <a:r>
              <a:rPr lang="en-US" sz="2200">
                <a:latin typeface="Times New Roman" pitchFamily="18" charset="0"/>
                <a:cs typeface="Times New Roman" pitchFamily="18" charset="0"/>
              </a:rPr>
              <a:t> </a:t>
            </a:r>
            <a:r>
              <a:rPr lang="en-US" sz="2200">
                <a:cs typeface="Calibri" pitchFamily="34" charset="0"/>
              </a:rPr>
              <a:t>is</a:t>
            </a:r>
            <a:r>
              <a:rPr lang="en-US" sz="2200">
                <a:latin typeface="Times New Roman" pitchFamily="18" charset="0"/>
                <a:cs typeface="Times New Roman" pitchFamily="18" charset="0"/>
              </a:rPr>
              <a:t> </a:t>
            </a:r>
            <a:r>
              <a:rPr lang="en-US" sz="2200">
                <a:cs typeface="Calibri" pitchFamily="34" charset="0"/>
              </a:rPr>
              <a:t>a</a:t>
            </a:r>
            <a:r>
              <a:rPr lang="en-US" sz="2200">
                <a:latin typeface="Times New Roman" pitchFamily="18" charset="0"/>
                <a:cs typeface="Times New Roman" pitchFamily="18" charset="0"/>
              </a:rPr>
              <a:t> </a:t>
            </a:r>
            <a:r>
              <a:rPr lang="en-US" sz="2200">
                <a:cs typeface="Calibri" pitchFamily="34" charset="0"/>
              </a:rPr>
              <a:t>measure</a:t>
            </a:r>
            <a:r>
              <a:rPr lang="en-US" sz="2200">
                <a:latin typeface="Times New Roman" pitchFamily="18" charset="0"/>
                <a:cs typeface="Times New Roman" pitchFamily="18" charset="0"/>
              </a:rPr>
              <a:t> </a:t>
            </a:r>
            <a:r>
              <a:rPr lang="en-US" sz="2200">
                <a:cs typeface="Calibri" pitchFamily="34" charset="0"/>
              </a:rPr>
              <a:t>of</a:t>
            </a:r>
            <a:r>
              <a:rPr lang="en-US" sz="2200">
                <a:latin typeface="Times New Roman" pitchFamily="18" charset="0"/>
                <a:cs typeface="Times New Roman" pitchFamily="18" charset="0"/>
              </a:rPr>
              <a:t> </a:t>
            </a:r>
            <a:r>
              <a:rPr lang="en-US" sz="2200">
                <a:cs typeface="Calibri" pitchFamily="34" charset="0"/>
              </a:rPr>
              <a:t>the</a:t>
            </a:r>
            <a:r>
              <a:rPr lang="en-US" sz="2200">
                <a:latin typeface="Times New Roman" pitchFamily="18" charset="0"/>
                <a:cs typeface="Times New Roman" pitchFamily="18" charset="0"/>
              </a:rPr>
              <a:t> </a:t>
            </a:r>
            <a:r>
              <a:rPr lang="en-US" sz="2200">
                <a:cs typeface="Calibri" pitchFamily="34" charset="0"/>
              </a:rPr>
              <a:t>overall</a:t>
            </a:r>
            <a:r>
              <a:rPr lang="en-US" sz="2200">
                <a:latin typeface="Times New Roman" pitchFamily="18" charset="0"/>
                <a:cs typeface="Times New Roman" pitchFamily="18" charset="0"/>
              </a:rPr>
              <a:t> </a:t>
            </a:r>
            <a:r>
              <a:rPr lang="en-US" sz="2200">
                <a:cs typeface="Calibri" pitchFamily="34" charset="0"/>
              </a:rPr>
              <a:t>strength</a:t>
            </a:r>
            <a:r>
              <a:rPr lang="en-US" sz="2200">
                <a:latin typeface="Times New Roman" pitchFamily="18" charset="0"/>
                <a:cs typeface="Times New Roman" pitchFamily="18" charset="0"/>
              </a:rPr>
              <a:t> </a:t>
            </a:r>
            <a:r>
              <a:rPr lang="en-US" sz="2200">
                <a:cs typeface="Calibri" pitchFamily="34" charset="0"/>
              </a:rPr>
              <a:t>of</a:t>
            </a:r>
            <a:r>
              <a:rPr lang="en-US" sz="2200">
                <a:latin typeface="Times New Roman" pitchFamily="18" charset="0"/>
                <a:cs typeface="Times New Roman" pitchFamily="18" charset="0"/>
              </a:rPr>
              <a:t> </a:t>
            </a:r>
            <a:r>
              <a:rPr lang="en-US" sz="2200">
                <a:cs typeface="Calibri" pitchFamily="34" charset="0"/>
              </a:rPr>
              <a:t>binding</a:t>
            </a:r>
            <a:r>
              <a:rPr lang="en-US" sz="2200">
                <a:latin typeface="Times New Roman" pitchFamily="18" charset="0"/>
                <a:cs typeface="Times New Roman" pitchFamily="18" charset="0"/>
              </a:rPr>
              <a:t> </a:t>
            </a:r>
            <a:r>
              <a:rPr lang="en-US" sz="2200">
                <a:cs typeface="Calibri" pitchFamily="34" charset="0"/>
              </a:rPr>
              <a:t>of</a:t>
            </a:r>
            <a:r>
              <a:rPr lang="en-US" sz="2200">
                <a:latin typeface="Times New Roman" pitchFamily="18" charset="0"/>
                <a:cs typeface="Times New Roman" pitchFamily="18" charset="0"/>
              </a:rPr>
              <a:t> </a:t>
            </a:r>
            <a:r>
              <a:rPr lang="en-US" sz="2200">
                <a:cs typeface="Calibri" pitchFamily="34" charset="0"/>
              </a:rPr>
              <a:t>an</a:t>
            </a:r>
            <a:r>
              <a:rPr lang="en-US" sz="2200">
                <a:latin typeface="Times New Roman" pitchFamily="18" charset="0"/>
                <a:cs typeface="Times New Roman" pitchFamily="18" charset="0"/>
              </a:rPr>
              <a:t> </a:t>
            </a:r>
            <a:r>
              <a:rPr lang="en-US" sz="2200">
                <a:cs typeface="Calibri" pitchFamily="34" charset="0"/>
              </a:rPr>
              <a:t>antigen</a:t>
            </a:r>
            <a:r>
              <a:rPr lang="en-US" sz="2200">
                <a:latin typeface="Times New Roman" pitchFamily="18" charset="0"/>
                <a:cs typeface="Times New Roman" pitchFamily="18" charset="0"/>
              </a:rPr>
              <a:t> </a:t>
            </a:r>
            <a:r>
              <a:rPr lang="en-US" sz="2200">
                <a:cs typeface="Calibri" pitchFamily="34" charset="0"/>
              </a:rPr>
              <a:t>with</a:t>
            </a:r>
            <a:r>
              <a:rPr lang="en-US" sz="2200">
                <a:latin typeface="Times New Roman" pitchFamily="18" charset="0"/>
                <a:cs typeface="Times New Roman" pitchFamily="18" charset="0"/>
              </a:rPr>
              <a:t> </a:t>
            </a:r>
            <a:r>
              <a:rPr lang="en-US" sz="2200">
                <a:cs typeface="Calibri" pitchFamily="34" charset="0"/>
              </a:rPr>
              <a:t>many</a:t>
            </a:r>
            <a:r>
              <a:rPr lang="en-US" sz="2200">
                <a:latin typeface="Times New Roman" pitchFamily="18" charset="0"/>
                <a:cs typeface="Times New Roman" pitchFamily="18" charset="0"/>
              </a:rPr>
              <a:t> </a:t>
            </a:r>
            <a:r>
              <a:rPr lang="en-US" sz="2200">
                <a:cs typeface="Calibri" pitchFamily="34" charset="0"/>
              </a:rPr>
              <a:t>antigenic</a:t>
            </a:r>
            <a:r>
              <a:rPr lang="en-US" sz="2200">
                <a:latin typeface="Times New Roman" pitchFamily="18" charset="0"/>
                <a:cs typeface="Times New Roman" pitchFamily="18" charset="0"/>
              </a:rPr>
              <a:t> </a:t>
            </a:r>
            <a:r>
              <a:rPr lang="en-US" sz="2200">
                <a:cs typeface="Calibri" pitchFamily="34" charset="0"/>
              </a:rPr>
              <a:t>determinant</a:t>
            </a:r>
            <a:r>
              <a:rPr lang="en-US" sz="2200">
                <a:latin typeface="Times New Roman" pitchFamily="18" charset="0"/>
                <a:cs typeface="Times New Roman" pitchFamily="18" charset="0"/>
              </a:rPr>
              <a:t>	</a:t>
            </a:r>
            <a:r>
              <a:rPr lang="en-US" sz="2200">
                <a:cs typeface="Calibri" pitchFamily="34" charset="0"/>
              </a:rPr>
              <a:t>and</a:t>
            </a:r>
            <a:r>
              <a:rPr lang="en-US" sz="2200">
                <a:latin typeface="Times New Roman" pitchFamily="18" charset="0"/>
                <a:cs typeface="Times New Roman" pitchFamily="18" charset="0"/>
              </a:rPr>
              <a:t> </a:t>
            </a:r>
            <a:r>
              <a:rPr lang="en-US" sz="2200">
                <a:cs typeface="Calibri" pitchFamily="34" charset="0"/>
              </a:rPr>
              <a:t>multivalent</a:t>
            </a:r>
            <a:r>
              <a:rPr lang="en-US" sz="2200">
                <a:latin typeface="Times New Roman" pitchFamily="18" charset="0"/>
                <a:cs typeface="Times New Roman" pitchFamily="18" charset="0"/>
              </a:rPr>
              <a:t> </a:t>
            </a:r>
            <a:r>
              <a:rPr lang="en-US" sz="2200">
                <a:cs typeface="Calibri" pitchFamily="34" charset="0"/>
              </a:rPr>
              <a:t>antibodies.</a:t>
            </a:r>
          </a:p>
          <a:p>
            <a:pPr marL="355600" indent="-342900">
              <a:spcBef>
                <a:spcPts val="525"/>
              </a:spcBef>
              <a:tabLst>
                <a:tab pos="355600" algn="l"/>
                <a:tab pos="2990850" algn="l"/>
              </a:tabLst>
            </a:pPr>
            <a:r>
              <a:rPr lang="en-US" sz="2200">
                <a:cs typeface="Calibri" pitchFamily="34" charset="0"/>
              </a:rPr>
              <a:t>(The</a:t>
            </a:r>
            <a:r>
              <a:rPr lang="en-US" sz="2200">
                <a:latin typeface="Times New Roman" pitchFamily="18" charset="0"/>
                <a:cs typeface="Times New Roman" pitchFamily="18" charset="0"/>
              </a:rPr>
              <a:t> </a:t>
            </a:r>
            <a:r>
              <a:rPr lang="en-US" sz="2200">
                <a:cs typeface="Calibri" pitchFamily="34" charset="0"/>
              </a:rPr>
              <a:t>total</a:t>
            </a:r>
            <a:r>
              <a:rPr lang="en-US" sz="2200">
                <a:latin typeface="Times New Roman" pitchFamily="18" charset="0"/>
                <a:cs typeface="Times New Roman" pitchFamily="18" charset="0"/>
              </a:rPr>
              <a:t> </a:t>
            </a:r>
            <a:r>
              <a:rPr lang="en-US" sz="2200">
                <a:cs typeface="Calibri" pitchFamily="34" charset="0"/>
              </a:rPr>
              <a:t>binding</a:t>
            </a:r>
            <a:r>
              <a:rPr lang="en-US" sz="2200">
                <a:latin typeface="Times New Roman" pitchFamily="18" charset="0"/>
                <a:cs typeface="Times New Roman" pitchFamily="18" charset="0"/>
              </a:rPr>
              <a:t> </a:t>
            </a:r>
            <a:r>
              <a:rPr lang="en-US" sz="2200">
                <a:cs typeface="Calibri" pitchFamily="34" charset="0"/>
              </a:rPr>
              <a:t>strength</a:t>
            </a:r>
            <a:r>
              <a:rPr lang="en-US" sz="2200">
                <a:latin typeface="Times New Roman" pitchFamily="18" charset="0"/>
                <a:cs typeface="Times New Roman" pitchFamily="18" charset="0"/>
              </a:rPr>
              <a:t> </a:t>
            </a:r>
            <a:r>
              <a:rPr lang="en-US" sz="2200">
                <a:cs typeface="Calibri" pitchFamily="34" charset="0"/>
              </a:rPr>
              <a:t>of</a:t>
            </a:r>
            <a:r>
              <a:rPr lang="en-US" sz="2200">
                <a:latin typeface="Times New Roman" pitchFamily="18" charset="0"/>
                <a:cs typeface="Times New Roman" pitchFamily="18" charset="0"/>
              </a:rPr>
              <a:t> </a:t>
            </a:r>
            <a:r>
              <a:rPr lang="en-US" sz="2200">
                <a:cs typeface="Calibri" pitchFamily="34" charset="0"/>
              </a:rPr>
              <a:t>a</a:t>
            </a:r>
            <a:r>
              <a:rPr lang="en-US" sz="2200">
                <a:latin typeface="Times New Roman" pitchFamily="18" charset="0"/>
                <a:cs typeface="Times New Roman" pitchFamily="18" charset="0"/>
              </a:rPr>
              <a:t> </a:t>
            </a:r>
            <a:r>
              <a:rPr lang="en-US" sz="2200">
                <a:cs typeface="Calibri" pitchFamily="34" charset="0"/>
              </a:rPr>
              <a:t>molecule</a:t>
            </a:r>
            <a:r>
              <a:rPr lang="en-US" sz="2200">
                <a:latin typeface="Times New Roman" pitchFamily="18" charset="0"/>
                <a:cs typeface="Times New Roman" pitchFamily="18" charset="0"/>
              </a:rPr>
              <a:t> </a:t>
            </a:r>
            <a:r>
              <a:rPr lang="en-US" sz="2200">
                <a:cs typeface="Calibri" pitchFamily="34" charset="0"/>
              </a:rPr>
              <a:t>with</a:t>
            </a:r>
            <a:r>
              <a:rPr lang="en-US" sz="2200">
                <a:latin typeface="Times New Roman" pitchFamily="18" charset="0"/>
                <a:cs typeface="Times New Roman" pitchFamily="18" charset="0"/>
              </a:rPr>
              <a:t> </a:t>
            </a:r>
            <a:r>
              <a:rPr lang="en-US" sz="2200">
                <a:cs typeface="Calibri" pitchFamily="34" charset="0"/>
              </a:rPr>
              <a:t>more</a:t>
            </a:r>
            <a:r>
              <a:rPr lang="en-US" sz="2200">
                <a:latin typeface="Times New Roman" pitchFamily="18" charset="0"/>
                <a:cs typeface="Times New Roman" pitchFamily="18" charset="0"/>
              </a:rPr>
              <a:t> </a:t>
            </a:r>
            <a:r>
              <a:rPr lang="en-US" sz="2200">
                <a:cs typeface="Calibri" pitchFamily="34" charset="0"/>
              </a:rPr>
              <a:t>than</a:t>
            </a:r>
            <a:r>
              <a:rPr lang="en-US" sz="2200">
                <a:latin typeface="Times New Roman" pitchFamily="18" charset="0"/>
                <a:cs typeface="Times New Roman" pitchFamily="18" charset="0"/>
              </a:rPr>
              <a:t> </a:t>
            </a:r>
            <a:r>
              <a:rPr lang="en-US" sz="2200">
                <a:cs typeface="Calibri" pitchFamily="34" charset="0"/>
              </a:rPr>
              <a:t>one</a:t>
            </a:r>
            <a:r>
              <a:rPr lang="en-US" sz="2200">
                <a:latin typeface="Times New Roman" pitchFamily="18" charset="0"/>
                <a:cs typeface="Times New Roman" pitchFamily="18" charset="0"/>
              </a:rPr>
              <a:t> </a:t>
            </a:r>
            <a:r>
              <a:rPr lang="en-US" sz="2200">
                <a:cs typeface="Calibri" pitchFamily="34" charset="0"/>
              </a:rPr>
              <a:t>binding</a:t>
            </a:r>
            <a:r>
              <a:rPr lang="en-US" sz="2200">
                <a:latin typeface="Times New Roman" pitchFamily="18" charset="0"/>
                <a:cs typeface="Times New Roman" pitchFamily="18" charset="0"/>
              </a:rPr>
              <a:t> </a:t>
            </a:r>
            <a:r>
              <a:rPr lang="en-US" sz="2200">
                <a:cs typeface="Calibri" pitchFamily="34" charset="0"/>
              </a:rPr>
              <a:t>site...</a:t>
            </a:r>
            <a:r>
              <a:rPr lang="en-US" sz="2200">
                <a:latin typeface="Times New Roman" pitchFamily="18" charset="0"/>
                <a:cs typeface="Times New Roman" pitchFamily="18" charset="0"/>
              </a:rPr>
              <a:t> </a:t>
            </a:r>
            <a:r>
              <a:rPr lang="en-US" sz="2200">
                <a:cs typeface="Calibri" pitchFamily="34" charset="0"/>
              </a:rPr>
              <a:t>Strength</a:t>
            </a:r>
            <a:r>
              <a:rPr lang="en-US" sz="2200">
                <a:latin typeface="Times New Roman" pitchFamily="18" charset="0"/>
                <a:cs typeface="Times New Roman" pitchFamily="18" charset="0"/>
              </a:rPr>
              <a:t> </a:t>
            </a:r>
            <a:r>
              <a:rPr lang="en-US" sz="2200">
                <a:cs typeface="Calibri" pitchFamily="34" charset="0"/>
              </a:rPr>
              <a:t>of</a:t>
            </a:r>
            <a:r>
              <a:rPr lang="en-US" sz="2200">
                <a:latin typeface="Times New Roman" pitchFamily="18" charset="0"/>
                <a:cs typeface="Times New Roman" pitchFamily="18" charset="0"/>
              </a:rPr>
              <a:t> </a:t>
            </a:r>
            <a:r>
              <a:rPr lang="en-US" sz="2200">
                <a:cs typeface="Calibri" pitchFamily="34" charset="0"/>
              </a:rPr>
              <a:t>all</a:t>
            </a:r>
            <a:r>
              <a:rPr lang="en-US" sz="2200">
                <a:latin typeface="Times New Roman" pitchFamily="18" charset="0"/>
                <a:cs typeface="Times New Roman" pitchFamily="18" charset="0"/>
              </a:rPr>
              <a:t> </a:t>
            </a:r>
            <a:r>
              <a:rPr lang="en-US" sz="2200">
                <a:cs typeface="Calibri" pitchFamily="34" charset="0"/>
              </a:rPr>
              <a:t>interactions</a:t>
            </a:r>
            <a:r>
              <a:rPr lang="en-US" sz="2200">
                <a:latin typeface="Times New Roman" pitchFamily="18" charset="0"/>
                <a:cs typeface="Times New Roman" pitchFamily="18" charset="0"/>
              </a:rPr>
              <a:t> </a:t>
            </a:r>
            <a:r>
              <a:rPr lang="en-US" sz="2200">
                <a:cs typeface="Calibri" pitchFamily="34" charset="0"/>
              </a:rPr>
              <a:t>combined)</a:t>
            </a:r>
          </a:p>
          <a:p>
            <a:pPr marL="355600" indent="-342900">
              <a:spcBef>
                <a:spcPts val="13"/>
              </a:spcBef>
              <a:tabLst>
                <a:tab pos="355600" algn="l"/>
                <a:tab pos="2990850" algn="l"/>
              </a:tabLst>
            </a:pPr>
            <a:endParaRPr lang="en-US" sz="3200">
              <a:latin typeface="Times New Roman" pitchFamily="18" charset="0"/>
              <a:cs typeface="Times New Roman" pitchFamily="18" charset="0"/>
            </a:endParaRPr>
          </a:p>
          <a:p>
            <a:pPr marL="355600" indent="-342900" algn="just">
              <a:buFont typeface="Wingdings" pitchFamily="2" charset="2"/>
              <a:buChar char=""/>
              <a:tabLst>
                <a:tab pos="355600" algn="l"/>
                <a:tab pos="2990850" algn="l"/>
              </a:tabLst>
            </a:pPr>
            <a:r>
              <a:rPr lang="en-US" sz="2200">
                <a:cs typeface="Calibri" pitchFamily="34" charset="0"/>
              </a:rPr>
              <a:t>A</a:t>
            </a:r>
            <a:r>
              <a:rPr lang="en-US" sz="2200">
                <a:latin typeface="Times New Roman" pitchFamily="18" charset="0"/>
                <a:cs typeface="Times New Roman" pitchFamily="18" charset="0"/>
              </a:rPr>
              <a:t> </a:t>
            </a:r>
            <a:r>
              <a:rPr lang="en-US" sz="2200">
                <a:cs typeface="Calibri" pitchFamily="34" charset="0"/>
              </a:rPr>
              <a:t>high</a:t>
            </a:r>
            <a:r>
              <a:rPr lang="en-US" sz="2200">
                <a:latin typeface="Times New Roman" pitchFamily="18" charset="0"/>
                <a:cs typeface="Times New Roman" pitchFamily="18" charset="0"/>
              </a:rPr>
              <a:t> </a:t>
            </a:r>
            <a:r>
              <a:rPr lang="en-US" sz="2200">
                <a:cs typeface="Calibri" pitchFamily="34" charset="0"/>
              </a:rPr>
              <a:t>avidity</a:t>
            </a:r>
            <a:r>
              <a:rPr lang="en-US" sz="2200">
                <a:latin typeface="Times New Roman" pitchFamily="18" charset="0"/>
                <a:cs typeface="Times New Roman" pitchFamily="18" charset="0"/>
              </a:rPr>
              <a:t> </a:t>
            </a:r>
            <a:r>
              <a:rPr lang="en-US" sz="2200">
                <a:cs typeface="Calibri" pitchFamily="34" charset="0"/>
              </a:rPr>
              <a:t>may</a:t>
            </a:r>
            <a:r>
              <a:rPr lang="en-US" sz="2200">
                <a:latin typeface="Times New Roman" pitchFamily="18" charset="0"/>
                <a:cs typeface="Times New Roman" pitchFamily="18" charset="0"/>
              </a:rPr>
              <a:t> </a:t>
            </a:r>
            <a:r>
              <a:rPr lang="en-US" sz="2200">
                <a:cs typeface="Calibri" pitchFamily="34" charset="0"/>
              </a:rPr>
              <a:t>compensate</a:t>
            </a:r>
            <a:r>
              <a:rPr lang="en-US" sz="2200">
                <a:latin typeface="Times New Roman" pitchFamily="18" charset="0"/>
                <a:cs typeface="Times New Roman" pitchFamily="18" charset="0"/>
              </a:rPr>
              <a:t> </a:t>
            </a:r>
            <a:r>
              <a:rPr lang="en-US" sz="2200">
                <a:cs typeface="Calibri" pitchFamily="34" charset="0"/>
              </a:rPr>
              <a:t>for</a:t>
            </a:r>
            <a:r>
              <a:rPr lang="en-US" sz="2200">
                <a:latin typeface="Times New Roman" pitchFamily="18" charset="0"/>
                <a:cs typeface="Times New Roman" pitchFamily="18" charset="0"/>
              </a:rPr>
              <a:t> </a:t>
            </a:r>
            <a:r>
              <a:rPr lang="en-US" sz="2200">
                <a:cs typeface="Calibri" pitchFamily="34" charset="0"/>
              </a:rPr>
              <a:t>a</a:t>
            </a:r>
            <a:r>
              <a:rPr lang="en-US" sz="2200">
                <a:latin typeface="Times New Roman" pitchFamily="18" charset="0"/>
                <a:cs typeface="Times New Roman" pitchFamily="18" charset="0"/>
              </a:rPr>
              <a:t> </a:t>
            </a:r>
            <a:r>
              <a:rPr lang="en-US" sz="2200">
                <a:cs typeface="Calibri" pitchFamily="34" charset="0"/>
              </a:rPr>
              <a:t>low</a:t>
            </a:r>
            <a:r>
              <a:rPr lang="en-US" sz="2200">
                <a:latin typeface="Times New Roman" pitchFamily="18" charset="0"/>
                <a:cs typeface="Times New Roman" pitchFamily="18" charset="0"/>
              </a:rPr>
              <a:t> </a:t>
            </a:r>
            <a:r>
              <a:rPr lang="en-US" sz="2200">
                <a:cs typeface="Calibri" pitchFamily="34" charset="0"/>
              </a:rPr>
              <a:t>affinity</a:t>
            </a:r>
            <a:r>
              <a:rPr lang="en-US" sz="2200">
                <a:latin typeface="Times New Roman" pitchFamily="18" charset="0"/>
                <a:cs typeface="Times New Roman" pitchFamily="18" charset="0"/>
              </a:rPr>
              <a:t> </a:t>
            </a:r>
            <a:r>
              <a:rPr lang="en-US" sz="2200">
                <a:cs typeface="Calibri" pitchFamily="34" charset="0"/>
              </a:rPr>
              <a:t>and</a:t>
            </a:r>
            <a:r>
              <a:rPr lang="en-US" sz="2200">
                <a:latin typeface="Times New Roman" pitchFamily="18" charset="0"/>
                <a:cs typeface="Times New Roman" pitchFamily="18" charset="0"/>
              </a:rPr>
              <a:t> </a:t>
            </a:r>
            <a:r>
              <a:rPr lang="en-US" sz="2200">
                <a:cs typeface="Calibri" pitchFamily="34" charset="0"/>
              </a:rPr>
              <a:t>is</a:t>
            </a:r>
            <a:r>
              <a:rPr lang="en-US" sz="2200">
                <a:latin typeface="Times New Roman" pitchFamily="18" charset="0"/>
                <a:cs typeface="Times New Roman" pitchFamily="18" charset="0"/>
              </a:rPr>
              <a:t> </a:t>
            </a:r>
            <a:r>
              <a:rPr lang="en-US" sz="2200">
                <a:cs typeface="Calibri" pitchFamily="34" charset="0"/>
              </a:rPr>
              <a:t>often</a:t>
            </a:r>
            <a:r>
              <a:rPr lang="en-US" sz="2200">
                <a:latin typeface="Times New Roman" pitchFamily="18" charset="0"/>
                <a:cs typeface="Times New Roman" pitchFamily="18" charset="0"/>
              </a:rPr>
              <a:t> </a:t>
            </a:r>
            <a:r>
              <a:rPr lang="en-US" sz="2200">
                <a:cs typeface="Calibri" pitchFamily="34" charset="0"/>
              </a:rPr>
              <a:t>a</a:t>
            </a:r>
            <a:r>
              <a:rPr lang="en-US" sz="2200">
                <a:latin typeface="Times New Roman" pitchFamily="18" charset="0"/>
                <a:cs typeface="Times New Roman" pitchFamily="18" charset="0"/>
              </a:rPr>
              <a:t> </a:t>
            </a:r>
            <a:r>
              <a:rPr lang="en-US" sz="2200">
                <a:cs typeface="Calibri" pitchFamily="34" charset="0"/>
              </a:rPr>
              <a:t>better</a:t>
            </a:r>
            <a:r>
              <a:rPr lang="en-US" sz="2200">
                <a:latin typeface="Times New Roman" pitchFamily="18" charset="0"/>
                <a:cs typeface="Times New Roman" pitchFamily="18" charset="0"/>
              </a:rPr>
              <a:t> </a:t>
            </a:r>
            <a:r>
              <a:rPr lang="en-US" sz="2200">
                <a:cs typeface="Calibri" pitchFamily="34" charset="0"/>
              </a:rPr>
              <a:t>measure</a:t>
            </a:r>
            <a:r>
              <a:rPr lang="en-US" sz="2200">
                <a:latin typeface="Times New Roman" pitchFamily="18" charset="0"/>
                <a:cs typeface="Times New Roman" pitchFamily="18" charset="0"/>
              </a:rPr>
              <a:t> </a:t>
            </a:r>
            <a:r>
              <a:rPr lang="en-US" sz="2200">
                <a:cs typeface="Calibri" pitchFamily="34" charset="0"/>
              </a:rPr>
              <a:t>of</a:t>
            </a:r>
            <a:r>
              <a:rPr lang="en-US" sz="2200">
                <a:latin typeface="Times New Roman" pitchFamily="18" charset="0"/>
                <a:cs typeface="Times New Roman" pitchFamily="18" charset="0"/>
              </a:rPr>
              <a:t> </a:t>
            </a:r>
            <a:r>
              <a:rPr lang="en-US" sz="2200">
                <a:cs typeface="Calibri" pitchFamily="34" charset="0"/>
              </a:rPr>
              <a:t>effectiveness</a:t>
            </a:r>
            <a:r>
              <a:rPr lang="en-US" sz="2200">
                <a:latin typeface="Times New Roman" pitchFamily="18" charset="0"/>
                <a:cs typeface="Times New Roman" pitchFamily="18" charset="0"/>
              </a:rPr>
              <a:t> </a:t>
            </a:r>
            <a:r>
              <a:rPr lang="en-US" sz="2200">
                <a:cs typeface="Calibri" pitchFamily="34" charset="0"/>
              </a:rPr>
              <a:t>in</a:t>
            </a:r>
            <a:r>
              <a:rPr lang="en-US" sz="2200">
                <a:latin typeface="Times New Roman" pitchFamily="18" charset="0"/>
                <a:cs typeface="Times New Roman" pitchFamily="18" charset="0"/>
              </a:rPr>
              <a:t> </a:t>
            </a:r>
            <a:r>
              <a:rPr lang="en-US" sz="2200">
                <a:cs typeface="Calibri" pitchFamily="34" charset="0"/>
              </a:rPr>
              <a:t>a</a:t>
            </a:r>
            <a:r>
              <a:rPr lang="en-US" sz="2200">
                <a:latin typeface="Times New Roman" pitchFamily="18" charset="0"/>
                <a:cs typeface="Times New Roman" pitchFamily="18" charset="0"/>
              </a:rPr>
              <a:t> </a:t>
            </a:r>
            <a:r>
              <a:rPr lang="en-US" sz="2200">
                <a:cs typeface="Calibri" pitchFamily="34" charset="0"/>
              </a:rPr>
              <a:t>biological</a:t>
            </a:r>
            <a:r>
              <a:rPr lang="en-US" sz="2200">
                <a:latin typeface="Times New Roman" pitchFamily="18" charset="0"/>
                <a:cs typeface="Times New Roman" pitchFamily="18" charset="0"/>
              </a:rPr>
              <a:t> </a:t>
            </a:r>
            <a:r>
              <a:rPr lang="en-US" sz="2200">
                <a:cs typeface="Calibri" pitchFamily="34" charset="0"/>
              </a:rPr>
              <a:t>situation</a:t>
            </a:r>
          </a:p>
          <a:p>
            <a:pPr marL="355600" indent="-342900">
              <a:spcBef>
                <a:spcPts val="525"/>
              </a:spcBef>
              <a:tabLst>
                <a:tab pos="355600" algn="l"/>
                <a:tab pos="2990850" algn="l"/>
              </a:tabLst>
            </a:pPr>
            <a:r>
              <a:rPr lang="en-US" sz="2200">
                <a:cs typeface="Calibri" pitchFamily="34" charset="0"/>
              </a:rPr>
              <a:t>(For</a:t>
            </a:r>
            <a:r>
              <a:rPr lang="en-US" sz="2200">
                <a:latin typeface="Times New Roman" pitchFamily="18" charset="0"/>
                <a:cs typeface="Times New Roman" pitchFamily="18" charset="0"/>
              </a:rPr>
              <a:t> </a:t>
            </a:r>
            <a:r>
              <a:rPr lang="en-US" sz="2200">
                <a:cs typeface="Calibri" pitchFamily="34" charset="0"/>
              </a:rPr>
              <a:t>example,</a:t>
            </a:r>
            <a:r>
              <a:rPr lang="en-US" sz="2200">
                <a:latin typeface="Times New Roman" pitchFamily="18" charset="0"/>
                <a:cs typeface="Times New Roman" pitchFamily="18" charset="0"/>
              </a:rPr>
              <a:t> </a:t>
            </a:r>
            <a:r>
              <a:rPr lang="en-US" sz="2200">
                <a:cs typeface="Calibri" pitchFamily="34" charset="0"/>
              </a:rPr>
              <a:t>IgM</a:t>
            </a:r>
            <a:r>
              <a:rPr lang="en-US" sz="2200">
                <a:latin typeface="Times New Roman" pitchFamily="18" charset="0"/>
                <a:cs typeface="Times New Roman" pitchFamily="18" charset="0"/>
              </a:rPr>
              <a:t> </a:t>
            </a:r>
            <a:r>
              <a:rPr lang="en-US" sz="2200">
                <a:cs typeface="Calibri" pitchFamily="34" charset="0"/>
              </a:rPr>
              <a:t>has</a:t>
            </a:r>
            <a:r>
              <a:rPr lang="en-US" sz="2200">
                <a:latin typeface="Times New Roman" pitchFamily="18" charset="0"/>
                <a:cs typeface="Times New Roman" pitchFamily="18" charset="0"/>
              </a:rPr>
              <a:t> </a:t>
            </a:r>
            <a:r>
              <a:rPr lang="en-US" sz="2200">
                <a:cs typeface="Calibri" pitchFamily="34" charset="0"/>
              </a:rPr>
              <a:t>low</a:t>
            </a:r>
            <a:r>
              <a:rPr lang="en-US" sz="2200">
                <a:latin typeface="Times New Roman" pitchFamily="18" charset="0"/>
                <a:cs typeface="Times New Roman" pitchFamily="18" charset="0"/>
              </a:rPr>
              <a:t> </a:t>
            </a:r>
            <a:r>
              <a:rPr lang="en-US" sz="2200">
                <a:cs typeface="Calibri" pitchFamily="34" charset="0"/>
              </a:rPr>
              <a:t>affinity</a:t>
            </a:r>
            <a:r>
              <a:rPr lang="en-US" sz="2200">
                <a:latin typeface="Times New Roman" pitchFamily="18" charset="0"/>
                <a:cs typeface="Times New Roman" pitchFamily="18" charset="0"/>
              </a:rPr>
              <a:t> </a:t>
            </a:r>
            <a:r>
              <a:rPr lang="en-US" sz="2200">
                <a:cs typeface="Calibri" pitchFamily="34" charset="0"/>
              </a:rPr>
              <a:t>antigen</a:t>
            </a:r>
            <a:r>
              <a:rPr lang="en-US" sz="2200">
                <a:latin typeface="Times New Roman" pitchFamily="18" charset="0"/>
                <a:cs typeface="Times New Roman" pitchFamily="18" charset="0"/>
              </a:rPr>
              <a:t> </a:t>
            </a:r>
            <a:r>
              <a:rPr lang="en-US" sz="2200">
                <a:cs typeface="Calibri" pitchFamily="34" charset="0"/>
              </a:rPr>
              <a:t>binding</a:t>
            </a:r>
            <a:r>
              <a:rPr lang="en-US" sz="2200">
                <a:latin typeface="Times New Roman" pitchFamily="18" charset="0"/>
                <a:cs typeface="Times New Roman" pitchFamily="18" charset="0"/>
              </a:rPr>
              <a:t> </a:t>
            </a:r>
            <a:r>
              <a:rPr lang="en-US" sz="2200">
                <a:cs typeface="Calibri" pitchFamily="34" charset="0"/>
              </a:rPr>
              <a:t>sites</a:t>
            </a:r>
            <a:r>
              <a:rPr lang="en-US" sz="2200">
                <a:latin typeface="Times New Roman" pitchFamily="18" charset="0"/>
                <a:cs typeface="Times New Roman" pitchFamily="18" charset="0"/>
              </a:rPr>
              <a:t> </a:t>
            </a:r>
            <a:r>
              <a:rPr lang="en-US" sz="2200">
                <a:cs typeface="Calibri" pitchFamily="34" charset="0"/>
              </a:rPr>
              <a:t>than</a:t>
            </a:r>
            <a:r>
              <a:rPr lang="en-US" sz="2200">
                <a:latin typeface="Times New Roman" pitchFamily="18" charset="0"/>
                <a:cs typeface="Times New Roman" pitchFamily="18" charset="0"/>
              </a:rPr>
              <a:t> </a:t>
            </a:r>
            <a:r>
              <a:rPr lang="en-US" sz="2200">
                <a:cs typeface="Calibri" pitchFamily="34" charset="0"/>
              </a:rPr>
              <a:t>IgG,</a:t>
            </a:r>
            <a:r>
              <a:rPr lang="en-US" sz="2200">
                <a:latin typeface="Times New Roman" pitchFamily="18" charset="0"/>
                <a:cs typeface="Times New Roman" pitchFamily="18" charset="0"/>
              </a:rPr>
              <a:t> </a:t>
            </a:r>
            <a:r>
              <a:rPr lang="en-US" sz="2200">
                <a:cs typeface="Calibri" pitchFamily="34" charset="0"/>
              </a:rPr>
              <a:t>but</a:t>
            </a:r>
            <a:r>
              <a:rPr lang="en-US" sz="2200">
                <a:latin typeface="Times New Roman" pitchFamily="18" charset="0"/>
                <a:cs typeface="Times New Roman" pitchFamily="18" charset="0"/>
              </a:rPr>
              <a:t> </a:t>
            </a:r>
            <a:r>
              <a:rPr lang="en-US" sz="2200">
                <a:cs typeface="Calibri" pitchFamily="34" charset="0"/>
              </a:rPr>
              <a:t>IgM</a:t>
            </a:r>
            <a:r>
              <a:rPr lang="en-US" sz="2200">
                <a:latin typeface="Times New Roman" pitchFamily="18" charset="0"/>
                <a:cs typeface="Times New Roman" pitchFamily="18" charset="0"/>
              </a:rPr>
              <a:t> </a:t>
            </a:r>
            <a:r>
              <a:rPr lang="en-US" sz="2200">
                <a:cs typeface="Calibri" pitchFamily="34" charset="0"/>
              </a:rPr>
              <a:t>has</a:t>
            </a:r>
            <a:r>
              <a:rPr lang="en-US" sz="2200">
                <a:latin typeface="Times New Roman" pitchFamily="18" charset="0"/>
                <a:cs typeface="Times New Roman" pitchFamily="18" charset="0"/>
              </a:rPr>
              <a:t> </a:t>
            </a:r>
            <a:r>
              <a:rPr lang="en-US" sz="2200">
                <a:cs typeface="Calibri" pitchFamily="34" charset="0"/>
              </a:rPr>
              <a:t>10</a:t>
            </a:r>
            <a:r>
              <a:rPr lang="en-US" sz="2200">
                <a:latin typeface="Times New Roman" pitchFamily="18" charset="0"/>
                <a:cs typeface="Times New Roman" pitchFamily="18" charset="0"/>
              </a:rPr>
              <a:t> </a:t>
            </a:r>
            <a:r>
              <a:rPr lang="en-US" sz="2200">
                <a:cs typeface="Calibri" pitchFamily="34" charset="0"/>
              </a:rPr>
              <a:t>binding</a:t>
            </a:r>
            <a:r>
              <a:rPr lang="en-US" sz="2200">
                <a:latin typeface="Times New Roman" pitchFamily="18" charset="0"/>
                <a:cs typeface="Times New Roman" pitchFamily="18" charset="0"/>
              </a:rPr>
              <a:t> </a:t>
            </a:r>
            <a:r>
              <a:rPr lang="en-US" sz="2200">
                <a:cs typeface="Calibri" pitchFamily="34" charset="0"/>
              </a:rPr>
              <a:t>sites</a:t>
            </a:r>
            <a:r>
              <a:rPr lang="en-US" sz="2200">
                <a:latin typeface="Times New Roman" pitchFamily="18" charset="0"/>
                <a:cs typeface="Times New Roman" pitchFamily="18" charset="0"/>
              </a:rPr>
              <a:t> </a:t>
            </a:r>
            <a:r>
              <a:rPr lang="en-US" sz="2200">
                <a:cs typeface="Calibri" pitchFamily="34" charset="0"/>
              </a:rPr>
              <a:t>as</a:t>
            </a:r>
            <a:r>
              <a:rPr lang="en-US" sz="2200">
                <a:latin typeface="Times New Roman" pitchFamily="18" charset="0"/>
                <a:cs typeface="Times New Roman" pitchFamily="18" charset="0"/>
              </a:rPr>
              <a:t> </a:t>
            </a:r>
            <a:r>
              <a:rPr lang="en-US" sz="2200">
                <a:cs typeface="Calibri" pitchFamily="34" charset="0"/>
              </a:rPr>
              <a:t>compared</a:t>
            </a:r>
            <a:r>
              <a:rPr lang="en-US" sz="2200">
                <a:latin typeface="Times New Roman" pitchFamily="18" charset="0"/>
                <a:cs typeface="Times New Roman" pitchFamily="18" charset="0"/>
              </a:rPr>
              <a:t> </a:t>
            </a:r>
            <a:r>
              <a:rPr lang="en-US" sz="2200">
                <a:cs typeface="Calibri" pitchFamily="34" charset="0"/>
              </a:rPr>
              <a:t>to</a:t>
            </a:r>
            <a:r>
              <a:rPr lang="en-US" sz="2200">
                <a:latin typeface="Times New Roman" pitchFamily="18" charset="0"/>
                <a:cs typeface="Times New Roman" pitchFamily="18" charset="0"/>
              </a:rPr>
              <a:t> </a:t>
            </a:r>
            <a:r>
              <a:rPr lang="en-US" sz="2200">
                <a:cs typeface="Calibri" pitchFamily="34" charset="0"/>
              </a:rPr>
              <a:t>2</a:t>
            </a:r>
            <a:r>
              <a:rPr lang="en-US" sz="2200">
                <a:latin typeface="Times New Roman" pitchFamily="18" charset="0"/>
                <a:cs typeface="Times New Roman" pitchFamily="18" charset="0"/>
              </a:rPr>
              <a:t> </a:t>
            </a:r>
            <a:r>
              <a:rPr lang="en-US" sz="2200">
                <a:cs typeface="Calibri" pitchFamily="34" charset="0"/>
              </a:rPr>
              <a:t>in</a:t>
            </a:r>
            <a:r>
              <a:rPr lang="en-US" sz="2200">
                <a:latin typeface="Times New Roman" pitchFamily="18" charset="0"/>
                <a:cs typeface="Times New Roman" pitchFamily="18" charset="0"/>
              </a:rPr>
              <a:t> </a:t>
            </a:r>
            <a:r>
              <a:rPr lang="en-US" sz="2200">
                <a:cs typeface="Calibri" pitchFamily="34" charset="0"/>
              </a:rPr>
              <a:t>an</a:t>
            </a:r>
            <a:r>
              <a:rPr lang="en-US" sz="2200">
                <a:latin typeface="Times New Roman" pitchFamily="18" charset="0"/>
                <a:cs typeface="Times New Roman" pitchFamily="18" charset="0"/>
              </a:rPr>
              <a:t> </a:t>
            </a:r>
            <a:r>
              <a:rPr lang="en-US" sz="2200">
                <a:cs typeface="Calibri" pitchFamily="34" charset="0"/>
              </a:rPr>
              <a:t>IgG,</a:t>
            </a:r>
            <a:r>
              <a:rPr lang="en-US" sz="2200">
                <a:latin typeface="Times New Roman" pitchFamily="18" charset="0"/>
                <a:cs typeface="Times New Roman" pitchFamily="18" charset="0"/>
              </a:rPr>
              <a:t> </a:t>
            </a:r>
            <a:r>
              <a:rPr lang="en-US" sz="2200">
                <a:cs typeface="Calibri" pitchFamily="34" charset="0"/>
              </a:rPr>
              <a:t>thus</a:t>
            </a:r>
            <a:r>
              <a:rPr lang="en-US" sz="2200">
                <a:latin typeface="Times New Roman" pitchFamily="18" charset="0"/>
                <a:cs typeface="Times New Roman" pitchFamily="18" charset="0"/>
              </a:rPr>
              <a:t> </a:t>
            </a:r>
            <a:r>
              <a:rPr lang="en-US" sz="2200">
                <a:cs typeface="Calibri" pitchFamily="34" charset="0"/>
              </a:rPr>
              <a:t>it</a:t>
            </a:r>
            <a:r>
              <a:rPr lang="en-US" sz="2200">
                <a:latin typeface="Times New Roman" pitchFamily="18" charset="0"/>
                <a:cs typeface="Times New Roman" pitchFamily="18" charset="0"/>
              </a:rPr>
              <a:t> </a:t>
            </a:r>
            <a:r>
              <a:rPr lang="en-US" sz="2200">
                <a:cs typeface="Calibri" pitchFamily="34" charset="0"/>
              </a:rPr>
              <a:t>binds</a:t>
            </a:r>
            <a:r>
              <a:rPr lang="en-US" sz="2200">
                <a:latin typeface="Times New Roman" pitchFamily="18" charset="0"/>
                <a:cs typeface="Times New Roman" pitchFamily="18" charset="0"/>
              </a:rPr>
              <a:t> </a:t>
            </a:r>
            <a:r>
              <a:rPr lang="en-US" sz="2200">
                <a:cs typeface="Calibri" pitchFamily="34" charset="0"/>
              </a:rPr>
              <a:t>to</a:t>
            </a:r>
            <a:r>
              <a:rPr lang="en-US" sz="2200">
                <a:latin typeface="Times New Roman" pitchFamily="18" charset="0"/>
                <a:cs typeface="Times New Roman" pitchFamily="18" charset="0"/>
              </a:rPr>
              <a:t> </a:t>
            </a:r>
            <a:r>
              <a:rPr lang="en-US" sz="2200">
                <a:cs typeface="Calibri" pitchFamily="34" charset="0"/>
              </a:rPr>
              <a:t>an</a:t>
            </a:r>
            <a:r>
              <a:rPr lang="en-US" sz="2200">
                <a:latin typeface="Times New Roman" pitchFamily="18" charset="0"/>
                <a:cs typeface="Times New Roman" pitchFamily="18" charset="0"/>
              </a:rPr>
              <a:t> </a:t>
            </a:r>
            <a:r>
              <a:rPr lang="en-US" sz="2200">
                <a:cs typeface="Calibri" pitchFamily="34" charset="0"/>
              </a:rPr>
              <a:t>antigen</a:t>
            </a:r>
            <a:r>
              <a:rPr lang="en-US" sz="2200">
                <a:latin typeface="Times New Roman" pitchFamily="18" charset="0"/>
                <a:cs typeface="Times New Roman" pitchFamily="18" charset="0"/>
              </a:rPr>
              <a:t> </a:t>
            </a:r>
            <a:r>
              <a:rPr lang="en-US" sz="2200">
                <a:cs typeface="Calibri" pitchFamily="34" charset="0"/>
              </a:rPr>
              <a:t>more</a:t>
            </a:r>
            <a:r>
              <a:rPr lang="en-US" sz="2200">
                <a:latin typeface="Times New Roman" pitchFamily="18" charset="0"/>
                <a:cs typeface="Times New Roman" pitchFamily="18" charset="0"/>
              </a:rPr>
              <a:t> </a:t>
            </a:r>
            <a:r>
              <a:rPr lang="en-US" sz="2200">
                <a:cs typeface="Calibri" pitchFamily="34" charset="0"/>
              </a:rPr>
              <a:t>effectively)</a:t>
            </a:r>
          </a:p>
        </p:txBody>
      </p:sp>
      <p:sp>
        <p:nvSpPr>
          <p:cNvPr id="20484" name="object 4"/>
          <p:cNvSpPr>
            <a:spLocks noChangeArrowheads="1"/>
          </p:cNvSpPr>
          <p:nvPr/>
        </p:nvSpPr>
        <p:spPr bwMode="auto">
          <a:xfrm>
            <a:off x="7162800" y="1905000"/>
            <a:ext cx="3335338" cy="3124200"/>
          </a:xfrm>
          <a:prstGeom prst="rect">
            <a:avLst/>
          </a:prstGeom>
          <a:blipFill dpi="0" rotWithShape="1">
            <a:blip r:embed="rId3"/>
            <a:srcRect/>
            <a:stretch>
              <a:fillRect/>
            </a:stretch>
          </a:blipFill>
          <a:ln w="9525">
            <a:noFill/>
            <a:miter lim="800000"/>
            <a:headEnd/>
            <a:tailEnd/>
          </a:ln>
        </p:spPr>
        <p:txBody>
          <a:bodyPr lIns="0" tIns="0" rIns="0" bIns="0"/>
          <a:lstStyle/>
          <a:p>
            <a:endParaRPr lang="en-US"/>
          </a:p>
        </p:txBody>
      </p:sp>
    </p:spTree>
    <p:extLst>
      <p:ext uri="{BB962C8B-B14F-4D97-AF65-F5344CB8AC3E}">
        <p14:creationId xmlns="" xmlns:p14="http://schemas.microsoft.com/office/powerpoint/2010/main" val="7472207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extLst>
              <a:ext uri="{28A0092B-C50C-407E-A947-70E740481C1C}">
                <a14:useLocalDpi xmlns="" xmlns:a14="http://schemas.microsoft.com/office/drawing/2010/main" val="0"/>
              </a:ext>
            </a:extLst>
          </a:blip>
          <a:srcRect l="1351" r="2027"/>
          <a:stretch/>
        </p:blipFill>
        <p:spPr>
          <a:xfrm>
            <a:off x="181232" y="527671"/>
            <a:ext cx="11780109" cy="5357813"/>
          </a:xfrm>
          <a:prstGeom prst="rect">
            <a:avLst/>
          </a:prstGeom>
        </p:spPr>
      </p:pic>
    </p:spTree>
    <p:extLst>
      <p:ext uri="{BB962C8B-B14F-4D97-AF65-F5344CB8AC3E}">
        <p14:creationId xmlns="" xmlns:p14="http://schemas.microsoft.com/office/powerpoint/2010/main" val="8073522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984375" y="1039813"/>
            <a:ext cx="7843838" cy="1677382"/>
          </a:xfrm>
          <a:prstGeom prst="rect">
            <a:avLst/>
          </a:prstGeom>
        </p:spPr>
        <p:txBody>
          <a:bodyPr lIns="0" tIns="0" rIns="0" bIns="0">
            <a:spAutoFit/>
          </a:bodyPr>
          <a:lstStyle/>
          <a:p>
            <a:pPr marL="355600" indent="-342900" algn="just">
              <a:lnSpc>
                <a:spcPts val="2375"/>
              </a:lnSpc>
              <a:buFont typeface="Wingdings" pitchFamily="2" charset="2"/>
              <a:buChar char=""/>
              <a:tabLst>
                <a:tab pos="355600" algn="l"/>
              </a:tabLst>
            </a:pPr>
            <a:r>
              <a:rPr lang="en-US" sz="2200">
                <a:cs typeface="Calibri" pitchFamily="34" charset="0"/>
              </a:rPr>
              <a:t>A</a:t>
            </a:r>
            <a:r>
              <a:rPr lang="en-US" sz="2200">
                <a:latin typeface="Times New Roman" pitchFamily="18" charset="0"/>
                <a:cs typeface="Times New Roman" pitchFamily="18" charset="0"/>
              </a:rPr>
              <a:t>  </a:t>
            </a:r>
            <a:r>
              <a:rPr lang="en-US" sz="2200">
                <a:cs typeface="Calibri" pitchFamily="34" charset="0"/>
              </a:rPr>
              <a:t>cross-reaction</a:t>
            </a:r>
            <a:r>
              <a:rPr lang="en-US" sz="2200">
                <a:latin typeface="Times New Roman" pitchFamily="18" charset="0"/>
                <a:cs typeface="Times New Roman" pitchFamily="18" charset="0"/>
              </a:rPr>
              <a:t>  </a:t>
            </a:r>
            <a:r>
              <a:rPr lang="en-US" sz="2200">
                <a:cs typeface="Calibri" pitchFamily="34" charset="0"/>
              </a:rPr>
              <a:t>is</a:t>
            </a:r>
            <a:r>
              <a:rPr lang="en-US" sz="2200">
                <a:latin typeface="Times New Roman" pitchFamily="18" charset="0"/>
                <a:cs typeface="Times New Roman" pitchFamily="18" charset="0"/>
              </a:rPr>
              <a:t>  </a:t>
            </a:r>
            <a:r>
              <a:rPr lang="en-US" sz="2200">
                <a:cs typeface="Calibri" pitchFamily="34" charset="0"/>
              </a:rPr>
              <a:t>defined</a:t>
            </a:r>
            <a:r>
              <a:rPr lang="en-US" sz="2200">
                <a:latin typeface="Times New Roman" pitchFamily="18" charset="0"/>
                <a:cs typeface="Times New Roman" pitchFamily="18" charset="0"/>
              </a:rPr>
              <a:t>  </a:t>
            </a:r>
            <a:r>
              <a:rPr lang="en-US" sz="2200">
                <a:cs typeface="Calibri" pitchFamily="34" charset="0"/>
              </a:rPr>
              <a:t>as</a:t>
            </a:r>
            <a:r>
              <a:rPr lang="en-US" sz="2200">
                <a:latin typeface="Times New Roman" pitchFamily="18" charset="0"/>
                <a:cs typeface="Times New Roman" pitchFamily="18" charset="0"/>
              </a:rPr>
              <a:t>  </a:t>
            </a:r>
            <a:r>
              <a:rPr lang="en-US" sz="2200">
                <a:cs typeface="Calibri" pitchFamily="34" charset="0"/>
              </a:rPr>
              <a:t>the</a:t>
            </a:r>
            <a:r>
              <a:rPr lang="en-US" sz="2200">
                <a:latin typeface="Times New Roman" pitchFamily="18" charset="0"/>
                <a:cs typeface="Times New Roman" pitchFamily="18" charset="0"/>
              </a:rPr>
              <a:t>  </a:t>
            </a:r>
            <a:r>
              <a:rPr lang="en-US" sz="2200">
                <a:cs typeface="Calibri" pitchFamily="34" charset="0"/>
              </a:rPr>
              <a:t>binding</a:t>
            </a:r>
            <a:r>
              <a:rPr lang="en-US" sz="2200">
                <a:latin typeface="Times New Roman" pitchFamily="18" charset="0"/>
                <a:cs typeface="Times New Roman" pitchFamily="18" charset="0"/>
              </a:rPr>
              <a:t>  </a:t>
            </a:r>
            <a:r>
              <a:rPr lang="en-US" sz="2200">
                <a:cs typeface="Calibri" pitchFamily="34" charset="0"/>
              </a:rPr>
              <a:t>of</a:t>
            </a:r>
            <a:r>
              <a:rPr lang="en-US" sz="2200">
                <a:latin typeface="Times New Roman" pitchFamily="18" charset="0"/>
                <a:cs typeface="Times New Roman" pitchFamily="18" charset="0"/>
              </a:rPr>
              <a:t>  </a:t>
            </a:r>
            <a:r>
              <a:rPr lang="en-US" sz="2200">
                <a:cs typeface="Calibri" pitchFamily="34" charset="0"/>
              </a:rPr>
              <a:t>an</a:t>
            </a:r>
            <a:r>
              <a:rPr lang="en-US" sz="2200">
                <a:latin typeface="Times New Roman" pitchFamily="18" charset="0"/>
                <a:cs typeface="Times New Roman" pitchFamily="18" charset="0"/>
              </a:rPr>
              <a:t>  </a:t>
            </a:r>
            <a:r>
              <a:rPr lang="en-US" sz="2200">
                <a:cs typeface="Calibri" pitchFamily="34" charset="0"/>
              </a:rPr>
              <a:t>antibody</a:t>
            </a:r>
            <a:r>
              <a:rPr lang="en-US" sz="2200">
                <a:latin typeface="Times New Roman" pitchFamily="18" charset="0"/>
                <a:cs typeface="Times New Roman" pitchFamily="18" charset="0"/>
              </a:rPr>
              <a:t>  </a:t>
            </a:r>
            <a:r>
              <a:rPr lang="en-US" sz="2200">
                <a:cs typeface="Calibri" pitchFamily="34" charset="0"/>
              </a:rPr>
              <a:t>to</a:t>
            </a:r>
            <a:r>
              <a:rPr lang="en-US" sz="2200">
                <a:latin typeface="Times New Roman" pitchFamily="18" charset="0"/>
                <a:cs typeface="Times New Roman" pitchFamily="18" charset="0"/>
              </a:rPr>
              <a:t>  </a:t>
            </a:r>
            <a:r>
              <a:rPr lang="en-US" sz="2200">
                <a:cs typeface="Calibri" pitchFamily="34" charset="0"/>
              </a:rPr>
              <a:t>an</a:t>
            </a:r>
            <a:r>
              <a:rPr lang="en-US" sz="2200">
                <a:latin typeface="Times New Roman" pitchFamily="18" charset="0"/>
                <a:cs typeface="Times New Roman" pitchFamily="18" charset="0"/>
              </a:rPr>
              <a:t> </a:t>
            </a:r>
            <a:r>
              <a:rPr lang="en-US" sz="2200">
                <a:cs typeface="Calibri" pitchFamily="34" charset="0"/>
              </a:rPr>
              <a:t>antigen</a:t>
            </a:r>
            <a:r>
              <a:rPr lang="en-US" sz="2200">
                <a:latin typeface="Times New Roman" pitchFamily="18" charset="0"/>
                <a:cs typeface="Times New Roman" pitchFamily="18" charset="0"/>
              </a:rPr>
              <a:t> </a:t>
            </a:r>
            <a:r>
              <a:rPr lang="en-US" sz="2200">
                <a:cs typeface="Calibri" pitchFamily="34" charset="0"/>
              </a:rPr>
              <a:t>other</a:t>
            </a:r>
            <a:r>
              <a:rPr lang="en-US" sz="2200">
                <a:latin typeface="Times New Roman" pitchFamily="18" charset="0"/>
                <a:cs typeface="Times New Roman" pitchFamily="18" charset="0"/>
              </a:rPr>
              <a:t> </a:t>
            </a:r>
            <a:r>
              <a:rPr lang="en-US" sz="2200">
                <a:cs typeface="Calibri" pitchFamily="34" charset="0"/>
              </a:rPr>
              <a:t>than</a:t>
            </a:r>
            <a:r>
              <a:rPr lang="en-US" sz="2200">
                <a:latin typeface="Times New Roman" pitchFamily="18" charset="0"/>
                <a:cs typeface="Times New Roman" pitchFamily="18" charset="0"/>
              </a:rPr>
              <a:t> </a:t>
            </a:r>
            <a:r>
              <a:rPr lang="en-US" sz="2200">
                <a:cs typeface="Calibri" pitchFamily="34" charset="0"/>
              </a:rPr>
              <a:t>the</a:t>
            </a:r>
            <a:r>
              <a:rPr lang="en-US" sz="2200">
                <a:latin typeface="Times New Roman" pitchFamily="18" charset="0"/>
                <a:cs typeface="Times New Roman" pitchFamily="18" charset="0"/>
              </a:rPr>
              <a:t> </a:t>
            </a:r>
            <a:r>
              <a:rPr lang="en-US" sz="2200">
                <a:cs typeface="Calibri" pitchFamily="34" charset="0"/>
              </a:rPr>
              <a:t>immunogen</a:t>
            </a:r>
            <a:r>
              <a:rPr lang="en-US" sz="2200">
                <a:latin typeface="Times New Roman" pitchFamily="18" charset="0"/>
                <a:cs typeface="Times New Roman" pitchFamily="18" charset="0"/>
              </a:rPr>
              <a:t> </a:t>
            </a:r>
            <a:r>
              <a:rPr lang="en-US" sz="2200">
                <a:cs typeface="Calibri" pitchFamily="34" charset="0"/>
              </a:rPr>
              <a:t>it</a:t>
            </a:r>
            <a:r>
              <a:rPr lang="en-US" sz="2200">
                <a:latin typeface="Times New Roman" pitchFamily="18" charset="0"/>
                <a:cs typeface="Times New Roman" pitchFamily="18" charset="0"/>
              </a:rPr>
              <a:t> </a:t>
            </a:r>
            <a:r>
              <a:rPr lang="en-US" sz="2200">
                <a:cs typeface="Calibri" pitchFamily="34" charset="0"/>
              </a:rPr>
              <a:t>was</a:t>
            </a:r>
            <a:r>
              <a:rPr lang="en-US" sz="2200">
                <a:latin typeface="Times New Roman" pitchFamily="18" charset="0"/>
                <a:cs typeface="Times New Roman" pitchFamily="18" charset="0"/>
              </a:rPr>
              <a:t> </a:t>
            </a:r>
            <a:r>
              <a:rPr lang="en-US" sz="2200">
                <a:cs typeface="Calibri" pitchFamily="34" charset="0"/>
              </a:rPr>
              <a:t>specifically</a:t>
            </a:r>
            <a:r>
              <a:rPr lang="en-US" sz="2200">
                <a:latin typeface="Times New Roman" pitchFamily="18" charset="0"/>
                <a:cs typeface="Times New Roman" pitchFamily="18" charset="0"/>
              </a:rPr>
              <a:t> </a:t>
            </a:r>
            <a:r>
              <a:rPr lang="en-US" sz="2200">
                <a:cs typeface="Calibri" pitchFamily="34" charset="0"/>
              </a:rPr>
              <a:t>generated</a:t>
            </a:r>
            <a:r>
              <a:rPr lang="en-US" sz="2200">
                <a:latin typeface="Times New Roman" pitchFamily="18" charset="0"/>
                <a:cs typeface="Times New Roman" pitchFamily="18" charset="0"/>
              </a:rPr>
              <a:t> </a:t>
            </a:r>
            <a:r>
              <a:rPr lang="en-US" sz="2200">
                <a:cs typeface="Calibri" pitchFamily="34" charset="0"/>
              </a:rPr>
              <a:t>for.</a:t>
            </a:r>
          </a:p>
          <a:p>
            <a:pPr marL="355600" indent="-342900">
              <a:spcBef>
                <a:spcPts val="25"/>
              </a:spcBef>
              <a:buFont typeface="Wingdings" pitchFamily="2" charset="2"/>
              <a:buChar char=""/>
              <a:tabLst>
                <a:tab pos="355600" algn="l"/>
              </a:tabLst>
            </a:pPr>
            <a:endParaRPr lang="en-US" sz="2700">
              <a:latin typeface="Times New Roman" pitchFamily="18" charset="0"/>
              <a:cs typeface="Times New Roman" pitchFamily="18" charset="0"/>
            </a:endParaRPr>
          </a:p>
          <a:p>
            <a:pPr marL="355600" indent="-342900">
              <a:buFont typeface="Wingdings" pitchFamily="2" charset="2"/>
              <a:buChar char=""/>
              <a:tabLst>
                <a:tab pos="355600" algn="l"/>
              </a:tabLst>
            </a:pPr>
            <a:r>
              <a:rPr lang="en-US" sz="2200">
                <a:cs typeface="Calibri" pitchFamily="34" charset="0"/>
              </a:rPr>
              <a:t>Takes</a:t>
            </a:r>
            <a:r>
              <a:rPr lang="en-US" sz="2200">
                <a:latin typeface="Times New Roman" pitchFamily="18" charset="0"/>
                <a:cs typeface="Times New Roman" pitchFamily="18" charset="0"/>
              </a:rPr>
              <a:t> </a:t>
            </a:r>
            <a:r>
              <a:rPr lang="en-US" sz="2200">
                <a:cs typeface="Calibri" pitchFamily="34" charset="0"/>
              </a:rPr>
              <a:t>place</a:t>
            </a:r>
            <a:r>
              <a:rPr lang="en-US" sz="2200">
                <a:latin typeface="Times New Roman" pitchFamily="18" charset="0"/>
                <a:cs typeface="Times New Roman" pitchFamily="18" charset="0"/>
              </a:rPr>
              <a:t> </a:t>
            </a:r>
            <a:r>
              <a:rPr lang="en-US" sz="2200">
                <a:cs typeface="Calibri" pitchFamily="34" charset="0"/>
              </a:rPr>
              <a:t>if</a:t>
            </a:r>
            <a:r>
              <a:rPr lang="en-US" sz="2200">
                <a:latin typeface="Times New Roman" pitchFamily="18" charset="0"/>
                <a:cs typeface="Times New Roman" pitchFamily="18" charset="0"/>
              </a:rPr>
              <a:t> </a:t>
            </a:r>
            <a:r>
              <a:rPr lang="en-US" sz="2200">
                <a:cs typeface="Calibri" pitchFamily="34" charset="0"/>
              </a:rPr>
              <a:t>two</a:t>
            </a:r>
            <a:r>
              <a:rPr lang="en-US" sz="2200">
                <a:latin typeface="Times New Roman" pitchFamily="18" charset="0"/>
                <a:cs typeface="Times New Roman" pitchFamily="18" charset="0"/>
              </a:rPr>
              <a:t> </a:t>
            </a:r>
            <a:r>
              <a:rPr lang="en-US" sz="2200">
                <a:cs typeface="Calibri" pitchFamily="34" charset="0"/>
              </a:rPr>
              <a:t>different</a:t>
            </a:r>
            <a:r>
              <a:rPr lang="en-US" sz="2200">
                <a:latin typeface="Times New Roman" pitchFamily="18" charset="0"/>
                <a:cs typeface="Times New Roman" pitchFamily="18" charset="0"/>
              </a:rPr>
              <a:t> </a:t>
            </a:r>
            <a:r>
              <a:rPr lang="en-US" sz="2200">
                <a:cs typeface="Calibri" pitchFamily="34" charset="0"/>
              </a:rPr>
              <a:t>antigens</a:t>
            </a:r>
            <a:r>
              <a:rPr lang="en-US" sz="2200">
                <a:latin typeface="Times New Roman" pitchFamily="18" charset="0"/>
                <a:cs typeface="Times New Roman" pitchFamily="18" charset="0"/>
              </a:rPr>
              <a:t> </a:t>
            </a:r>
            <a:r>
              <a:rPr lang="en-US" sz="2200">
                <a:cs typeface="Calibri" pitchFamily="34" charset="0"/>
              </a:rPr>
              <a:t>are</a:t>
            </a:r>
            <a:r>
              <a:rPr lang="en-US" sz="2200">
                <a:latin typeface="Times New Roman" pitchFamily="18" charset="0"/>
                <a:cs typeface="Times New Roman" pitchFamily="18" charset="0"/>
              </a:rPr>
              <a:t> </a:t>
            </a:r>
            <a:r>
              <a:rPr lang="en-US" sz="2200">
                <a:cs typeface="Calibri" pitchFamily="34" charset="0"/>
              </a:rPr>
              <a:t>partially</a:t>
            </a:r>
            <a:r>
              <a:rPr lang="en-US" sz="2200">
                <a:latin typeface="Times New Roman" pitchFamily="18" charset="0"/>
                <a:cs typeface="Times New Roman" pitchFamily="18" charset="0"/>
              </a:rPr>
              <a:t> </a:t>
            </a:r>
            <a:r>
              <a:rPr lang="en-US" sz="2200">
                <a:cs typeface="Calibri" pitchFamily="34" charset="0"/>
              </a:rPr>
              <a:t>similar.</a:t>
            </a:r>
          </a:p>
        </p:txBody>
      </p:sp>
      <p:sp>
        <p:nvSpPr>
          <p:cNvPr id="3" name="object 3"/>
          <p:cNvSpPr txBox="1"/>
          <p:nvPr/>
        </p:nvSpPr>
        <p:spPr>
          <a:xfrm>
            <a:off x="1984375" y="5319714"/>
            <a:ext cx="7843838" cy="923925"/>
          </a:xfrm>
          <a:prstGeom prst="rect">
            <a:avLst/>
          </a:prstGeom>
        </p:spPr>
        <p:txBody>
          <a:bodyPr lIns="0" tIns="0" rIns="0" bIns="0">
            <a:spAutoFit/>
          </a:bodyPr>
          <a:lstStyle/>
          <a:p>
            <a:pPr marL="355600" indent="-342900" algn="just">
              <a:lnSpc>
                <a:spcPts val="2375"/>
              </a:lnSpc>
              <a:buFont typeface="Wingdings" pitchFamily="2" charset="2"/>
              <a:buChar char=""/>
              <a:tabLst>
                <a:tab pos="355600" algn="l"/>
              </a:tabLst>
            </a:pPr>
            <a:r>
              <a:rPr lang="en-US" sz="2200">
                <a:cs typeface="Calibri" pitchFamily="34" charset="0"/>
              </a:rPr>
              <a:t>Sometimes</a:t>
            </a:r>
            <a:r>
              <a:rPr lang="en-US" sz="2200">
                <a:latin typeface="Times New Roman" pitchFamily="18" charset="0"/>
                <a:cs typeface="Times New Roman" pitchFamily="18" charset="0"/>
              </a:rPr>
              <a:t>  </a:t>
            </a:r>
            <a:r>
              <a:rPr lang="en-US" sz="2200">
                <a:cs typeface="Calibri" pitchFamily="34" charset="0"/>
              </a:rPr>
              <a:t>viruses</a:t>
            </a:r>
            <a:r>
              <a:rPr lang="en-US" sz="2200">
                <a:latin typeface="Times New Roman" pitchFamily="18" charset="0"/>
                <a:cs typeface="Times New Roman" pitchFamily="18" charset="0"/>
              </a:rPr>
              <a:t>  </a:t>
            </a:r>
            <a:r>
              <a:rPr lang="en-US" sz="2200">
                <a:cs typeface="Calibri" pitchFamily="34" charset="0"/>
              </a:rPr>
              <a:t>and</a:t>
            </a:r>
            <a:r>
              <a:rPr lang="en-US" sz="2200">
                <a:latin typeface="Times New Roman" pitchFamily="18" charset="0"/>
                <a:cs typeface="Times New Roman" pitchFamily="18" charset="0"/>
              </a:rPr>
              <a:t>  </a:t>
            </a:r>
            <a:r>
              <a:rPr lang="en-US" sz="2200">
                <a:cs typeface="Calibri" pitchFamily="34" charset="0"/>
              </a:rPr>
              <a:t>bacteria</a:t>
            </a:r>
            <a:r>
              <a:rPr lang="en-US" sz="2200">
                <a:latin typeface="Times New Roman" pitchFamily="18" charset="0"/>
                <a:cs typeface="Times New Roman" pitchFamily="18" charset="0"/>
              </a:rPr>
              <a:t>  </a:t>
            </a:r>
            <a:r>
              <a:rPr lang="en-US" sz="2200">
                <a:cs typeface="Calibri" pitchFamily="34" charset="0"/>
              </a:rPr>
              <a:t>have</a:t>
            </a:r>
            <a:r>
              <a:rPr lang="en-US" sz="2200">
                <a:latin typeface="Times New Roman" pitchFamily="18" charset="0"/>
                <a:cs typeface="Times New Roman" pitchFamily="18" charset="0"/>
              </a:rPr>
              <a:t>  </a:t>
            </a:r>
            <a:r>
              <a:rPr lang="en-US" sz="2200">
                <a:cs typeface="Calibri" pitchFamily="34" charset="0"/>
              </a:rPr>
              <a:t>antigenic</a:t>
            </a:r>
            <a:r>
              <a:rPr lang="en-US" sz="2200">
                <a:latin typeface="Times New Roman" pitchFamily="18" charset="0"/>
                <a:cs typeface="Times New Roman" pitchFamily="18" charset="0"/>
              </a:rPr>
              <a:t>  </a:t>
            </a:r>
            <a:r>
              <a:rPr lang="en-US" sz="2200">
                <a:cs typeface="Calibri" pitchFamily="34" charset="0"/>
              </a:rPr>
              <a:t>determinants</a:t>
            </a:r>
            <a:r>
              <a:rPr lang="en-US" sz="2200">
                <a:latin typeface="Times New Roman" pitchFamily="18" charset="0"/>
                <a:cs typeface="Times New Roman" pitchFamily="18" charset="0"/>
              </a:rPr>
              <a:t> </a:t>
            </a:r>
            <a:r>
              <a:rPr lang="en-US" sz="2200">
                <a:cs typeface="Calibri" pitchFamily="34" charset="0"/>
              </a:rPr>
              <a:t>similar</a:t>
            </a:r>
            <a:r>
              <a:rPr lang="en-US" sz="2200">
                <a:latin typeface="Times New Roman" pitchFamily="18" charset="0"/>
                <a:cs typeface="Times New Roman" pitchFamily="18" charset="0"/>
              </a:rPr>
              <a:t> </a:t>
            </a:r>
            <a:r>
              <a:rPr lang="en-US" sz="2200">
                <a:cs typeface="Calibri" pitchFamily="34" charset="0"/>
              </a:rPr>
              <a:t>to</a:t>
            </a:r>
            <a:r>
              <a:rPr lang="en-US" sz="2200">
                <a:latin typeface="Times New Roman" pitchFamily="18" charset="0"/>
                <a:cs typeface="Times New Roman" pitchFamily="18" charset="0"/>
              </a:rPr>
              <a:t> </a:t>
            </a:r>
            <a:r>
              <a:rPr lang="en-US" sz="2200">
                <a:cs typeface="Calibri" pitchFamily="34" charset="0"/>
              </a:rPr>
              <a:t>host</a:t>
            </a:r>
            <a:r>
              <a:rPr lang="en-US" sz="2200">
                <a:latin typeface="Times New Roman" pitchFamily="18" charset="0"/>
                <a:cs typeface="Times New Roman" pitchFamily="18" charset="0"/>
              </a:rPr>
              <a:t> </a:t>
            </a:r>
            <a:r>
              <a:rPr lang="en-US" sz="2200">
                <a:cs typeface="Calibri" pitchFamily="34" charset="0"/>
              </a:rPr>
              <a:t>component.</a:t>
            </a:r>
            <a:r>
              <a:rPr lang="en-US" sz="2200">
                <a:latin typeface="Times New Roman" pitchFamily="18" charset="0"/>
                <a:cs typeface="Times New Roman" pitchFamily="18" charset="0"/>
              </a:rPr>
              <a:t>  </a:t>
            </a:r>
            <a:r>
              <a:rPr lang="en-US" sz="2200">
                <a:cs typeface="Calibri" pitchFamily="34" charset="0"/>
              </a:rPr>
              <a:t>These</a:t>
            </a:r>
            <a:r>
              <a:rPr lang="en-US" sz="2200">
                <a:latin typeface="Times New Roman" pitchFamily="18" charset="0"/>
                <a:cs typeface="Times New Roman" pitchFamily="18" charset="0"/>
              </a:rPr>
              <a:t> </a:t>
            </a:r>
            <a:r>
              <a:rPr lang="en-US" sz="2200">
                <a:cs typeface="Calibri" pitchFamily="34" charset="0"/>
              </a:rPr>
              <a:t>antigens</a:t>
            </a:r>
            <a:r>
              <a:rPr lang="en-US" sz="2200">
                <a:latin typeface="Times New Roman" pitchFamily="18" charset="0"/>
                <a:cs typeface="Times New Roman" pitchFamily="18" charset="0"/>
              </a:rPr>
              <a:t> </a:t>
            </a:r>
            <a:r>
              <a:rPr lang="en-US" sz="2200">
                <a:cs typeface="Calibri" pitchFamily="34" charset="0"/>
              </a:rPr>
              <a:t>then</a:t>
            </a:r>
            <a:r>
              <a:rPr lang="en-US" sz="2200">
                <a:latin typeface="Times New Roman" pitchFamily="18" charset="0"/>
                <a:cs typeface="Times New Roman" pitchFamily="18" charset="0"/>
              </a:rPr>
              <a:t> </a:t>
            </a:r>
            <a:r>
              <a:rPr lang="en-US" sz="2200">
                <a:cs typeface="Calibri" pitchFamily="34" charset="0"/>
              </a:rPr>
              <a:t>elicit</a:t>
            </a:r>
            <a:r>
              <a:rPr lang="en-US" sz="2200">
                <a:latin typeface="Times New Roman" pitchFamily="18" charset="0"/>
                <a:cs typeface="Times New Roman" pitchFamily="18" charset="0"/>
              </a:rPr>
              <a:t> </a:t>
            </a:r>
            <a:r>
              <a:rPr lang="en-US" sz="2200">
                <a:cs typeface="Calibri" pitchFamily="34" charset="0"/>
              </a:rPr>
              <a:t>antibodies</a:t>
            </a:r>
            <a:r>
              <a:rPr lang="en-US" sz="2200">
                <a:latin typeface="Times New Roman" pitchFamily="18" charset="0"/>
                <a:cs typeface="Times New Roman" pitchFamily="18" charset="0"/>
              </a:rPr>
              <a:t> </a:t>
            </a:r>
            <a:r>
              <a:rPr lang="en-US" sz="2200">
                <a:cs typeface="Calibri" pitchFamily="34" charset="0"/>
              </a:rPr>
              <a:t>which</a:t>
            </a:r>
            <a:r>
              <a:rPr lang="en-US" sz="2200">
                <a:latin typeface="Times New Roman" pitchFamily="18" charset="0"/>
                <a:cs typeface="Times New Roman" pitchFamily="18" charset="0"/>
              </a:rPr>
              <a:t> </a:t>
            </a:r>
            <a:r>
              <a:rPr lang="en-US" sz="2200">
                <a:cs typeface="Calibri" pitchFamily="34" charset="0"/>
              </a:rPr>
              <a:t>cross</a:t>
            </a:r>
            <a:r>
              <a:rPr lang="en-US" sz="2200">
                <a:latin typeface="Times New Roman" pitchFamily="18" charset="0"/>
                <a:cs typeface="Times New Roman" pitchFamily="18" charset="0"/>
              </a:rPr>
              <a:t> </a:t>
            </a:r>
            <a:r>
              <a:rPr lang="en-US" sz="2200">
                <a:cs typeface="Calibri" pitchFamily="34" charset="0"/>
              </a:rPr>
              <a:t>react</a:t>
            </a:r>
            <a:r>
              <a:rPr lang="en-US" sz="2200">
                <a:latin typeface="Times New Roman" pitchFamily="18" charset="0"/>
                <a:cs typeface="Times New Roman" pitchFamily="18" charset="0"/>
              </a:rPr>
              <a:t> </a:t>
            </a:r>
            <a:r>
              <a:rPr lang="en-US" sz="2200">
                <a:cs typeface="Calibri" pitchFamily="34" charset="0"/>
              </a:rPr>
              <a:t>with</a:t>
            </a:r>
            <a:r>
              <a:rPr lang="en-US" sz="2200">
                <a:latin typeface="Times New Roman" pitchFamily="18" charset="0"/>
                <a:cs typeface="Times New Roman" pitchFamily="18" charset="0"/>
              </a:rPr>
              <a:t> </a:t>
            </a:r>
            <a:r>
              <a:rPr lang="en-US" sz="2200">
                <a:cs typeface="Calibri" pitchFamily="34" charset="0"/>
              </a:rPr>
              <a:t>host</a:t>
            </a:r>
            <a:r>
              <a:rPr lang="en-US" sz="2200">
                <a:latin typeface="Times New Roman" pitchFamily="18" charset="0"/>
                <a:cs typeface="Times New Roman" pitchFamily="18" charset="0"/>
              </a:rPr>
              <a:t> </a:t>
            </a:r>
            <a:r>
              <a:rPr lang="en-US" sz="2200">
                <a:cs typeface="Calibri" pitchFamily="34" charset="0"/>
              </a:rPr>
              <a:t>cells,</a:t>
            </a:r>
            <a:r>
              <a:rPr lang="en-US" sz="2200">
                <a:latin typeface="Times New Roman" pitchFamily="18" charset="0"/>
                <a:cs typeface="Times New Roman" pitchFamily="18" charset="0"/>
              </a:rPr>
              <a:t> </a:t>
            </a:r>
            <a:r>
              <a:rPr lang="en-US" sz="2200">
                <a:cs typeface="Calibri" pitchFamily="34" charset="0"/>
              </a:rPr>
              <a:t>causing</a:t>
            </a:r>
            <a:r>
              <a:rPr lang="en-US" sz="2200">
                <a:latin typeface="Times New Roman" pitchFamily="18" charset="0"/>
                <a:cs typeface="Times New Roman" pitchFamily="18" charset="0"/>
              </a:rPr>
              <a:t> </a:t>
            </a:r>
            <a:r>
              <a:rPr lang="en-US" sz="2200">
                <a:cs typeface="Calibri" pitchFamily="34" charset="0"/>
              </a:rPr>
              <a:t>tissue</a:t>
            </a:r>
            <a:r>
              <a:rPr lang="en-US" sz="2200">
                <a:latin typeface="Times New Roman" pitchFamily="18" charset="0"/>
                <a:cs typeface="Times New Roman" pitchFamily="18" charset="0"/>
              </a:rPr>
              <a:t> </a:t>
            </a:r>
            <a:r>
              <a:rPr lang="en-US" sz="2200">
                <a:cs typeface="Calibri" pitchFamily="34" charset="0"/>
              </a:rPr>
              <a:t>damage.</a:t>
            </a:r>
          </a:p>
        </p:txBody>
      </p:sp>
      <p:sp>
        <p:nvSpPr>
          <p:cNvPr id="4" name="object 4"/>
          <p:cNvSpPr txBox="1">
            <a:spLocks noGrp="1"/>
          </p:cNvSpPr>
          <p:nvPr>
            <p:ph type="title"/>
          </p:nvPr>
        </p:nvSpPr>
        <p:spPr>
          <a:xfrm>
            <a:off x="-1333552" y="0"/>
            <a:ext cx="8229600" cy="1143000"/>
          </a:xfrm>
        </p:spPr>
        <p:txBody>
          <a:bodyPr vert="horz" lIns="91440" tIns="125632" rIns="91440" bIns="45720" rtlCol="0" anchor="ctr">
            <a:normAutofit/>
          </a:bodyPr>
          <a:lstStyle/>
          <a:p>
            <a:pPr marL="2793365">
              <a:spcBef>
                <a:spcPts val="0"/>
              </a:spcBef>
              <a:defRPr/>
            </a:pPr>
            <a:r>
              <a:rPr sz="3200" b="1" spc="-5" dirty="0">
                <a:solidFill>
                  <a:srgbClr val="0070C0"/>
                </a:solidFill>
                <a:latin typeface="+mn-lt"/>
              </a:rPr>
              <a:t>C</a:t>
            </a:r>
            <a:r>
              <a:rPr sz="3200" b="1" spc="-40" dirty="0">
                <a:solidFill>
                  <a:srgbClr val="0070C0"/>
                </a:solidFill>
                <a:latin typeface="+mn-lt"/>
              </a:rPr>
              <a:t>r</a:t>
            </a:r>
            <a:r>
              <a:rPr sz="3200" b="1" dirty="0">
                <a:solidFill>
                  <a:srgbClr val="0070C0"/>
                </a:solidFill>
                <a:latin typeface="+mn-lt"/>
              </a:rPr>
              <a:t>os</a:t>
            </a:r>
            <a:r>
              <a:rPr sz="3200" b="1" spc="5" dirty="0">
                <a:solidFill>
                  <a:srgbClr val="0070C0"/>
                </a:solidFill>
                <a:latin typeface="+mn-lt"/>
              </a:rPr>
              <a:t>s</a:t>
            </a:r>
            <a:r>
              <a:rPr sz="3200" b="1" spc="-40" dirty="0">
                <a:solidFill>
                  <a:srgbClr val="0070C0"/>
                </a:solidFill>
                <a:latin typeface="+mn-lt"/>
              </a:rPr>
              <a:t>r</a:t>
            </a:r>
            <a:r>
              <a:rPr sz="3200" b="1" spc="-5" dirty="0">
                <a:solidFill>
                  <a:srgbClr val="0070C0"/>
                </a:solidFill>
                <a:latin typeface="+mn-lt"/>
              </a:rPr>
              <a:t>eactivity</a:t>
            </a:r>
          </a:p>
        </p:txBody>
      </p:sp>
      <p:sp>
        <p:nvSpPr>
          <p:cNvPr id="21509" name="object 5"/>
          <p:cNvSpPr>
            <a:spLocks noChangeArrowheads="1"/>
          </p:cNvSpPr>
          <p:nvPr/>
        </p:nvSpPr>
        <p:spPr bwMode="auto">
          <a:xfrm>
            <a:off x="3581400" y="2819400"/>
            <a:ext cx="3810000" cy="2159000"/>
          </a:xfrm>
          <a:prstGeom prst="rect">
            <a:avLst/>
          </a:prstGeom>
          <a:blipFill dpi="0" rotWithShape="1">
            <a:blip r:embed="rId3"/>
            <a:srcRect/>
            <a:stretch>
              <a:fillRect/>
            </a:stretch>
          </a:blipFill>
          <a:ln w="9525">
            <a:noFill/>
            <a:miter lim="800000"/>
            <a:headEnd/>
            <a:tailEnd/>
          </a:ln>
        </p:spPr>
        <p:txBody>
          <a:bodyPr lIns="0" tIns="0" rIns="0" bIns="0"/>
          <a:lstStyle/>
          <a:p>
            <a:endParaRPr lang="en-US"/>
          </a:p>
        </p:txBody>
      </p:sp>
    </p:spTree>
    <p:extLst>
      <p:ext uri="{BB962C8B-B14F-4D97-AF65-F5344CB8AC3E}">
        <p14:creationId xmlns="" xmlns:p14="http://schemas.microsoft.com/office/powerpoint/2010/main" val="27926726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0" y="-142900"/>
            <a:ext cx="8229600" cy="1143000"/>
          </a:xfrm>
        </p:spPr>
        <p:txBody>
          <a:bodyPr vert="horz" lIns="91440" tIns="125628" rIns="91440" bIns="45720" rtlCol="0" anchor="ctr">
            <a:normAutofit/>
          </a:bodyPr>
          <a:lstStyle/>
          <a:p>
            <a:pPr marL="804545">
              <a:spcBef>
                <a:spcPts val="0"/>
              </a:spcBef>
              <a:defRPr/>
            </a:pPr>
            <a:r>
              <a:rPr sz="3200" b="1" spc="-55" dirty="0">
                <a:solidFill>
                  <a:srgbClr val="0070C0"/>
                </a:solidFill>
                <a:latin typeface="+mn-lt"/>
              </a:rPr>
              <a:t>P</a:t>
            </a:r>
            <a:r>
              <a:rPr sz="3200" b="1" dirty="0">
                <a:solidFill>
                  <a:srgbClr val="0070C0"/>
                </a:solidFill>
                <a:latin typeface="+mn-lt"/>
              </a:rPr>
              <a:t>ol</a:t>
            </a:r>
            <a:r>
              <a:rPr sz="3200" b="1" spc="-40" dirty="0">
                <a:solidFill>
                  <a:srgbClr val="0070C0"/>
                </a:solidFill>
                <a:latin typeface="+mn-lt"/>
              </a:rPr>
              <a:t>y</a:t>
            </a:r>
            <a:r>
              <a:rPr sz="3200" b="1" spc="-5" dirty="0">
                <a:solidFill>
                  <a:srgbClr val="0070C0"/>
                </a:solidFill>
                <a:latin typeface="+mn-lt"/>
              </a:rPr>
              <a:t>cl</a:t>
            </a:r>
            <a:r>
              <a:rPr sz="3200" b="1" spc="10" dirty="0">
                <a:solidFill>
                  <a:srgbClr val="0070C0"/>
                </a:solidFill>
                <a:latin typeface="+mn-lt"/>
              </a:rPr>
              <a:t>o</a:t>
            </a:r>
            <a:r>
              <a:rPr sz="3200" b="1" dirty="0">
                <a:solidFill>
                  <a:srgbClr val="0070C0"/>
                </a:solidFill>
                <a:latin typeface="+mn-lt"/>
              </a:rPr>
              <a:t>n</a:t>
            </a:r>
            <a:r>
              <a:rPr sz="3200" b="1" spc="-20" dirty="0">
                <a:solidFill>
                  <a:srgbClr val="0070C0"/>
                </a:solidFill>
                <a:latin typeface="+mn-lt"/>
              </a:rPr>
              <a:t>a</a:t>
            </a:r>
            <a:r>
              <a:rPr sz="3200" b="1" dirty="0">
                <a:solidFill>
                  <a:srgbClr val="0070C0"/>
                </a:solidFill>
                <a:latin typeface="+mn-lt"/>
              </a:rPr>
              <a:t>l</a:t>
            </a:r>
            <a:r>
              <a:rPr sz="3200" b="1" spc="-114" dirty="0">
                <a:solidFill>
                  <a:srgbClr val="0070C0"/>
                </a:solidFill>
                <a:latin typeface="+mn-lt"/>
                <a:cs typeface="Times New Roman"/>
              </a:rPr>
              <a:t> </a:t>
            </a:r>
            <a:r>
              <a:rPr sz="3200" b="1" dirty="0">
                <a:solidFill>
                  <a:srgbClr val="0070C0"/>
                </a:solidFill>
                <a:latin typeface="+mn-lt"/>
              </a:rPr>
              <a:t>and</a:t>
            </a:r>
            <a:r>
              <a:rPr sz="3200" b="1" spc="-105" dirty="0">
                <a:solidFill>
                  <a:srgbClr val="0070C0"/>
                </a:solidFill>
                <a:latin typeface="+mn-lt"/>
                <a:cs typeface="Times New Roman"/>
              </a:rPr>
              <a:t> </a:t>
            </a:r>
            <a:r>
              <a:rPr sz="3200" b="1" spc="-5" dirty="0">
                <a:solidFill>
                  <a:srgbClr val="0070C0"/>
                </a:solidFill>
                <a:latin typeface="+mn-lt"/>
              </a:rPr>
              <a:t>monoclona</a:t>
            </a:r>
            <a:r>
              <a:rPr sz="3200" b="1" dirty="0">
                <a:solidFill>
                  <a:srgbClr val="0070C0"/>
                </a:solidFill>
                <a:latin typeface="+mn-lt"/>
              </a:rPr>
              <a:t>l</a:t>
            </a:r>
            <a:r>
              <a:rPr sz="3200" b="1" spc="-80" dirty="0">
                <a:solidFill>
                  <a:srgbClr val="0070C0"/>
                </a:solidFill>
                <a:latin typeface="+mn-lt"/>
                <a:cs typeface="Times New Roman"/>
              </a:rPr>
              <a:t> </a:t>
            </a:r>
            <a:r>
              <a:rPr sz="3200" b="1" dirty="0">
                <a:solidFill>
                  <a:srgbClr val="0070C0"/>
                </a:solidFill>
                <a:latin typeface="+mn-lt"/>
              </a:rPr>
              <a:t>a</a:t>
            </a:r>
            <a:r>
              <a:rPr sz="3200" b="1" spc="-30" dirty="0">
                <a:solidFill>
                  <a:srgbClr val="0070C0"/>
                </a:solidFill>
                <a:latin typeface="+mn-lt"/>
              </a:rPr>
              <a:t>n</a:t>
            </a:r>
            <a:r>
              <a:rPr sz="3200" b="1" dirty="0">
                <a:solidFill>
                  <a:srgbClr val="0070C0"/>
                </a:solidFill>
                <a:latin typeface="+mn-lt"/>
              </a:rPr>
              <a:t>tibodies</a:t>
            </a:r>
          </a:p>
        </p:txBody>
      </p:sp>
      <p:sp>
        <p:nvSpPr>
          <p:cNvPr id="15363" name="object 3"/>
          <p:cNvSpPr>
            <a:spLocks noChangeArrowheads="1"/>
          </p:cNvSpPr>
          <p:nvPr/>
        </p:nvSpPr>
        <p:spPr bwMode="auto">
          <a:xfrm>
            <a:off x="7587798" y="1440197"/>
            <a:ext cx="3286148" cy="2500330"/>
          </a:xfrm>
          <a:prstGeom prst="rect">
            <a:avLst/>
          </a:prstGeom>
          <a:blipFill dpi="0" rotWithShape="1">
            <a:blip r:embed="rId3"/>
            <a:srcRect/>
            <a:stretch>
              <a:fillRect/>
            </a:stretch>
          </a:blipFill>
          <a:ln w="9525">
            <a:noFill/>
            <a:miter lim="800000"/>
            <a:headEnd/>
            <a:tailEnd/>
          </a:ln>
        </p:spPr>
        <p:txBody>
          <a:bodyPr lIns="0" tIns="0" rIns="0" bIns="0"/>
          <a:lstStyle/>
          <a:p>
            <a:endParaRPr lang="en-US"/>
          </a:p>
        </p:txBody>
      </p:sp>
      <p:sp>
        <p:nvSpPr>
          <p:cNvPr id="4" name="object 4"/>
          <p:cNvSpPr txBox="1"/>
          <p:nvPr/>
        </p:nvSpPr>
        <p:spPr>
          <a:xfrm>
            <a:off x="345989" y="1000109"/>
            <a:ext cx="6956491" cy="4052391"/>
          </a:xfrm>
          <a:prstGeom prst="rect">
            <a:avLst/>
          </a:prstGeom>
        </p:spPr>
        <p:txBody>
          <a:bodyPr wrap="square" lIns="0" tIns="0" rIns="0" bIns="0">
            <a:spAutoFit/>
          </a:bodyPr>
          <a:lstStyle/>
          <a:p>
            <a:pPr marL="355600" indent="-342900" algn="just"/>
            <a:r>
              <a:rPr lang="en-US" sz="2000" dirty="0">
                <a:cs typeface="Calibri" pitchFamily="34" charset="0"/>
              </a:rPr>
              <a:t>Polyclonal</a:t>
            </a:r>
            <a:r>
              <a:rPr lang="en-US" sz="2000" dirty="0">
                <a:latin typeface="Times New Roman" pitchFamily="18" charset="0"/>
                <a:cs typeface="Times New Roman" pitchFamily="18" charset="0"/>
              </a:rPr>
              <a:t>  </a:t>
            </a:r>
            <a:r>
              <a:rPr lang="en-US" sz="2000" dirty="0">
                <a:cs typeface="Calibri" pitchFamily="34" charset="0"/>
              </a:rPr>
              <a:t>antibodies</a:t>
            </a:r>
            <a:r>
              <a:rPr lang="en-US" sz="2000" dirty="0">
                <a:latin typeface="Times New Roman" pitchFamily="18" charset="0"/>
                <a:cs typeface="Times New Roman" pitchFamily="18" charset="0"/>
              </a:rPr>
              <a:t>  </a:t>
            </a:r>
            <a:r>
              <a:rPr lang="en-US" sz="2000" dirty="0">
                <a:cs typeface="Calibri" pitchFamily="34" charset="0"/>
              </a:rPr>
              <a:t>(</a:t>
            </a:r>
            <a:r>
              <a:rPr lang="en-US" sz="2000" dirty="0" err="1">
                <a:cs typeface="Calibri" pitchFamily="34" charset="0"/>
              </a:rPr>
              <a:t>pAbs</a:t>
            </a:r>
            <a:r>
              <a:rPr lang="en-US" sz="2000" dirty="0">
                <a:cs typeface="Calibri" pitchFamily="34" charset="0"/>
              </a:rPr>
              <a:t>)</a:t>
            </a:r>
            <a:r>
              <a:rPr lang="en-US" sz="2000" dirty="0">
                <a:latin typeface="Times New Roman" pitchFamily="18" charset="0"/>
                <a:cs typeface="Times New Roman" pitchFamily="18" charset="0"/>
              </a:rPr>
              <a:t>  </a:t>
            </a:r>
            <a:r>
              <a:rPr lang="en-US" sz="2000" dirty="0">
                <a:cs typeface="Calibri" pitchFamily="34" charset="0"/>
              </a:rPr>
              <a:t>are</a:t>
            </a:r>
            <a:r>
              <a:rPr lang="en-US" sz="2000" dirty="0">
                <a:latin typeface="Times New Roman" pitchFamily="18" charset="0"/>
                <a:cs typeface="Times New Roman" pitchFamily="18" charset="0"/>
              </a:rPr>
              <a:t>  </a:t>
            </a:r>
            <a:r>
              <a:rPr lang="en-US" sz="2000" dirty="0">
                <a:cs typeface="Calibri" pitchFamily="34" charset="0"/>
              </a:rPr>
              <a:t>antibodies</a:t>
            </a:r>
            <a:r>
              <a:rPr lang="en-US" sz="2000" dirty="0">
                <a:latin typeface="Times New Roman" pitchFamily="18" charset="0"/>
                <a:cs typeface="Times New Roman" pitchFamily="18" charset="0"/>
              </a:rPr>
              <a:t>  </a:t>
            </a:r>
            <a:r>
              <a:rPr lang="en-US" sz="2000" dirty="0">
                <a:cs typeface="Calibri" pitchFamily="34" charset="0"/>
              </a:rPr>
              <a:t>that</a:t>
            </a:r>
            <a:r>
              <a:rPr lang="en-US" sz="2000" dirty="0">
                <a:latin typeface="Times New Roman" pitchFamily="18" charset="0"/>
                <a:cs typeface="Times New Roman" pitchFamily="18" charset="0"/>
              </a:rPr>
              <a:t>  </a:t>
            </a:r>
            <a:r>
              <a:rPr lang="en-US" sz="2000" dirty="0">
                <a:cs typeface="Calibri" pitchFamily="34" charset="0"/>
              </a:rPr>
              <a:t>are</a:t>
            </a:r>
            <a:r>
              <a:rPr lang="en-US" sz="2000" dirty="0">
                <a:latin typeface="Times New Roman" pitchFamily="18" charset="0"/>
                <a:cs typeface="Times New Roman" pitchFamily="18" charset="0"/>
              </a:rPr>
              <a:t>  </a:t>
            </a:r>
            <a:r>
              <a:rPr lang="en-US" sz="2000" dirty="0">
                <a:cs typeface="Calibri" pitchFamily="34" charset="0"/>
              </a:rPr>
              <a:t>secreted</a:t>
            </a:r>
            <a:r>
              <a:rPr lang="en-US" sz="2000" dirty="0">
                <a:latin typeface="Times New Roman" pitchFamily="18" charset="0"/>
                <a:cs typeface="Times New Roman" pitchFamily="18" charset="0"/>
              </a:rPr>
              <a:t>  </a:t>
            </a:r>
            <a:r>
              <a:rPr lang="en-US" sz="2000" dirty="0">
                <a:cs typeface="Calibri" pitchFamily="34" charset="0"/>
              </a:rPr>
              <a:t>by</a:t>
            </a:r>
            <a:r>
              <a:rPr lang="en-US" sz="2000" dirty="0">
                <a:latin typeface="Times New Roman" pitchFamily="18" charset="0"/>
                <a:cs typeface="Times New Roman" pitchFamily="18" charset="0"/>
              </a:rPr>
              <a:t> </a:t>
            </a:r>
            <a:r>
              <a:rPr lang="en-US" sz="2000" dirty="0">
                <a:cs typeface="Calibri" pitchFamily="34" charset="0"/>
              </a:rPr>
              <a:t>different</a:t>
            </a:r>
            <a:r>
              <a:rPr lang="en-US" sz="2000" dirty="0">
                <a:latin typeface="Times New Roman" pitchFamily="18" charset="0"/>
                <a:cs typeface="Times New Roman" pitchFamily="18" charset="0"/>
              </a:rPr>
              <a:t>  </a:t>
            </a:r>
            <a:r>
              <a:rPr lang="en-US" sz="2000" dirty="0">
                <a:cs typeface="Calibri" pitchFamily="34" charset="0"/>
              </a:rPr>
              <a:t>B</a:t>
            </a:r>
            <a:r>
              <a:rPr lang="en-US" sz="2000" dirty="0">
                <a:latin typeface="Times New Roman" pitchFamily="18" charset="0"/>
                <a:cs typeface="Times New Roman" pitchFamily="18" charset="0"/>
              </a:rPr>
              <a:t>  </a:t>
            </a:r>
            <a:r>
              <a:rPr lang="en-US" sz="2000" dirty="0">
                <a:cs typeface="Calibri" pitchFamily="34" charset="0"/>
              </a:rPr>
              <a:t>cell</a:t>
            </a:r>
            <a:r>
              <a:rPr lang="en-US" sz="2000" dirty="0">
                <a:latin typeface="Times New Roman" pitchFamily="18" charset="0"/>
                <a:cs typeface="Times New Roman" pitchFamily="18" charset="0"/>
              </a:rPr>
              <a:t>  </a:t>
            </a:r>
            <a:r>
              <a:rPr lang="en-US" sz="2000" dirty="0">
                <a:cs typeface="Calibri" pitchFamily="34" charset="0"/>
              </a:rPr>
              <a:t>clones</a:t>
            </a:r>
            <a:r>
              <a:rPr lang="en-US" sz="2000" dirty="0">
                <a:latin typeface="Times New Roman" pitchFamily="18" charset="0"/>
                <a:cs typeface="Times New Roman" pitchFamily="18" charset="0"/>
              </a:rPr>
              <a:t>  </a:t>
            </a:r>
            <a:r>
              <a:rPr lang="en-US" sz="2000" dirty="0">
                <a:cs typeface="Calibri" pitchFamily="34" charset="0"/>
              </a:rPr>
              <a:t>within</a:t>
            </a:r>
            <a:r>
              <a:rPr lang="en-US" sz="2000" dirty="0">
                <a:latin typeface="Times New Roman" pitchFamily="18" charset="0"/>
                <a:cs typeface="Times New Roman" pitchFamily="18" charset="0"/>
              </a:rPr>
              <a:t>  </a:t>
            </a:r>
            <a:r>
              <a:rPr lang="en-US" sz="2000" dirty="0">
                <a:cs typeface="Calibri" pitchFamily="34" charset="0"/>
              </a:rPr>
              <a:t>the</a:t>
            </a:r>
            <a:r>
              <a:rPr lang="en-US" sz="2000" dirty="0">
                <a:latin typeface="Times New Roman" pitchFamily="18" charset="0"/>
                <a:cs typeface="Times New Roman" pitchFamily="18" charset="0"/>
              </a:rPr>
              <a:t>  </a:t>
            </a:r>
            <a:r>
              <a:rPr lang="en-US" sz="2000" dirty="0">
                <a:cs typeface="Calibri" pitchFamily="34" charset="0"/>
              </a:rPr>
              <a:t>body.</a:t>
            </a:r>
            <a:r>
              <a:rPr lang="en-US" sz="2000" dirty="0">
                <a:latin typeface="Times New Roman" pitchFamily="18" charset="0"/>
                <a:cs typeface="Times New Roman" pitchFamily="18" charset="0"/>
              </a:rPr>
              <a:t>  </a:t>
            </a:r>
            <a:r>
              <a:rPr lang="en-US" sz="2000" dirty="0">
                <a:cs typeface="Calibri" pitchFamily="34" charset="0"/>
              </a:rPr>
              <a:t>They</a:t>
            </a:r>
            <a:r>
              <a:rPr lang="en-US" sz="2000" dirty="0">
                <a:latin typeface="Times New Roman" pitchFamily="18" charset="0"/>
                <a:cs typeface="Times New Roman" pitchFamily="18" charset="0"/>
              </a:rPr>
              <a:t>  </a:t>
            </a:r>
            <a:r>
              <a:rPr lang="en-US" sz="2000" dirty="0">
                <a:cs typeface="Calibri" pitchFamily="34" charset="0"/>
              </a:rPr>
              <a:t>are</a:t>
            </a:r>
            <a:r>
              <a:rPr lang="en-US" sz="2000" dirty="0">
                <a:latin typeface="Times New Roman" pitchFamily="18" charset="0"/>
                <a:cs typeface="Times New Roman" pitchFamily="18" charset="0"/>
              </a:rPr>
              <a:t>  </a:t>
            </a:r>
            <a:r>
              <a:rPr lang="en-US" sz="2000" dirty="0">
                <a:cs typeface="Calibri" pitchFamily="34" charset="0"/>
              </a:rPr>
              <a:t>a</a:t>
            </a:r>
            <a:r>
              <a:rPr lang="en-US" sz="2000" dirty="0">
                <a:latin typeface="Times New Roman" pitchFamily="18" charset="0"/>
                <a:cs typeface="Times New Roman" pitchFamily="18" charset="0"/>
              </a:rPr>
              <a:t>  </a:t>
            </a:r>
            <a:r>
              <a:rPr lang="en-US" sz="2000" dirty="0">
                <a:cs typeface="Calibri" pitchFamily="34" charset="0"/>
              </a:rPr>
              <a:t>collection</a:t>
            </a:r>
            <a:r>
              <a:rPr lang="en-US" sz="2000" dirty="0">
                <a:latin typeface="Times New Roman" pitchFamily="18" charset="0"/>
                <a:cs typeface="Times New Roman" pitchFamily="18" charset="0"/>
              </a:rPr>
              <a:t>  </a:t>
            </a:r>
            <a:r>
              <a:rPr lang="en-US" sz="2000" dirty="0">
                <a:cs typeface="Calibri" pitchFamily="34" charset="0"/>
              </a:rPr>
              <a:t>of</a:t>
            </a:r>
            <a:r>
              <a:rPr lang="en-US" sz="2000" dirty="0">
                <a:latin typeface="Times New Roman" pitchFamily="18" charset="0"/>
                <a:cs typeface="Times New Roman" pitchFamily="18" charset="0"/>
              </a:rPr>
              <a:t> </a:t>
            </a:r>
            <a:r>
              <a:rPr lang="en-US" sz="2000" dirty="0">
                <a:cs typeface="Calibri" pitchFamily="34" charset="0"/>
              </a:rPr>
              <a:t>immunoglobulin</a:t>
            </a:r>
            <a:r>
              <a:rPr lang="en-US" sz="2000" dirty="0">
                <a:latin typeface="Times New Roman" pitchFamily="18" charset="0"/>
                <a:cs typeface="Times New Roman" pitchFamily="18" charset="0"/>
              </a:rPr>
              <a:t>  </a:t>
            </a:r>
            <a:r>
              <a:rPr lang="en-US" sz="2000" dirty="0">
                <a:cs typeface="Calibri" pitchFamily="34" charset="0"/>
              </a:rPr>
              <a:t>molecules</a:t>
            </a:r>
            <a:r>
              <a:rPr lang="en-US" sz="2000" dirty="0">
                <a:latin typeface="Times New Roman" pitchFamily="18" charset="0"/>
                <a:cs typeface="Times New Roman" pitchFamily="18" charset="0"/>
              </a:rPr>
              <a:t>  </a:t>
            </a:r>
            <a:r>
              <a:rPr lang="en-US" sz="2000" dirty="0">
                <a:cs typeface="Calibri" pitchFamily="34" charset="0"/>
              </a:rPr>
              <a:t>that</a:t>
            </a:r>
            <a:r>
              <a:rPr lang="en-US" sz="2000" dirty="0">
                <a:latin typeface="Times New Roman" pitchFamily="18" charset="0"/>
                <a:cs typeface="Times New Roman" pitchFamily="18" charset="0"/>
              </a:rPr>
              <a:t>  </a:t>
            </a:r>
            <a:r>
              <a:rPr lang="en-US" sz="2000" dirty="0">
                <a:cs typeface="Calibri" pitchFamily="34" charset="0"/>
              </a:rPr>
              <a:t>react</a:t>
            </a:r>
            <a:r>
              <a:rPr lang="en-US" sz="2000" dirty="0">
                <a:latin typeface="Times New Roman" pitchFamily="18" charset="0"/>
                <a:cs typeface="Times New Roman" pitchFamily="18" charset="0"/>
              </a:rPr>
              <a:t>  </a:t>
            </a:r>
            <a:r>
              <a:rPr lang="en-US" sz="2000" dirty="0">
                <a:cs typeface="Calibri" pitchFamily="34" charset="0"/>
              </a:rPr>
              <a:t>against</a:t>
            </a:r>
            <a:r>
              <a:rPr lang="en-US" sz="2000" dirty="0">
                <a:latin typeface="Times New Roman" pitchFamily="18" charset="0"/>
                <a:cs typeface="Times New Roman" pitchFamily="18" charset="0"/>
              </a:rPr>
              <a:t>  </a:t>
            </a:r>
            <a:r>
              <a:rPr lang="en-US" sz="2000" dirty="0">
                <a:cs typeface="Calibri" pitchFamily="34" charset="0"/>
              </a:rPr>
              <a:t>a</a:t>
            </a:r>
            <a:r>
              <a:rPr lang="en-US" sz="2000" dirty="0">
                <a:latin typeface="Times New Roman" pitchFamily="18" charset="0"/>
                <a:cs typeface="Times New Roman" pitchFamily="18" charset="0"/>
              </a:rPr>
              <a:t>  </a:t>
            </a:r>
            <a:r>
              <a:rPr lang="en-US" sz="2000" dirty="0">
                <a:cs typeface="Calibri" pitchFamily="34" charset="0"/>
              </a:rPr>
              <a:t>specific</a:t>
            </a:r>
            <a:r>
              <a:rPr lang="en-US" sz="2000" dirty="0">
                <a:latin typeface="Times New Roman" pitchFamily="18" charset="0"/>
                <a:cs typeface="Times New Roman" pitchFamily="18" charset="0"/>
              </a:rPr>
              <a:t>  </a:t>
            </a:r>
            <a:r>
              <a:rPr lang="en-US" sz="2000" dirty="0">
                <a:cs typeface="Calibri" pitchFamily="34" charset="0"/>
              </a:rPr>
              <a:t>antigen,</a:t>
            </a:r>
            <a:r>
              <a:rPr lang="en-US" sz="2000" dirty="0">
                <a:latin typeface="Times New Roman" pitchFamily="18" charset="0"/>
                <a:cs typeface="Times New Roman" pitchFamily="18" charset="0"/>
              </a:rPr>
              <a:t> </a:t>
            </a:r>
            <a:r>
              <a:rPr lang="en-US" sz="2000" dirty="0">
                <a:cs typeface="Calibri" pitchFamily="34" charset="0"/>
              </a:rPr>
              <a:t>each</a:t>
            </a:r>
            <a:r>
              <a:rPr lang="en-US" sz="2000" dirty="0">
                <a:latin typeface="Times New Roman" pitchFamily="18" charset="0"/>
                <a:cs typeface="Times New Roman" pitchFamily="18" charset="0"/>
              </a:rPr>
              <a:t> </a:t>
            </a:r>
            <a:r>
              <a:rPr lang="en-US" sz="2000" dirty="0">
                <a:cs typeface="Calibri" pitchFamily="34" charset="0"/>
              </a:rPr>
              <a:t>identifying</a:t>
            </a:r>
            <a:r>
              <a:rPr lang="en-US" sz="2000" dirty="0">
                <a:latin typeface="Times New Roman" pitchFamily="18" charset="0"/>
                <a:cs typeface="Times New Roman" pitchFamily="18" charset="0"/>
              </a:rPr>
              <a:t> </a:t>
            </a:r>
            <a:r>
              <a:rPr lang="en-US" sz="2000" dirty="0">
                <a:cs typeface="Calibri" pitchFamily="34" charset="0"/>
              </a:rPr>
              <a:t>a</a:t>
            </a:r>
            <a:r>
              <a:rPr lang="en-US" sz="2000" dirty="0">
                <a:latin typeface="Times New Roman" pitchFamily="18" charset="0"/>
                <a:cs typeface="Times New Roman" pitchFamily="18" charset="0"/>
              </a:rPr>
              <a:t> </a:t>
            </a:r>
            <a:r>
              <a:rPr lang="en-US" sz="2000" dirty="0">
                <a:cs typeface="Calibri" pitchFamily="34" charset="0"/>
              </a:rPr>
              <a:t>different</a:t>
            </a:r>
            <a:r>
              <a:rPr lang="en-US" sz="2000" dirty="0">
                <a:latin typeface="Times New Roman" pitchFamily="18" charset="0"/>
                <a:cs typeface="Times New Roman" pitchFamily="18" charset="0"/>
              </a:rPr>
              <a:t> </a:t>
            </a:r>
            <a:r>
              <a:rPr lang="en-US" sz="2000" dirty="0" err="1">
                <a:cs typeface="Calibri" pitchFamily="34" charset="0"/>
              </a:rPr>
              <a:t>epitope</a:t>
            </a:r>
            <a:r>
              <a:rPr lang="en-US" sz="2000" dirty="0">
                <a:cs typeface="Calibri" pitchFamily="34" charset="0"/>
              </a:rPr>
              <a:t>.</a:t>
            </a:r>
          </a:p>
          <a:p>
            <a:pPr marL="355600" indent="-342900">
              <a:spcBef>
                <a:spcPts val="100"/>
              </a:spcBef>
            </a:pPr>
            <a:r>
              <a:rPr lang="en-US" sz="2000" dirty="0">
                <a:latin typeface="Wingdings" pitchFamily="2" charset="2"/>
                <a:ea typeface="Wingdings" pitchFamily="2" charset="2"/>
                <a:cs typeface="Wingdings" pitchFamily="2" charset="2"/>
              </a:rPr>
              <a:t></a:t>
            </a:r>
            <a:r>
              <a:rPr lang="en-US" sz="2000" dirty="0">
                <a:cs typeface="Calibri" pitchFamily="34" charset="0"/>
              </a:rPr>
              <a:t>Protein</a:t>
            </a:r>
            <a:r>
              <a:rPr lang="en-US" sz="2000" dirty="0">
                <a:latin typeface="Times New Roman" pitchFamily="18" charset="0"/>
                <a:cs typeface="Times New Roman" pitchFamily="18" charset="0"/>
              </a:rPr>
              <a:t> </a:t>
            </a:r>
            <a:r>
              <a:rPr lang="en-US" sz="2000" dirty="0">
                <a:cs typeface="Calibri" pitchFamily="34" charset="0"/>
              </a:rPr>
              <a:t>antigen</a:t>
            </a:r>
            <a:r>
              <a:rPr lang="en-US" sz="2000" dirty="0">
                <a:latin typeface="Times New Roman" pitchFamily="18" charset="0"/>
                <a:cs typeface="Times New Roman" pitchFamily="18" charset="0"/>
              </a:rPr>
              <a:t> </a:t>
            </a:r>
            <a:r>
              <a:rPr lang="en-US" sz="2000" dirty="0">
                <a:cs typeface="Calibri" pitchFamily="34" charset="0"/>
              </a:rPr>
              <a:t>usually</a:t>
            </a:r>
            <a:r>
              <a:rPr lang="en-US" sz="2000" dirty="0">
                <a:latin typeface="Times New Roman" pitchFamily="18" charset="0"/>
                <a:cs typeface="Times New Roman" pitchFamily="18" charset="0"/>
              </a:rPr>
              <a:t> </a:t>
            </a:r>
            <a:r>
              <a:rPr lang="en-US" sz="2000" dirty="0">
                <a:cs typeface="Calibri" pitchFamily="34" charset="0"/>
              </a:rPr>
              <a:t>will</a:t>
            </a:r>
            <a:r>
              <a:rPr lang="en-US" sz="2000" dirty="0">
                <a:latin typeface="Times New Roman" pitchFamily="18" charset="0"/>
                <a:cs typeface="Times New Roman" pitchFamily="18" charset="0"/>
              </a:rPr>
              <a:t> </a:t>
            </a:r>
            <a:r>
              <a:rPr lang="en-US" sz="2000" dirty="0">
                <a:cs typeface="Calibri" pitchFamily="34" charset="0"/>
              </a:rPr>
              <a:t>have</a:t>
            </a:r>
            <a:r>
              <a:rPr lang="en-US" sz="2000" dirty="0">
                <a:latin typeface="Times New Roman" pitchFamily="18" charset="0"/>
                <a:cs typeface="Times New Roman" pitchFamily="18" charset="0"/>
              </a:rPr>
              <a:t> </a:t>
            </a:r>
            <a:r>
              <a:rPr lang="en-US" sz="2000" dirty="0">
                <a:cs typeface="Calibri" pitchFamily="34" charset="0"/>
              </a:rPr>
              <a:t>many </a:t>
            </a:r>
            <a:r>
              <a:rPr lang="en-US" sz="2000" dirty="0" err="1">
                <a:cs typeface="Calibri" pitchFamily="34" charset="0"/>
              </a:rPr>
              <a:t>epitopes</a:t>
            </a:r>
            <a:r>
              <a:rPr lang="en-US" sz="2000" dirty="0">
                <a:cs typeface="Calibri" pitchFamily="34" charset="0"/>
              </a:rPr>
              <a:t>.</a:t>
            </a:r>
          </a:p>
          <a:p>
            <a:pPr marL="355600" indent="-342900">
              <a:spcBef>
                <a:spcPts val="50"/>
              </a:spcBef>
            </a:pPr>
            <a:endParaRPr lang="en-US" sz="2000" dirty="0">
              <a:latin typeface="Times New Roman" pitchFamily="18" charset="0"/>
              <a:cs typeface="Times New Roman" pitchFamily="18" charset="0"/>
            </a:endParaRPr>
          </a:p>
          <a:p>
            <a:pPr marL="355600" indent="-342900"/>
            <a:r>
              <a:rPr lang="en-US" sz="2000" dirty="0">
                <a:latin typeface="Wingdings" pitchFamily="2" charset="2"/>
                <a:ea typeface="Wingdings" pitchFamily="2" charset="2"/>
                <a:cs typeface="Wingdings" pitchFamily="2" charset="2"/>
              </a:rPr>
              <a:t></a:t>
            </a:r>
            <a:r>
              <a:rPr lang="en-US" sz="2000" dirty="0">
                <a:cs typeface="Calibri" pitchFamily="34" charset="0"/>
              </a:rPr>
              <a:t>Each</a:t>
            </a:r>
            <a:r>
              <a:rPr lang="en-US" sz="2000" dirty="0">
                <a:latin typeface="Times New Roman" pitchFamily="18" charset="0"/>
                <a:cs typeface="Times New Roman" pitchFamily="18" charset="0"/>
              </a:rPr>
              <a:t> </a:t>
            </a:r>
            <a:r>
              <a:rPr lang="en-US" sz="2000" dirty="0">
                <a:cs typeface="Calibri" pitchFamily="34" charset="0"/>
              </a:rPr>
              <a:t>B</a:t>
            </a:r>
            <a:r>
              <a:rPr lang="en-US" sz="2000" dirty="0">
                <a:latin typeface="Times New Roman" pitchFamily="18" charset="0"/>
                <a:cs typeface="Times New Roman" pitchFamily="18" charset="0"/>
              </a:rPr>
              <a:t> </a:t>
            </a:r>
            <a:r>
              <a:rPr lang="en-US" sz="2000" dirty="0">
                <a:cs typeface="Calibri" pitchFamily="34" charset="0"/>
              </a:rPr>
              <a:t>cell</a:t>
            </a:r>
            <a:r>
              <a:rPr lang="en-US" sz="2000" dirty="0">
                <a:latin typeface="Times New Roman" pitchFamily="18" charset="0"/>
                <a:cs typeface="Times New Roman" pitchFamily="18" charset="0"/>
              </a:rPr>
              <a:t> </a:t>
            </a:r>
            <a:r>
              <a:rPr lang="en-US" sz="2000" dirty="0">
                <a:cs typeface="Calibri" pitchFamily="34" charset="0"/>
              </a:rPr>
              <a:t>clone</a:t>
            </a:r>
            <a:r>
              <a:rPr lang="en-US" sz="2000" dirty="0">
                <a:latin typeface="Times New Roman" pitchFamily="18" charset="0"/>
                <a:cs typeface="Times New Roman" pitchFamily="18" charset="0"/>
              </a:rPr>
              <a:t> </a:t>
            </a:r>
            <a:r>
              <a:rPr lang="en-US" sz="2000" dirty="0">
                <a:cs typeface="Calibri" pitchFamily="34" charset="0"/>
              </a:rPr>
              <a:t>(one</a:t>
            </a:r>
            <a:r>
              <a:rPr lang="en-US" sz="2000" dirty="0">
                <a:latin typeface="Times New Roman" pitchFamily="18" charset="0"/>
                <a:cs typeface="Times New Roman" pitchFamily="18" charset="0"/>
              </a:rPr>
              <a:t> </a:t>
            </a:r>
            <a:r>
              <a:rPr lang="en-US" sz="2000" dirty="0">
                <a:cs typeface="Calibri" pitchFamily="34" charset="0"/>
              </a:rPr>
              <a:t>set</a:t>
            </a:r>
            <a:r>
              <a:rPr lang="en-US" sz="2000" dirty="0">
                <a:latin typeface="Times New Roman" pitchFamily="18" charset="0"/>
                <a:cs typeface="Times New Roman" pitchFamily="18" charset="0"/>
              </a:rPr>
              <a:t> </a:t>
            </a:r>
            <a:r>
              <a:rPr lang="en-US" sz="2000" dirty="0">
                <a:cs typeface="Calibri" pitchFamily="34" charset="0"/>
              </a:rPr>
              <a:t>of</a:t>
            </a:r>
            <a:r>
              <a:rPr lang="en-US" sz="2000" dirty="0">
                <a:latin typeface="Times New Roman" pitchFamily="18" charset="0"/>
                <a:cs typeface="Times New Roman" pitchFamily="18" charset="0"/>
              </a:rPr>
              <a:t> </a:t>
            </a:r>
            <a:r>
              <a:rPr lang="en-US" sz="2000" dirty="0">
                <a:cs typeface="Calibri" pitchFamily="34" charset="0"/>
              </a:rPr>
              <a:t>B</a:t>
            </a:r>
            <a:r>
              <a:rPr lang="en-US" sz="2000" dirty="0">
                <a:latin typeface="Times New Roman" pitchFamily="18" charset="0"/>
                <a:cs typeface="Times New Roman" pitchFamily="18" charset="0"/>
              </a:rPr>
              <a:t> </a:t>
            </a:r>
            <a:r>
              <a:rPr lang="en-US" sz="2000" dirty="0">
                <a:cs typeface="Calibri" pitchFamily="34" charset="0"/>
              </a:rPr>
              <a:t>cells)</a:t>
            </a:r>
            <a:r>
              <a:rPr lang="en-US" sz="2000" dirty="0">
                <a:latin typeface="Times New Roman" pitchFamily="18" charset="0"/>
                <a:cs typeface="Times New Roman" pitchFamily="18" charset="0"/>
              </a:rPr>
              <a:t> </a:t>
            </a:r>
            <a:r>
              <a:rPr lang="en-US" sz="2000" dirty="0">
                <a:cs typeface="Calibri" pitchFamily="34" charset="0"/>
              </a:rPr>
              <a:t>will</a:t>
            </a:r>
            <a:r>
              <a:rPr lang="en-US" sz="2000" dirty="0">
                <a:latin typeface="Times New Roman" pitchFamily="18" charset="0"/>
                <a:cs typeface="Times New Roman" pitchFamily="18" charset="0"/>
              </a:rPr>
              <a:t> </a:t>
            </a:r>
            <a:r>
              <a:rPr lang="en-US" sz="2000" dirty="0">
                <a:cs typeface="Calibri" pitchFamily="34" charset="0"/>
              </a:rPr>
              <a:t>produce</a:t>
            </a:r>
            <a:r>
              <a:rPr lang="en-US" sz="2000" dirty="0">
                <a:latin typeface="Times New Roman" pitchFamily="18" charset="0"/>
                <a:cs typeface="Times New Roman" pitchFamily="18" charset="0"/>
              </a:rPr>
              <a:t> </a:t>
            </a:r>
            <a:r>
              <a:rPr lang="en-US" sz="2000" dirty="0">
                <a:cs typeface="Calibri" pitchFamily="34" charset="0"/>
              </a:rPr>
              <a:t>one</a:t>
            </a:r>
            <a:r>
              <a:rPr lang="en-US" sz="2000" dirty="0">
                <a:latin typeface="Times New Roman" pitchFamily="18" charset="0"/>
                <a:cs typeface="Times New Roman" pitchFamily="18" charset="0"/>
              </a:rPr>
              <a:t> </a:t>
            </a:r>
            <a:r>
              <a:rPr lang="en-US" sz="2000" dirty="0">
                <a:cs typeface="Calibri" pitchFamily="34" charset="0"/>
              </a:rPr>
              <a:t>set</a:t>
            </a:r>
            <a:r>
              <a:rPr lang="en-US" sz="2000" dirty="0">
                <a:latin typeface="Times New Roman" pitchFamily="18" charset="0"/>
                <a:cs typeface="Times New Roman" pitchFamily="18" charset="0"/>
              </a:rPr>
              <a:t> </a:t>
            </a:r>
            <a:r>
              <a:rPr lang="en-US" sz="2000" dirty="0">
                <a:cs typeface="Calibri" pitchFamily="34" charset="0"/>
              </a:rPr>
              <a:t>of</a:t>
            </a:r>
            <a:r>
              <a:rPr lang="en-US" sz="2000" dirty="0">
                <a:latin typeface="Times New Roman" pitchFamily="18" charset="0"/>
                <a:cs typeface="Times New Roman" pitchFamily="18" charset="0"/>
              </a:rPr>
              <a:t> </a:t>
            </a:r>
            <a:r>
              <a:rPr lang="en-US" sz="2000" dirty="0">
                <a:cs typeface="Calibri" pitchFamily="34" charset="0"/>
              </a:rPr>
              <a:t>antibody</a:t>
            </a:r>
            <a:r>
              <a:rPr lang="en-US" sz="2000" dirty="0">
                <a:latin typeface="Times New Roman" pitchFamily="18" charset="0"/>
                <a:cs typeface="Times New Roman" pitchFamily="18" charset="0"/>
              </a:rPr>
              <a:t> </a:t>
            </a:r>
            <a:r>
              <a:rPr lang="en-US" sz="2000" dirty="0">
                <a:cs typeface="Calibri" pitchFamily="34" charset="0"/>
              </a:rPr>
              <a:t>against</a:t>
            </a:r>
            <a:r>
              <a:rPr lang="en-US" sz="2000" dirty="0">
                <a:latin typeface="Times New Roman" pitchFamily="18" charset="0"/>
                <a:cs typeface="Times New Roman" pitchFamily="18" charset="0"/>
              </a:rPr>
              <a:t> </a:t>
            </a:r>
            <a:r>
              <a:rPr lang="en-US" sz="2000" dirty="0">
                <a:cs typeface="Calibri" pitchFamily="34" charset="0"/>
              </a:rPr>
              <a:t>one</a:t>
            </a:r>
            <a:r>
              <a:rPr lang="en-US" sz="2000" dirty="0">
                <a:latin typeface="Times New Roman" pitchFamily="18" charset="0"/>
                <a:cs typeface="Times New Roman" pitchFamily="18" charset="0"/>
              </a:rPr>
              <a:t> </a:t>
            </a:r>
            <a:r>
              <a:rPr lang="en-US" sz="2000" dirty="0">
                <a:cs typeface="Calibri" pitchFamily="34" charset="0"/>
              </a:rPr>
              <a:t>specific</a:t>
            </a:r>
            <a:r>
              <a:rPr lang="en-US" sz="2000" dirty="0">
                <a:latin typeface="Times New Roman" pitchFamily="18" charset="0"/>
                <a:cs typeface="Times New Roman" pitchFamily="18" charset="0"/>
              </a:rPr>
              <a:t> </a:t>
            </a:r>
            <a:r>
              <a:rPr lang="en-US" sz="2000" dirty="0" err="1">
                <a:cs typeface="Calibri" pitchFamily="34" charset="0"/>
              </a:rPr>
              <a:t>epitope</a:t>
            </a:r>
            <a:r>
              <a:rPr lang="en-US" sz="2000" dirty="0">
                <a:cs typeface="Calibri" pitchFamily="34" charset="0"/>
              </a:rPr>
              <a:t>.</a:t>
            </a:r>
          </a:p>
          <a:p>
            <a:pPr marL="355600" indent="-342900">
              <a:spcBef>
                <a:spcPts val="50"/>
              </a:spcBef>
            </a:pPr>
            <a:endParaRPr lang="en-US" sz="2000" dirty="0">
              <a:latin typeface="Times New Roman" pitchFamily="18" charset="0"/>
              <a:cs typeface="Times New Roman" pitchFamily="18" charset="0"/>
            </a:endParaRPr>
          </a:p>
          <a:p>
            <a:pPr marL="355600" indent="-342900"/>
            <a:r>
              <a:rPr lang="en-US" sz="2000" dirty="0">
                <a:latin typeface="Wingdings" pitchFamily="2" charset="2"/>
                <a:ea typeface="Wingdings" pitchFamily="2" charset="2"/>
                <a:cs typeface="Wingdings" pitchFamily="2" charset="2"/>
              </a:rPr>
              <a:t></a:t>
            </a:r>
            <a:r>
              <a:rPr lang="en-US" sz="2000" dirty="0">
                <a:cs typeface="Calibri" pitchFamily="34" charset="0"/>
              </a:rPr>
              <a:t>Different</a:t>
            </a:r>
            <a:r>
              <a:rPr lang="en-US" sz="2000" dirty="0">
                <a:latin typeface="Times New Roman" pitchFamily="18" charset="0"/>
                <a:cs typeface="Times New Roman" pitchFamily="18" charset="0"/>
              </a:rPr>
              <a:t> </a:t>
            </a:r>
            <a:r>
              <a:rPr lang="en-US" sz="2000" dirty="0">
                <a:cs typeface="Calibri" pitchFamily="34" charset="0"/>
              </a:rPr>
              <a:t>clones</a:t>
            </a:r>
            <a:r>
              <a:rPr lang="en-US" sz="2000" dirty="0">
                <a:latin typeface="Times New Roman" pitchFamily="18" charset="0"/>
                <a:cs typeface="Times New Roman" pitchFamily="18" charset="0"/>
              </a:rPr>
              <a:t> </a:t>
            </a:r>
            <a:r>
              <a:rPr lang="en-US" sz="2000" dirty="0">
                <a:cs typeface="Calibri" pitchFamily="34" charset="0"/>
              </a:rPr>
              <a:t>of</a:t>
            </a:r>
            <a:r>
              <a:rPr lang="en-US" sz="2000" dirty="0">
                <a:latin typeface="Times New Roman" pitchFamily="18" charset="0"/>
                <a:cs typeface="Times New Roman" pitchFamily="18" charset="0"/>
              </a:rPr>
              <a:t> </a:t>
            </a:r>
            <a:r>
              <a:rPr lang="en-US" sz="2000" dirty="0">
                <a:cs typeface="Calibri" pitchFamily="34" charset="0"/>
              </a:rPr>
              <a:t>B</a:t>
            </a:r>
            <a:r>
              <a:rPr lang="en-US" sz="2000" dirty="0">
                <a:latin typeface="Times New Roman" pitchFamily="18" charset="0"/>
                <a:cs typeface="Times New Roman" pitchFamily="18" charset="0"/>
              </a:rPr>
              <a:t> </a:t>
            </a:r>
            <a:r>
              <a:rPr lang="en-US" sz="2000" dirty="0">
                <a:cs typeface="Calibri" pitchFamily="34" charset="0"/>
              </a:rPr>
              <a:t>cell</a:t>
            </a:r>
            <a:r>
              <a:rPr lang="en-US" sz="2000" dirty="0">
                <a:latin typeface="Times New Roman" pitchFamily="18" charset="0"/>
                <a:cs typeface="Times New Roman" pitchFamily="18" charset="0"/>
              </a:rPr>
              <a:t> </a:t>
            </a:r>
            <a:r>
              <a:rPr lang="en-US" sz="2000" dirty="0">
                <a:cs typeface="Calibri" pitchFamily="34" charset="0"/>
              </a:rPr>
              <a:t>will</a:t>
            </a:r>
            <a:r>
              <a:rPr lang="en-US" sz="2000" dirty="0">
                <a:latin typeface="Times New Roman" pitchFamily="18" charset="0"/>
                <a:cs typeface="Times New Roman" pitchFamily="18" charset="0"/>
              </a:rPr>
              <a:t> </a:t>
            </a:r>
            <a:r>
              <a:rPr lang="en-US" sz="2000" dirty="0">
                <a:cs typeface="Calibri" pitchFamily="34" charset="0"/>
              </a:rPr>
              <a:t>make</a:t>
            </a:r>
            <a:r>
              <a:rPr lang="en-US" sz="2000" dirty="0">
                <a:latin typeface="Times New Roman" pitchFamily="18" charset="0"/>
                <a:cs typeface="Times New Roman" pitchFamily="18" charset="0"/>
              </a:rPr>
              <a:t> </a:t>
            </a:r>
            <a:r>
              <a:rPr lang="en-US" sz="2000" dirty="0">
                <a:cs typeface="Calibri" pitchFamily="34" charset="0"/>
              </a:rPr>
              <a:t>different</a:t>
            </a:r>
            <a:r>
              <a:rPr lang="en-US" sz="2000" dirty="0">
                <a:latin typeface="Times New Roman" pitchFamily="18" charset="0"/>
                <a:cs typeface="Times New Roman" pitchFamily="18" charset="0"/>
              </a:rPr>
              <a:t> </a:t>
            </a:r>
            <a:r>
              <a:rPr lang="en-US" sz="2000" dirty="0">
                <a:cs typeface="Calibri" pitchFamily="34" charset="0"/>
              </a:rPr>
              <a:t>antibody</a:t>
            </a:r>
            <a:r>
              <a:rPr lang="en-US" sz="2000" dirty="0">
                <a:latin typeface="Times New Roman" pitchFamily="18" charset="0"/>
                <a:cs typeface="Times New Roman" pitchFamily="18" charset="0"/>
              </a:rPr>
              <a:t> </a:t>
            </a:r>
            <a:r>
              <a:rPr lang="en-US" sz="2000" dirty="0">
                <a:cs typeface="Calibri" pitchFamily="34" charset="0"/>
              </a:rPr>
              <a:t>pools.</a:t>
            </a:r>
          </a:p>
          <a:p>
            <a:pPr marL="355600" indent="-342900">
              <a:spcBef>
                <a:spcPts val="50"/>
              </a:spcBef>
            </a:pPr>
            <a:endParaRPr lang="en-US" sz="2000" dirty="0">
              <a:latin typeface="Times New Roman" pitchFamily="18" charset="0"/>
              <a:cs typeface="Times New Roman" pitchFamily="18" charset="0"/>
            </a:endParaRPr>
          </a:p>
          <a:p>
            <a:pPr marL="355600" indent="-342900"/>
            <a:r>
              <a:rPr lang="en-US" sz="2000" dirty="0">
                <a:latin typeface="Wingdings" pitchFamily="2" charset="2"/>
                <a:ea typeface="Wingdings" pitchFamily="2" charset="2"/>
                <a:cs typeface="Wingdings" pitchFamily="2" charset="2"/>
              </a:rPr>
              <a:t></a:t>
            </a:r>
            <a:r>
              <a:rPr lang="en-US" sz="2000" dirty="0">
                <a:cs typeface="Calibri" pitchFamily="34" charset="0"/>
              </a:rPr>
              <a:t>The</a:t>
            </a:r>
            <a:r>
              <a:rPr lang="en-US" sz="2000" dirty="0">
                <a:latin typeface="Times New Roman" pitchFamily="18" charset="0"/>
                <a:cs typeface="Times New Roman" pitchFamily="18" charset="0"/>
              </a:rPr>
              <a:t> </a:t>
            </a:r>
            <a:r>
              <a:rPr lang="en-US" sz="2000" dirty="0">
                <a:cs typeface="Calibri" pitchFamily="34" charset="0"/>
              </a:rPr>
              <a:t>mixture</a:t>
            </a:r>
            <a:r>
              <a:rPr lang="en-US" sz="2000" dirty="0">
                <a:latin typeface="Times New Roman" pitchFamily="18" charset="0"/>
                <a:cs typeface="Times New Roman" pitchFamily="18" charset="0"/>
              </a:rPr>
              <a:t> </a:t>
            </a:r>
            <a:r>
              <a:rPr lang="en-US" sz="2000" dirty="0">
                <a:cs typeface="Calibri" pitchFamily="34" charset="0"/>
              </a:rPr>
              <a:t>of</a:t>
            </a:r>
            <a:r>
              <a:rPr lang="en-US" sz="2000" dirty="0">
                <a:latin typeface="Times New Roman" pitchFamily="18" charset="0"/>
                <a:cs typeface="Times New Roman" pitchFamily="18" charset="0"/>
              </a:rPr>
              <a:t> </a:t>
            </a:r>
            <a:r>
              <a:rPr lang="en-US" sz="2000" dirty="0">
                <a:cs typeface="Calibri" pitchFamily="34" charset="0"/>
              </a:rPr>
              <a:t>all</a:t>
            </a:r>
            <a:r>
              <a:rPr lang="en-US" sz="2000" dirty="0">
                <a:latin typeface="Times New Roman" pitchFamily="18" charset="0"/>
                <a:cs typeface="Times New Roman" pitchFamily="18" charset="0"/>
              </a:rPr>
              <a:t> </a:t>
            </a:r>
            <a:r>
              <a:rPr lang="en-US" sz="2000" dirty="0">
                <a:cs typeface="Calibri" pitchFamily="34" charset="0"/>
              </a:rPr>
              <a:t>is</a:t>
            </a:r>
            <a:r>
              <a:rPr lang="en-US" sz="2000" dirty="0">
                <a:latin typeface="Times New Roman" pitchFamily="18" charset="0"/>
                <a:cs typeface="Times New Roman" pitchFamily="18" charset="0"/>
              </a:rPr>
              <a:t> </a:t>
            </a:r>
            <a:r>
              <a:rPr lang="en-US" sz="2000" dirty="0">
                <a:cs typeface="Calibri" pitchFamily="34" charset="0"/>
              </a:rPr>
              <a:t>polyclonal</a:t>
            </a:r>
            <a:r>
              <a:rPr lang="en-US" sz="2000" dirty="0">
                <a:latin typeface="Times New Roman" pitchFamily="18" charset="0"/>
                <a:cs typeface="Times New Roman" pitchFamily="18" charset="0"/>
              </a:rPr>
              <a:t> </a:t>
            </a:r>
            <a:r>
              <a:rPr lang="en-US" sz="2000" dirty="0">
                <a:cs typeface="Calibri" pitchFamily="34" charset="0"/>
              </a:rPr>
              <a:t>antibodies</a:t>
            </a:r>
            <a:r>
              <a:rPr lang="en-US" sz="2000" dirty="0">
                <a:latin typeface="Times New Roman" pitchFamily="18" charset="0"/>
                <a:cs typeface="Times New Roman" pitchFamily="18" charset="0"/>
              </a:rPr>
              <a:t> </a:t>
            </a:r>
            <a:r>
              <a:rPr lang="en-US" sz="2000" dirty="0">
                <a:cs typeface="Calibri" pitchFamily="34" charset="0"/>
              </a:rPr>
              <a:t>against</a:t>
            </a:r>
            <a:r>
              <a:rPr lang="en-US" sz="2000" dirty="0">
                <a:latin typeface="Times New Roman" pitchFamily="18" charset="0"/>
                <a:cs typeface="Times New Roman" pitchFamily="18" charset="0"/>
              </a:rPr>
              <a:t> </a:t>
            </a:r>
            <a:r>
              <a:rPr lang="en-US" sz="2000" dirty="0">
                <a:cs typeface="Calibri" pitchFamily="34" charset="0"/>
              </a:rPr>
              <a:t>this</a:t>
            </a:r>
            <a:r>
              <a:rPr lang="en-US" sz="2000" dirty="0">
                <a:latin typeface="Times New Roman" pitchFamily="18" charset="0"/>
                <a:cs typeface="Times New Roman" pitchFamily="18" charset="0"/>
              </a:rPr>
              <a:t> </a:t>
            </a:r>
            <a:r>
              <a:rPr lang="en-US" sz="2000" dirty="0">
                <a:cs typeface="Calibri" pitchFamily="34" charset="0"/>
              </a:rPr>
              <a:t>one</a:t>
            </a:r>
            <a:r>
              <a:rPr lang="en-US" sz="2000" dirty="0">
                <a:latin typeface="Times New Roman" pitchFamily="18" charset="0"/>
                <a:cs typeface="Times New Roman" pitchFamily="18" charset="0"/>
              </a:rPr>
              <a:t> </a:t>
            </a:r>
            <a:r>
              <a:rPr lang="en-US" sz="2000" dirty="0">
                <a:cs typeface="Calibri" pitchFamily="34" charset="0"/>
              </a:rPr>
              <a:t>antigen.</a:t>
            </a:r>
          </a:p>
        </p:txBody>
      </p:sp>
    </p:spTree>
    <p:extLst>
      <p:ext uri="{BB962C8B-B14F-4D97-AF65-F5344CB8AC3E}">
        <p14:creationId xmlns="" xmlns:p14="http://schemas.microsoft.com/office/powerpoint/2010/main" val="138659997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6308" y="-491611"/>
            <a:ext cx="10515600" cy="1325563"/>
          </a:xfrm>
        </p:spPr>
        <p:txBody>
          <a:bodyPr vert="horz" lIns="91440" tIns="388112" rIns="91440" bIns="45720" rtlCol="0" anchor="ctr">
            <a:normAutofit/>
          </a:bodyPr>
          <a:lstStyle/>
          <a:p>
            <a:pPr marL="2227580">
              <a:spcBef>
                <a:spcPts val="0"/>
              </a:spcBef>
              <a:defRPr/>
            </a:pPr>
            <a:r>
              <a:rPr sz="3200" b="1" dirty="0">
                <a:solidFill>
                  <a:srgbClr val="0070C0"/>
                </a:solidFill>
                <a:latin typeface="+mn-lt"/>
              </a:rPr>
              <a:t>Mono</a:t>
            </a:r>
            <a:r>
              <a:rPr sz="3200" b="1" spc="15" dirty="0">
                <a:solidFill>
                  <a:srgbClr val="0070C0"/>
                </a:solidFill>
                <a:latin typeface="+mn-lt"/>
              </a:rPr>
              <a:t>c</a:t>
            </a:r>
            <a:r>
              <a:rPr sz="3200" b="1" dirty="0">
                <a:solidFill>
                  <a:srgbClr val="0070C0"/>
                </a:solidFill>
                <a:latin typeface="+mn-lt"/>
              </a:rPr>
              <a:t>l</a:t>
            </a:r>
            <a:r>
              <a:rPr sz="3200" b="1" spc="5" dirty="0">
                <a:solidFill>
                  <a:srgbClr val="0070C0"/>
                </a:solidFill>
                <a:latin typeface="+mn-lt"/>
              </a:rPr>
              <a:t>o</a:t>
            </a:r>
            <a:r>
              <a:rPr sz="3200" b="1" dirty="0">
                <a:solidFill>
                  <a:srgbClr val="0070C0"/>
                </a:solidFill>
                <a:latin typeface="+mn-lt"/>
              </a:rPr>
              <a:t>nal</a:t>
            </a:r>
            <a:r>
              <a:rPr sz="3200" b="1" spc="-114" dirty="0">
                <a:solidFill>
                  <a:srgbClr val="0070C0"/>
                </a:solidFill>
                <a:latin typeface="+mn-lt"/>
                <a:cs typeface="Times New Roman"/>
              </a:rPr>
              <a:t> </a:t>
            </a:r>
            <a:r>
              <a:rPr sz="3200" b="1" dirty="0">
                <a:solidFill>
                  <a:srgbClr val="0070C0"/>
                </a:solidFill>
                <a:latin typeface="+mn-lt"/>
              </a:rPr>
              <a:t>a</a:t>
            </a:r>
            <a:r>
              <a:rPr sz="3200" b="1" spc="-25" dirty="0">
                <a:solidFill>
                  <a:srgbClr val="0070C0"/>
                </a:solidFill>
                <a:latin typeface="+mn-lt"/>
              </a:rPr>
              <a:t>n</a:t>
            </a:r>
            <a:r>
              <a:rPr sz="3200" b="1" dirty="0">
                <a:solidFill>
                  <a:srgbClr val="0070C0"/>
                </a:solidFill>
                <a:latin typeface="+mn-lt"/>
              </a:rPr>
              <a:t>t</a:t>
            </a:r>
            <a:r>
              <a:rPr sz="3200" b="1" spc="5" dirty="0">
                <a:solidFill>
                  <a:srgbClr val="0070C0"/>
                </a:solidFill>
                <a:latin typeface="+mn-lt"/>
              </a:rPr>
              <a:t>i</a:t>
            </a:r>
            <a:r>
              <a:rPr sz="3200" b="1" dirty="0">
                <a:solidFill>
                  <a:srgbClr val="0070C0"/>
                </a:solidFill>
                <a:latin typeface="+mn-lt"/>
              </a:rPr>
              <a:t>body</a:t>
            </a:r>
          </a:p>
        </p:txBody>
      </p:sp>
      <p:sp>
        <p:nvSpPr>
          <p:cNvPr id="3" name="object 3"/>
          <p:cNvSpPr txBox="1"/>
          <p:nvPr/>
        </p:nvSpPr>
        <p:spPr>
          <a:xfrm>
            <a:off x="426308" y="938684"/>
            <a:ext cx="10327933" cy="1846659"/>
          </a:xfrm>
          <a:prstGeom prst="rect">
            <a:avLst/>
          </a:prstGeom>
        </p:spPr>
        <p:txBody>
          <a:bodyPr wrap="square" lIns="0" tIns="0" rIns="0" bIns="0">
            <a:spAutoFit/>
          </a:bodyPr>
          <a:lstStyle/>
          <a:p>
            <a:pPr marL="355600" indent="-342900" algn="just">
              <a:buFont typeface="Arial" charset="0"/>
              <a:buChar char="•"/>
              <a:tabLst>
                <a:tab pos="355600" algn="l"/>
              </a:tabLst>
            </a:pPr>
            <a:r>
              <a:rPr lang="en-US" sz="2200" dirty="0">
                <a:cs typeface="Calibri" pitchFamily="34" charset="0"/>
              </a:rPr>
              <a:t>Monoclonal</a:t>
            </a:r>
            <a:r>
              <a:rPr lang="en-US" sz="2200" dirty="0">
                <a:latin typeface="Times New Roman" pitchFamily="18" charset="0"/>
                <a:cs typeface="Times New Roman" pitchFamily="18" charset="0"/>
              </a:rPr>
              <a:t> </a:t>
            </a:r>
            <a:r>
              <a:rPr lang="en-US" sz="2200" dirty="0">
                <a:cs typeface="Calibri" pitchFamily="34" charset="0"/>
              </a:rPr>
              <a:t>antibodies</a:t>
            </a:r>
            <a:r>
              <a:rPr lang="en-US" sz="2200" dirty="0">
                <a:latin typeface="Times New Roman" pitchFamily="18" charset="0"/>
                <a:cs typeface="Times New Roman" pitchFamily="18" charset="0"/>
              </a:rPr>
              <a:t> </a:t>
            </a:r>
            <a:r>
              <a:rPr lang="en-US" sz="2200" dirty="0">
                <a:cs typeface="Calibri" pitchFamily="34" charset="0"/>
              </a:rPr>
              <a:t>(</a:t>
            </a:r>
            <a:r>
              <a:rPr lang="en-US" sz="2200" dirty="0" err="1">
                <a:cs typeface="Calibri" pitchFamily="34" charset="0"/>
              </a:rPr>
              <a:t>mAb</a:t>
            </a:r>
            <a:r>
              <a:rPr lang="en-US" sz="2200" dirty="0">
                <a:latin typeface="Times New Roman" pitchFamily="18" charset="0"/>
                <a:cs typeface="Times New Roman" pitchFamily="18" charset="0"/>
              </a:rPr>
              <a:t> </a:t>
            </a:r>
            <a:r>
              <a:rPr lang="en-US" sz="2200" dirty="0">
                <a:cs typeface="Calibri" pitchFamily="34" charset="0"/>
              </a:rPr>
              <a:t>or</a:t>
            </a:r>
            <a:r>
              <a:rPr lang="en-US" sz="2200" dirty="0">
                <a:latin typeface="Times New Roman" pitchFamily="18" charset="0"/>
                <a:cs typeface="Times New Roman" pitchFamily="18" charset="0"/>
              </a:rPr>
              <a:t> </a:t>
            </a:r>
            <a:r>
              <a:rPr lang="en-US" sz="2200" dirty="0" err="1">
                <a:cs typeface="Calibri" pitchFamily="34" charset="0"/>
              </a:rPr>
              <a:t>moAb</a:t>
            </a:r>
            <a:r>
              <a:rPr lang="en-US" sz="2200" dirty="0">
                <a:cs typeface="Calibri" pitchFamily="34" charset="0"/>
              </a:rPr>
              <a:t>)</a:t>
            </a:r>
            <a:r>
              <a:rPr lang="en-US" sz="2200" dirty="0">
                <a:latin typeface="Times New Roman" pitchFamily="18" charset="0"/>
                <a:cs typeface="Times New Roman" pitchFamily="18" charset="0"/>
              </a:rPr>
              <a:t> </a:t>
            </a:r>
            <a:r>
              <a:rPr lang="en-US" sz="2200" dirty="0">
                <a:cs typeface="Calibri" pitchFamily="34" charset="0"/>
              </a:rPr>
              <a:t>are</a:t>
            </a:r>
            <a:r>
              <a:rPr lang="en-US" sz="2200" dirty="0">
                <a:latin typeface="Times New Roman" pitchFamily="18" charset="0"/>
                <a:cs typeface="Times New Roman" pitchFamily="18" charset="0"/>
              </a:rPr>
              <a:t> </a:t>
            </a:r>
            <a:r>
              <a:rPr lang="en-US" sz="2200" dirty="0" err="1">
                <a:cs typeface="Calibri" pitchFamily="34" charset="0"/>
              </a:rPr>
              <a:t>monospecific</a:t>
            </a:r>
            <a:r>
              <a:rPr lang="en-US" sz="2200" dirty="0">
                <a:latin typeface="Times New Roman" pitchFamily="18" charset="0"/>
                <a:cs typeface="Times New Roman" pitchFamily="18" charset="0"/>
              </a:rPr>
              <a:t> </a:t>
            </a:r>
            <a:r>
              <a:rPr lang="en-US" sz="2200" dirty="0">
                <a:cs typeface="Calibri" pitchFamily="34" charset="0"/>
              </a:rPr>
              <a:t>antibodies</a:t>
            </a:r>
            <a:r>
              <a:rPr lang="en-US" sz="2200" dirty="0">
                <a:latin typeface="Times New Roman" pitchFamily="18" charset="0"/>
                <a:cs typeface="Times New Roman" pitchFamily="18" charset="0"/>
              </a:rPr>
              <a:t> </a:t>
            </a:r>
            <a:r>
              <a:rPr lang="en-US" sz="2200" dirty="0">
                <a:cs typeface="Calibri" pitchFamily="34" charset="0"/>
              </a:rPr>
              <a:t>that</a:t>
            </a:r>
            <a:r>
              <a:rPr lang="en-US" sz="2200" dirty="0">
                <a:latin typeface="Times New Roman" pitchFamily="18" charset="0"/>
                <a:cs typeface="Times New Roman" pitchFamily="18" charset="0"/>
              </a:rPr>
              <a:t> </a:t>
            </a:r>
            <a:r>
              <a:rPr lang="en-US" sz="2200" dirty="0">
                <a:cs typeface="Calibri" pitchFamily="34" charset="0"/>
              </a:rPr>
              <a:t>are</a:t>
            </a:r>
            <a:r>
              <a:rPr lang="en-US" sz="2200" dirty="0">
                <a:latin typeface="Times New Roman" pitchFamily="18" charset="0"/>
                <a:cs typeface="Times New Roman" pitchFamily="18" charset="0"/>
              </a:rPr>
              <a:t> </a:t>
            </a:r>
            <a:r>
              <a:rPr lang="en-US" sz="2200" dirty="0">
                <a:cs typeface="Calibri" pitchFamily="34" charset="0"/>
              </a:rPr>
              <a:t>made</a:t>
            </a:r>
            <a:r>
              <a:rPr lang="en-US" sz="2200" dirty="0">
                <a:latin typeface="Times New Roman" pitchFamily="18" charset="0"/>
                <a:cs typeface="Times New Roman" pitchFamily="18" charset="0"/>
              </a:rPr>
              <a:t> </a:t>
            </a:r>
            <a:r>
              <a:rPr lang="en-US" sz="2200" dirty="0">
                <a:cs typeface="Calibri" pitchFamily="34" charset="0"/>
              </a:rPr>
              <a:t>by</a:t>
            </a:r>
            <a:r>
              <a:rPr lang="en-US" sz="2200" dirty="0">
                <a:latin typeface="Times New Roman" pitchFamily="18" charset="0"/>
                <a:cs typeface="Times New Roman" pitchFamily="18" charset="0"/>
              </a:rPr>
              <a:t> </a:t>
            </a:r>
            <a:r>
              <a:rPr lang="en-US" sz="2200" dirty="0">
                <a:cs typeface="Calibri" pitchFamily="34" charset="0"/>
              </a:rPr>
              <a:t>identical</a:t>
            </a:r>
            <a:r>
              <a:rPr lang="en-US" sz="2200" dirty="0">
                <a:latin typeface="Times New Roman" pitchFamily="18" charset="0"/>
                <a:cs typeface="Times New Roman" pitchFamily="18" charset="0"/>
              </a:rPr>
              <a:t> </a:t>
            </a:r>
            <a:r>
              <a:rPr lang="en-US" sz="2200" dirty="0">
                <a:cs typeface="Calibri" pitchFamily="34" charset="0"/>
              </a:rPr>
              <a:t>B</a:t>
            </a:r>
            <a:r>
              <a:rPr lang="en-US" sz="2200" dirty="0">
                <a:latin typeface="Times New Roman" pitchFamily="18" charset="0"/>
                <a:cs typeface="Times New Roman" pitchFamily="18" charset="0"/>
              </a:rPr>
              <a:t> </a:t>
            </a:r>
            <a:r>
              <a:rPr lang="en-US" sz="2200" dirty="0">
                <a:cs typeface="Calibri" pitchFamily="34" charset="0"/>
              </a:rPr>
              <a:t>cell</a:t>
            </a:r>
            <a:r>
              <a:rPr lang="en-US" sz="2200" dirty="0">
                <a:latin typeface="Times New Roman" pitchFamily="18" charset="0"/>
                <a:cs typeface="Times New Roman" pitchFamily="18" charset="0"/>
              </a:rPr>
              <a:t> </a:t>
            </a:r>
            <a:r>
              <a:rPr lang="en-US" sz="2200" dirty="0">
                <a:cs typeface="Calibri" pitchFamily="34" charset="0"/>
              </a:rPr>
              <a:t>clones.</a:t>
            </a:r>
            <a:r>
              <a:rPr lang="en-US" sz="2200" dirty="0">
                <a:latin typeface="Times New Roman" pitchFamily="18" charset="0"/>
                <a:cs typeface="Times New Roman" pitchFamily="18" charset="0"/>
              </a:rPr>
              <a:t> </a:t>
            </a:r>
            <a:r>
              <a:rPr lang="en-US" sz="2200" dirty="0">
                <a:cs typeface="Calibri" pitchFamily="34" charset="0"/>
              </a:rPr>
              <a:t>Monoclonal</a:t>
            </a:r>
            <a:r>
              <a:rPr lang="en-US" sz="2200" dirty="0">
                <a:latin typeface="Times New Roman" pitchFamily="18" charset="0"/>
                <a:cs typeface="Times New Roman" pitchFamily="18" charset="0"/>
              </a:rPr>
              <a:t> </a:t>
            </a:r>
            <a:r>
              <a:rPr lang="en-US" sz="2200" dirty="0">
                <a:cs typeface="Calibri" pitchFamily="34" charset="0"/>
              </a:rPr>
              <a:t>antibodies</a:t>
            </a:r>
            <a:r>
              <a:rPr lang="en-US" sz="2200" dirty="0">
                <a:latin typeface="Times New Roman" pitchFamily="18" charset="0"/>
                <a:cs typeface="Times New Roman" pitchFamily="18" charset="0"/>
              </a:rPr>
              <a:t> </a:t>
            </a:r>
            <a:r>
              <a:rPr lang="en-US" sz="2200" dirty="0">
                <a:cs typeface="Calibri" pitchFamily="34" charset="0"/>
              </a:rPr>
              <a:t>in</a:t>
            </a:r>
            <a:r>
              <a:rPr lang="en-US" sz="2200" dirty="0">
                <a:latin typeface="Times New Roman" pitchFamily="18" charset="0"/>
                <a:cs typeface="Times New Roman" pitchFamily="18" charset="0"/>
              </a:rPr>
              <a:t> </a:t>
            </a:r>
            <a:r>
              <a:rPr lang="en-US" sz="2200" dirty="0">
                <a:cs typeface="Calibri" pitchFamily="34" charset="0"/>
              </a:rPr>
              <a:t>bind</a:t>
            </a:r>
            <a:r>
              <a:rPr lang="en-US" sz="2200" dirty="0">
                <a:latin typeface="Times New Roman" pitchFamily="18" charset="0"/>
                <a:cs typeface="Times New Roman" pitchFamily="18" charset="0"/>
              </a:rPr>
              <a:t> </a:t>
            </a:r>
            <a:r>
              <a:rPr lang="en-US" sz="2200" dirty="0">
                <a:cs typeface="Calibri" pitchFamily="34" charset="0"/>
              </a:rPr>
              <a:t>to</a:t>
            </a:r>
            <a:r>
              <a:rPr lang="en-US" sz="2200" dirty="0">
                <a:latin typeface="Times New Roman" pitchFamily="18" charset="0"/>
                <a:cs typeface="Times New Roman" pitchFamily="18" charset="0"/>
              </a:rPr>
              <a:t> </a:t>
            </a:r>
            <a:r>
              <a:rPr lang="en-US" sz="2200" dirty="0">
                <a:cs typeface="Calibri" pitchFamily="34" charset="0"/>
              </a:rPr>
              <a:t>the</a:t>
            </a:r>
            <a:r>
              <a:rPr lang="en-US" sz="2200" dirty="0">
                <a:latin typeface="Times New Roman" pitchFamily="18" charset="0"/>
                <a:cs typeface="Times New Roman" pitchFamily="18" charset="0"/>
              </a:rPr>
              <a:t> </a:t>
            </a:r>
            <a:r>
              <a:rPr lang="en-US" sz="2200" dirty="0">
                <a:cs typeface="Calibri" pitchFamily="34" charset="0"/>
              </a:rPr>
              <a:t>same</a:t>
            </a:r>
            <a:r>
              <a:rPr lang="en-US" sz="2200" dirty="0">
                <a:latin typeface="Times New Roman" pitchFamily="18" charset="0"/>
                <a:cs typeface="Times New Roman" pitchFamily="18" charset="0"/>
              </a:rPr>
              <a:t> </a:t>
            </a:r>
            <a:r>
              <a:rPr lang="en-US" sz="2200" dirty="0">
                <a:cs typeface="Calibri" pitchFamily="34" charset="0"/>
              </a:rPr>
              <a:t>epitope.</a:t>
            </a:r>
          </a:p>
          <a:p>
            <a:pPr marL="355600" indent="-342900">
              <a:spcBef>
                <a:spcPts val="13"/>
              </a:spcBef>
              <a:buFont typeface="Arial" charset="0"/>
              <a:buChar char="•"/>
              <a:tabLst>
                <a:tab pos="355600" algn="l"/>
              </a:tabLst>
            </a:pPr>
            <a:endParaRPr lang="en-US" sz="3200" dirty="0">
              <a:latin typeface="Times New Roman" pitchFamily="18" charset="0"/>
              <a:cs typeface="Times New Roman" pitchFamily="18" charset="0"/>
            </a:endParaRPr>
          </a:p>
          <a:p>
            <a:pPr marL="355600" indent="-342900" algn="just">
              <a:buFont typeface="Arial" charset="0"/>
              <a:buChar char="•"/>
              <a:tabLst>
                <a:tab pos="355600" algn="l"/>
              </a:tabLst>
            </a:pPr>
            <a:r>
              <a:rPr lang="en-US" sz="2200" dirty="0">
                <a:cs typeface="Calibri" pitchFamily="34" charset="0"/>
              </a:rPr>
              <a:t>It</a:t>
            </a:r>
            <a:r>
              <a:rPr lang="en-US" sz="2200" dirty="0">
                <a:latin typeface="Times New Roman" pitchFamily="18" charset="0"/>
                <a:cs typeface="Times New Roman" pitchFamily="18" charset="0"/>
              </a:rPr>
              <a:t> </a:t>
            </a:r>
            <a:r>
              <a:rPr lang="en-US" sz="2200" dirty="0">
                <a:cs typeface="Calibri" pitchFamily="34" charset="0"/>
              </a:rPr>
              <a:t>is</a:t>
            </a:r>
            <a:r>
              <a:rPr lang="en-US" sz="2200" dirty="0">
                <a:latin typeface="Times New Roman" pitchFamily="18" charset="0"/>
                <a:cs typeface="Times New Roman" pitchFamily="18" charset="0"/>
              </a:rPr>
              <a:t> </a:t>
            </a:r>
            <a:r>
              <a:rPr lang="en-US" sz="2200" dirty="0">
                <a:cs typeface="Calibri" pitchFamily="34" charset="0"/>
              </a:rPr>
              <a:t>possible</a:t>
            </a:r>
            <a:r>
              <a:rPr lang="en-US" sz="2200" dirty="0">
                <a:latin typeface="Times New Roman" pitchFamily="18" charset="0"/>
                <a:cs typeface="Times New Roman" pitchFamily="18" charset="0"/>
              </a:rPr>
              <a:t> </a:t>
            </a:r>
            <a:r>
              <a:rPr lang="en-US" sz="2200" dirty="0">
                <a:cs typeface="Calibri" pitchFamily="34" charset="0"/>
              </a:rPr>
              <a:t>to</a:t>
            </a:r>
            <a:r>
              <a:rPr lang="en-US" sz="2200" dirty="0">
                <a:latin typeface="Times New Roman" pitchFamily="18" charset="0"/>
                <a:cs typeface="Times New Roman" pitchFamily="18" charset="0"/>
              </a:rPr>
              <a:t> </a:t>
            </a:r>
            <a:r>
              <a:rPr lang="en-US" sz="2200" dirty="0">
                <a:cs typeface="Calibri" pitchFamily="34" charset="0"/>
              </a:rPr>
              <a:t>produce</a:t>
            </a:r>
            <a:r>
              <a:rPr lang="en-US" sz="2200" dirty="0">
                <a:latin typeface="Times New Roman" pitchFamily="18" charset="0"/>
                <a:cs typeface="Times New Roman" pitchFamily="18" charset="0"/>
              </a:rPr>
              <a:t> </a:t>
            </a:r>
            <a:r>
              <a:rPr lang="en-US" sz="2200" dirty="0">
                <a:cs typeface="Calibri" pitchFamily="34" charset="0"/>
              </a:rPr>
              <a:t>and</a:t>
            </a:r>
            <a:r>
              <a:rPr lang="en-US" sz="2200" dirty="0">
                <a:latin typeface="Times New Roman" pitchFamily="18" charset="0"/>
                <a:cs typeface="Times New Roman" pitchFamily="18" charset="0"/>
              </a:rPr>
              <a:t> </a:t>
            </a:r>
            <a:r>
              <a:rPr lang="en-US" sz="2200" dirty="0">
                <a:cs typeface="Calibri" pitchFamily="34" charset="0"/>
              </a:rPr>
              <a:t>purify</a:t>
            </a:r>
            <a:r>
              <a:rPr lang="en-US" sz="2200" dirty="0">
                <a:latin typeface="Times New Roman" pitchFamily="18" charset="0"/>
                <a:cs typeface="Times New Roman" pitchFamily="18" charset="0"/>
              </a:rPr>
              <a:t> </a:t>
            </a:r>
            <a:r>
              <a:rPr lang="en-US" sz="2200" dirty="0">
                <a:cs typeface="Calibri" pitchFamily="34" charset="0"/>
              </a:rPr>
              <a:t>that</a:t>
            </a:r>
            <a:r>
              <a:rPr lang="en-US" sz="2200" dirty="0">
                <a:latin typeface="Times New Roman" pitchFamily="18" charset="0"/>
                <a:cs typeface="Times New Roman" pitchFamily="18" charset="0"/>
              </a:rPr>
              <a:t> </a:t>
            </a:r>
            <a:r>
              <a:rPr lang="en-US" sz="2200" dirty="0">
                <a:cs typeface="Calibri" pitchFamily="34" charset="0"/>
              </a:rPr>
              <a:t>very</a:t>
            </a:r>
            <a:r>
              <a:rPr lang="en-US" sz="2200" dirty="0">
                <a:latin typeface="Times New Roman" pitchFamily="18" charset="0"/>
                <a:cs typeface="Times New Roman" pitchFamily="18" charset="0"/>
              </a:rPr>
              <a:t> </a:t>
            </a:r>
            <a:r>
              <a:rPr lang="en-US" sz="2200" dirty="0">
                <a:cs typeface="Calibri" pitchFamily="34" charset="0"/>
              </a:rPr>
              <a:t>specifically</a:t>
            </a:r>
            <a:r>
              <a:rPr lang="en-US" sz="2200" dirty="0">
                <a:latin typeface="Times New Roman" pitchFamily="18" charset="0"/>
                <a:cs typeface="Times New Roman" pitchFamily="18" charset="0"/>
              </a:rPr>
              <a:t> </a:t>
            </a:r>
            <a:r>
              <a:rPr lang="en-US" sz="2200" dirty="0">
                <a:cs typeface="Calibri" pitchFamily="34" charset="0"/>
              </a:rPr>
              <a:t>bind</a:t>
            </a:r>
            <a:r>
              <a:rPr lang="en-US" sz="2200" dirty="0">
                <a:latin typeface="Times New Roman" pitchFamily="18" charset="0"/>
                <a:cs typeface="Times New Roman" pitchFamily="18" charset="0"/>
              </a:rPr>
              <a:t> </a:t>
            </a:r>
            <a:r>
              <a:rPr lang="en-US" sz="2200" dirty="0">
                <a:cs typeface="Calibri" pitchFamily="34" charset="0"/>
              </a:rPr>
              <a:t>to</a:t>
            </a:r>
            <a:r>
              <a:rPr lang="en-US" sz="2200" dirty="0">
                <a:latin typeface="Times New Roman" pitchFamily="18" charset="0"/>
                <a:cs typeface="Times New Roman" pitchFamily="18" charset="0"/>
              </a:rPr>
              <a:t> </a:t>
            </a:r>
            <a:r>
              <a:rPr lang="en-US" sz="2200" dirty="0">
                <a:cs typeface="Calibri" pitchFamily="34" charset="0"/>
              </a:rPr>
              <a:t>the</a:t>
            </a:r>
            <a:r>
              <a:rPr lang="en-US" sz="2200" dirty="0">
                <a:latin typeface="Times New Roman" pitchFamily="18" charset="0"/>
                <a:cs typeface="Times New Roman" pitchFamily="18" charset="0"/>
              </a:rPr>
              <a:t> </a:t>
            </a:r>
            <a:r>
              <a:rPr lang="en-US" sz="2200" dirty="0">
                <a:cs typeface="Calibri" pitchFamily="34" charset="0"/>
              </a:rPr>
              <a:t>particular</a:t>
            </a:r>
            <a:r>
              <a:rPr lang="en-US" sz="2200" dirty="0">
                <a:latin typeface="Times New Roman" pitchFamily="18" charset="0"/>
                <a:cs typeface="Times New Roman" pitchFamily="18" charset="0"/>
              </a:rPr>
              <a:t>  </a:t>
            </a:r>
            <a:r>
              <a:rPr lang="en-US" sz="2200" dirty="0">
                <a:cs typeface="Calibri" pitchFamily="34" charset="0"/>
              </a:rPr>
              <a:t>antigen</a:t>
            </a:r>
            <a:r>
              <a:rPr lang="en-US" sz="2200" dirty="0">
                <a:latin typeface="Times New Roman" pitchFamily="18" charset="0"/>
                <a:cs typeface="Times New Roman" pitchFamily="18" charset="0"/>
              </a:rPr>
              <a:t>  </a:t>
            </a:r>
            <a:r>
              <a:rPr lang="en-US" sz="2200" dirty="0">
                <a:cs typeface="Calibri" pitchFamily="34" charset="0"/>
              </a:rPr>
              <a:t>and</a:t>
            </a:r>
            <a:r>
              <a:rPr lang="en-US" sz="2200" dirty="0">
                <a:latin typeface="Times New Roman" pitchFamily="18" charset="0"/>
                <a:cs typeface="Times New Roman" pitchFamily="18" charset="0"/>
              </a:rPr>
              <a:t>  </a:t>
            </a:r>
            <a:r>
              <a:rPr lang="en-US" sz="2200" dirty="0">
                <a:cs typeface="Calibri" pitchFamily="34" charset="0"/>
              </a:rPr>
              <a:t>is</a:t>
            </a:r>
            <a:r>
              <a:rPr lang="en-US" sz="2200" dirty="0">
                <a:latin typeface="Times New Roman" pitchFamily="18" charset="0"/>
                <a:cs typeface="Times New Roman" pitchFamily="18" charset="0"/>
              </a:rPr>
              <a:t>  </a:t>
            </a:r>
            <a:r>
              <a:rPr lang="en-US" sz="2200" dirty="0">
                <a:cs typeface="Calibri" pitchFamily="34" charset="0"/>
              </a:rPr>
              <a:t>one</a:t>
            </a:r>
            <a:r>
              <a:rPr lang="en-US" sz="2200" dirty="0">
                <a:latin typeface="Times New Roman" pitchFamily="18" charset="0"/>
                <a:cs typeface="Times New Roman" pitchFamily="18" charset="0"/>
              </a:rPr>
              <a:t>  </a:t>
            </a:r>
            <a:r>
              <a:rPr lang="en-US" sz="2200" dirty="0">
                <a:cs typeface="Calibri" pitchFamily="34" charset="0"/>
              </a:rPr>
              <a:t>of</a:t>
            </a:r>
            <a:r>
              <a:rPr lang="en-US" sz="2200" dirty="0">
                <a:latin typeface="Times New Roman" pitchFamily="18" charset="0"/>
                <a:cs typeface="Times New Roman" pitchFamily="18" charset="0"/>
              </a:rPr>
              <a:t>  </a:t>
            </a:r>
            <a:r>
              <a:rPr lang="en-US" sz="2200" dirty="0">
                <a:cs typeface="Calibri" pitchFamily="34" charset="0"/>
              </a:rPr>
              <a:t>the</a:t>
            </a:r>
            <a:r>
              <a:rPr lang="en-US" sz="2200" dirty="0">
                <a:latin typeface="Times New Roman" pitchFamily="18" charset="0"/>
                <a:cs typeface="Times New Roman" pitchFamily="18" charset="0"/>
              </a:rPr>
              <a:t>  </a:t>
            </a:r>
            <a:r>
              <a:rPr lang="en-US" sz="2200" dirty="0">
                <a:cs typeface="Calibri" pitchFamily="34" charset="0"/>
              </a:rPr>
              <a:t>most</a:t>
            </a:r>
            <a:r>
              <a:rPr lang="en-US" sz="2200" dirty="0">
                <a:latin typeface="Times New Roman" pitchFamily="18" charset="0"/>
                <a:cs typeface="Times New Roman" pitchFamily="18" charset="0"/>
              </a:rPr>
              <a:t>  </a:t>
            </a:r>
            <a:r>
              <a:rPr lang="en-US" sz="2200" dirty="0">
                <a:cs typeface="Calibri" pitchFamily="34" charset="0"/>
              </a:rPr>
              <a:t>promising</a:t>
            </a:r>
            <a:r>
              <a:rPr lang="en-US" sz="2200" dirty="0">
                <a:latin typeface="Times New Roman" pitchFamily="18" charset="0"/>
                <a:cs typeface="Times New Roman" pitchFamily="18" charset="0"/>
              </a:rPr>
              <a:t>  </a:t>
            </a:r>
            <a:r>
              <a:rPr lang="en-US" sz="2200" dirty="0">
                <a:cs typeface="Calibri" pitchFamily="34" charset="0"/>
              </a:rPr>
              <a:t>commercial</a:t>
            </a:r>
            <a:r>
              <a:rPr lang="en-US" sz="2200" dirty="0">
                <a:latin typeface="Times New Roman" pitchFamily="18" charset="0"/>
                <a:cs typeface="Times New Roman" pitchFamily="18" charset="0"/>
              </a:rPr>
              <a:t> </a:t>
            </a:r>
            <a:r>
              <a:rPr lang="en-US" sz="2200" dirty="0">
                <a:cs typeface="Calibri" pitchFamily="34" charset="0"/>
              </a:rPr>
              <a:t>ventures.</a:t>
            </a:r>
            <a:r>
              <a:rPr lang="en-US" sz="2200" dirty="0">
                <a:latin typeface="Times New Roman" pitchFamily="18" charset="0"/>
                <a:cs typeface="Times New Roman" pitchFamily="18" charset="0"/>
              </a:rPr>
              <a:t> </a:t>
            </a:r>
            <a:r>
              <a:rPr lang="en-US" sz="2200" dirty="0">
                <a:cs typeface="Calibri" pitchFamily="34" charset="0"/>
              </a:rPr>
              <a:t>(UNIT</a:t>
            </a:r>
            <a:r>
              <a:rPr lang="en-US" sz="2200" dirty="0">
                <a:latin typeface="Times New Roman" pitchFamily="18" charset="0"/>
                <a:cs typeface="Times New Roman" pitchFamily="18" charset="0"/>
              </a:rPr>
              <a:t> </a:t>
            </a:r>
            <a:r>
              <a:rPr lang="en-US" sz="2200" dirty="0">
                <a:cs typeface="Calibri" pitchFamily="34" charset="0"/>
              </a:rPr>
              <a:t>III).</a:t>
            </a:r>
          </a:p>
        </p:txBody>
      </p:sp>
      <p:sp>
        <p:nvSpPr>
          <p:cNvPr id="4" name="object 2"/>
          <p:cNvSpPr>
            <a:spLocks noChangeArrowheads="1"/>
          </p:cNvSpPr>
          <p:nvPr/>
        </p:nvSpPr>
        <p:spPr bwMode="auto">
          <a:xfrm>
            <a:off x="1969101" y="3071813"/>
            <a:ext cx="8229600" cy="3786187"/>
          </a:xfrm>
          <a:prstGeom prst="rect">
            <a:avLst/>
          </a:prstGeom>
          <a:blipFill dpi="0" rotWithShape="1">
            <a:blip r:embed="rId3"/>
            <a:srcRect/>
            <a:stretch>
              <a:fillRect/>
            </a:stretch>
          </a:blipFill>
          <a:ln w="9525">
            <a:noFill/>
            <a:miter lim="800000"/>
            <a:headEnd/>
            <a:tailEnd/>
          </a:ln>
        </p:spPr>
        <p:txBody>
          <a:bodyPr lIns="0" tIns="0" rIns="0" bIns="0"/>
          <a:lstStyle/>
          <a:p>
            <a:endParaRPr lang="en-US"/>
          </a:p>
        </p:txBody>
      </p:sp>
    </p:spTree>
    <p:extLst>
      <p:ext uri="{BB962C8B-B14F-4D97-AF65-F5344CB8AC3E}">
        <p14:creationId xmlns="" xmlns:p14="http://schemas.microsoft.com/office/powerpoint/2010/main" val="20864015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060576" y="566739"/>
            <a:ext cx="3090863" cy="984885"/>
          </a:xfrm>
          <a:prstGeom prst="rect">
            <a:avLst/>
          </a:prstGeom>
        </p:spPr>
        <p:txBody>
          <a:bodyPr lIns="0" tIns="0" rIns="0" bIns="0">
            <a:spAutoFit/>
          </a:bodyPr>
          <a:lstStyle/>
          <a:p>
            <a:pPr marL="12700"/>
            <a:r>
              <a:rPr lang="en-US" sz="3200" b="1" dirty="0">
                <a:solidFill>
                  <a:srgbClr val="0070C0"/>
                </a:solidFill>
                <a:cs typeface="Calibri" pitchFamily="34" charset="0"/>
              </a:rPr>
              <a:t>Antigen–Antibody</a:t>
            </a:r>
            <a:r>
              <a:rPr lang="en-US" sz="3200" b="1" dirty="0">
                <a:solidFill>
                  <a:srgbClr val="0070C0"/>
                </a:solidFill>
                <a:cs typeface="Times New Roman" pitchFamily="18" charset="0"/>
              </a:rPr>
              <a:t> </a:t>
            </a:r>
            <a:r>
              <a:rPr lang="en-US" sz="3200" b="1" dirty="0">
                <a:solidFill>
                  <a:srgbClr val="0070C0"/>
                </a:solidFill>
                <a:cs typeface="Calibri" pitchFamily="34" charset="0"/>
              </a:rPr>
              <a:t>diagnostics</a:t>
            </a:r>
            <a:endParaRPr lang="en-US" sz="3200" dirty="0">
              <a:solidFill>
                <a:srgbClr val="0070C0"/>
              </a:solidFill>
              <a:cs typeface="Calibri" pitchFamily="34" charset="0"/>
            </a:endParaRPr>
          </a:p>
        </p:txBody>
      </p:sp>
      <p:sp>
        <p:nvSpPr>
          <p:cNvPr id="3" name="object 3"/>
          <p:cNvSpPr txBox="1"/>
          <p:nvPr/>
        </p:nvSpPr>
        <p:spPr>
          <a:xfrm>
            <a:off x="5462588" y="566739"/>
            <a:ext cx="1581150" cy="492443"/>
          </a:xfrm>
          <a:prstGeom prst="rect">
            <a:avLst/>
          </a:prstGeom>
        </p:spPr>
        <p:txBody>
          <a:bodyPr lIns="0" tIns="0" rIns="0" bIns="0">
            <a:spAutoFit/>
          </a:bodyPr>
          <a:lstStyle/>
          <a:p>
            <a:pPr marL="12700">
              <a:defRPr/>
            </a:pPr>
            <a:r>
              <a:rPr sz="3200" b="1" spc="-35" dirty="0">
                <a:solidFill>
                  <a:srgbClr val="0070C0"/>
                </a:solidFill>
                <a:latin typeface="Calibri"/>
                <a:cs typeface="Calibri"/>
              </a:rPr>
              <a:t>r</a:t>
            </a:r>
            <a:r>
              <a:rPr sz="3200" b="1" spc="-5" dirty="0">
                <a:solidFill>
                  <a:srgbClr val="0070C0"/>
                </a:solidFill>
                <a:latin typeface="Calibri"/>
                <a:cs typeface="Calibri"/>
              </a:rPr>
              <a:t>eact</a:t>
            </a:r>
            <a:r>
              <a:rPr sz="3200" b="1" spc="10" dirty="0">
                <a:solidFill>
                  <a:srgbClr val="0070C0"/>
                </a:solidFill>
                <a:latin typeface="Calibri"/>
                <a:cs typeface="Calibri"/>
              </a:rPr>
              <a:t>i</a:t>
            </a:r>
            <a:r>
              <a:rPr sz="3200" b="1" dirty="0">
                <a:solidFill>
                  <a:srgbClr val="0070C0"/>
                </a:solidFill>
                <a:latin typeface="Calibri"/>
                <a:cs typeface="Calibri"/>
              </a:rPr>
              <a:t>o</a:t>
            </a:r>
            <a:r>
              <a:rPr sz="3200" b="1" spc="-15" dirty="0">
                <a:solidFill>
                  <a:srgbClr val="0070C0"/>
                </a:solidFill>
                <a:latin typeface="Calibri"/>
                <a:cs typeface="Calibri"/>
              </a:rPr>
              <a:t>n</a:t>
            </a:r>
            <a:r>
              <a:rPr sz="3200" b="1" dirty="0">
                <a:solidFill>
                  <a:srgbClr val="0070C0"/>
                </a:solidFill>
                <a:latin typeface="Calibri"/>
                <a:cs typeface="Calibri"/>
              </a:rPr>
              <a:t>s</a:t>
            </a:r>
            <a:endParaRPr sz="3200" dirty="0">
              <a:solidFill>
                <a:srgbClr val="0070C0"/>
              </a:solidFill>
              <a:latin typeface="Calibri"/>
              <a:cs typeface="Calibri"/>
            </a:endParaRPr>
          </a:p>
        </p:txBody>
      </p:sp>
      <p:sp>
        <p:nvSpPr>
          <p:cNvPr id="4" name="object 4"/>
          <p:cNvSpPr txBox="1"/>
          <p:nvPr/>
        </p:nvSpPr>
        <p:spPr>
          <a:xfrm>
            <a:off x="7359651" y="566739"/>
            <a:ext cx="2771775" cy="492443"/>
          </a:xfrm>
          <a:prstGeom prst="rect">
            <a:avLst/>
          </a:prstGeom>
        </p:spPr>
        <p:txBody>
          <a:bodyPr lIns="0" tIns="0" rIns="0" bIns="0">
            <a:spAutoFit/>
          </a:bodyPr>
          <a:lstStyle/>
          <a:p>
            <a:pPr marL="12700">
              <a:tabLst>
                <a:tab pos="715010" algn="l"/>
                <a:tab pos="1256030" algn="l"/>
                <a:tab pos="2272665" algn="l"/>
              </a:tabLst>
              <a:defRPr/>
            </a:pPr>
            <a:r>
              <a:rPr sz="3200" b="1" spc="-10" dirty="0">
                <a:solidFill>
                  <a:srgbClr val="0070C0"/>
                </a:solidFill>
                <a:cs typeface="Calibri"/>
              </a:rPr>
              <a:t>a</a:t>
            </a:r>
            <a:r>
              <a:rPr sz="3200" b="1" dirty="0">
                <a:solidFill>
                  <a:srgbClr val="0070C0"/>
                </a:solidFill>
                <a:cs typeface="Calibri"/>
              </a:rPr>
              <a:t>s</a:t>
            </a:r>
            <a:r>
              <a:rPr sz="3200" b="1" dirty="0">
                <a:solidFill>
                  <a:srgbClr val="0070C0"/>
                </a:solidFill>
                <a:cs typeface="Times New Roman"/>
              </a:rPr>
              <a:t>	</a:t>
            </a:r>
            <a:r>
              <a:rPr sz="3200" b="1" dirty="0">
                <a:solidFill>
                  <a:srgbClr val="0070C0"/>
                </a:solidFill>
                <a:cs typeface="Calibri"/>
              </a:rPr>
              <a:t>a</a:t>
            </a:r>
            <a:r>
              <a:rPr sz="3200" b="1" dirty="0">
                <a:solidFill>
                  <a:srgbClr val="0070C0"/>
                </a:solidFill>
                <a:cs typeface="Times New Roman"/>
              </a:rPr>
              <a:t>	</a:t>
            </a:r>
            <a:r>
              <a:rPr sz="3200" b="1" spc="-30" dirty="0">
                <a:solidFill>
                  <a:srgbClr val="0070C0"/>
                </a:solidFill>
                <a:cs typeface="Calibri"/>
              </a:rPr>
              <a:t>t</a:t>
            </a:r>
            <a:r>
              <a:rPr sz="3200" b="1" dirty="0">
                <a:solidFill>
                  <a:srgbClr val="0070C0"/>
                </a:solidFill>
                <a:cs typeface="Calibri"/>
              </a:rPr>
              <a:t>o</a:t>
            </a:r>
            <a:r>
              <a:rPr sz="3200" b="1" spc="10" dirty="0">
                <a:solidFill>
                  <a:srgbClr val="0070C0"/>
                </a:solidFill>
                <a:cs typeface="Calibri"/>
              </a:rPr>
              <a:t>o</a:t>
            </a:r>
            <a:r>
              <a:rPr sz="3200" b="1" spc="-10" dirty="0">
                <a:solidFill>
                  <a:srgbClr val="0070C0"/>
                </a:solidFill>
                <a:cs typeface="Calibri"/>
              </a:rPr>
              <a:t>l</a:t>
            </a:r>
            <a:r>
              <a:rPr sz="3200" b="1" dirty="0">
                <a:solidFill>
                  <a:srgbClr val="0070C0"/>
                </a:solidFill>
                <a:cs typeface="Times New Roman"/>
              </a:rPr>
              <a:t>	</a:t>
            </a:r>
            <a:r>
              <a:rPr sz="3200" b="1" spc="-55" dirty="0">
                <a:solidFill>
                  <a:srgbClr val="0070C0"/>
                </a:solidFill>
                <a:cs typeface="Calibri"/>
              </a:rPr>
              <a:t>f</a:t>
            </a:r>
            <a:r>
              <a:rPr sz="3200" b="1" dirty="0">
                <a:solidFill>
                  <a:srgbClr val="0070C0"/>
                </a:solidFill>
                <a:cs typeface="Calibri"/>
              </a:rPr>
              <a:t>or</a:t>
            </a:r>
            <a:endParaRPr sz="3200" dirty="0">
              <a:solidFill>
                <a:srgbClr val="0070C0"/>
              </a:solidFill>
              <a:cs typeface="Calibri"/>
            </a:endParaRPr>
          </a:p>
        </p:txBody>
      </p:sp>
      <p:sp>
        <p:nvSpPr>
          <p:cNvPr id="5" name="object 5"/>
          <p:cNvSpPr txBox="1"/>
          <p:nvPr/>
        </p:nvSpPr>
        <p:spPr>
          <a:xfrm>
            <a:off x="2060575" y="1912938"/>
            <a:ext cx="8070850" cy="3749744"/>
          </a:xfrm>
          <a:prstGeom prst="rect">
            <a:avLst/>
          </a:prstGeom>
        </p:spPr>
        <p:txBody>
          <a:bodyPr lIns="0" tIns="0" rIns="0" bIns="0">
            <a:spAutoFit/>
          </a:bodyPr>
          <a:lstStyle/>
          <a:p>
            <a:pPr marL="12700"/>
            <a:r>
              <a:rPr lang="en-US" sz="2200" dirty="0">
                <a:latin typeface="Wingdings" pitchFamily="2" charset="2"/>
                <a:ea typeface="Wingdings" pitchFamily="2" charset="2"/>
                <a:cs typeface="Wingdings" pitchFamily="2" charset="2"/>
              </a:rPr>
              <a:t></a:t>
            </a:r>
            <a:r>
              <a:rPr lang="en-US" sz="2200" dirty="0">
                <a:cs typeface="Calibri" pitchFamily="34" charset="0"/>
              </a:rPr>
              <a:t>The</a:t>
            </a:r>
            <a:r>
              <a:rPr lang="en-US" sz="2200" dirty="0">
                <a:latin typeface="Times New Roman" pitchFamily="18" charset="0"/>
                <a:cs typeface="Times New Roman" pitchFamily="18" charset="0"/>
              </a:rPr>
              <a:t>  </a:t>
            </a:r>
            <a:r>
              <a:rPr lang="en-US" sz="2200" dirty="0">
                <a:cs typeface="Calibri" pitchFamily="34" charset="0"/>
              </a:rPr>
              <a:t>specificity</a:t>
            </a:r>
            <a:r>
              <a:rPr lang="en-US" sz="2200" dirty="0">
                <a:latin typeface="Times New Roman" pitchFamily="18" charset="0"/>
                <a:cs typeface="Times New Roman" pitchFamily="18" charset="0"/>
              </a:rPr>
              <a:t>  </a:t>
            </a:r>
            <a:r>
              <a:rPr lang="en-US" sz="2200" dirty="0">
                <a:cs typeface="Calibri" pitchFamily="34" charset="0"/>
              </a:rPr>
              <a:t>and</a:t>
            </a:r>
            <a:r>
              <a:rPr lang="en-US" sz="2200" dirty="0">
                <a:latin typeface="Times New Roman" pitchFamily="18" charset="0"/>
                <a:cs typeface="Times New Roman" pitchFamily="18" charset="0"/>
              </a:rPr>
              <a:t>  </a:t>
            </a:r>
            <a:r>
              <a:rPr lang="en-US" sz="2200" dirty="0">
                <a:cs typeface="Calibri" pitchFamily="34" charset="0"/>
              </a:rPr>
              <a:t>sensitivity</a:t>
            </a:r>
            <a:r>
              <a:rPr lang="en-US" sz="2200" dirty="0">
                <a:latin typeface="Times New Roman" pitchFamily="18" charset="0"/>
                <a:cs typeface="Times New Roman" pitchFamily="18" charset="0"/>
              </a:rPr>
              <a:t>  </a:t>
            </a:r>
            <a:r>
              <a:rPr lang="en-US" sz="2200" dirty="0">
                <a:cs typeface="Calibri" pitchFamily="34" charset="0"/>
              </a:rPr>
              <a:t>of</a:t>
            </a:r>
            <a:r>
              <a:rPr lang="en-US" sz="2200" dirty="0">
                <a:latin typeface="Times New Roman" pitchFamily="18" charset="0"/>
                <a:cs typeface="Times New Roman" pitchFamily="18" charset="0"/>
              </a:rPr>
              <a:t>  </a:t>
            </a:r>
            <a:r>
              <a:rPr lang="en-US" sz="2200" dirty="0">
                <a:cs typeface="Calibri" pitchFamily="34" charset="0"/>
              </a:rPr>
              <a:t>the</a:t>
            </a:r>
            <a:r>
              <a:rPr lang="en-US" sz="2200" dirty="0">
                <a:latin typeface="Times New Roman" pitchFamily="18" charset="0"/>
                <a:cs typeface="Times New Roman" pitchFamily="18" charset="0"/>
              </a:rPr>
              <a:t>  </a:t>
            </a:r>
            <a:r>
              <a:rPr lang="en-US" sz="2200" dirty="0">
                <a:cs typeface="Calibri" pitchFamily="34" charset="0"/>
              </a:rPr>
              <a:t>antigen-antibody</a:t>
            </a:r>
            <a:r>
              <a:rPr lang="en-US" sz="2200" dirty="0">
                <a:latin typeface="Times New Roman" pitchFamily="18" charset="0"/>
                <a:cs typeface="Times New Roman" pitchFamily="18" charset="0"/>
              </a:rPr>
              <a:t>  </a:t>
            </a:r>
            <a:r>
              <a:rPr lang="en-US" sz="2200" dirty="0">
                <a:cs typeface="Calibri" pitchFamily="34" charset="0"/>
              </a:rPr>
              <a:t>reaction</a:t>
            </a:r>
            <a:r>
              <a:rPr lang="en-US" sz="2200" dirty="0">
                <a:latin typeface="Times New Roman" pitchFamily="18" charset="0"/>
                <a:cs typeface="Times New Roman" pitchFamily="18" charset="0"/>
              </a:rPr>
              <a:t>  </a:t>
            </a:r>
            <a:r>
              <a:rPr lang="en-US" sz="2200" dirty="0">
                <a:cs typeface="Calibri" pitchFamily="34" charset="0"/>
              </a:rPr>
              <a:t>has allowed</a:t>
            </a:r>
            <a:r>
              <a:rPr lang="en-US" sz="2200" dirty="0">
                <a:latin typeface="Times New Roman" pitchFamily="18" charset="0"/>
                <a:cs typeface="Times New Roman" pitchFamily="18" charset="0"/>
              </a:rPr>
              <a:t> </a:t>
            </a:r>
            <a:r>
              <a:rPr lang="en-US" sz="2200" dirty="0">
                <a:cs typeface="Calibri" pitchFamily="34" charset="0"/>
              </a:rPr>
              <a:t>the</a:t>
            </a:r>
            <a:r>
              <a:rPr lang="en-US" sz="2200" dirty="0">
                <a:latin typeface="Times New Roman" pitchFamily="18" charset="0"/>
                <a:cs typeface="Times New Roman" pitchFamily="18" charset="0"/>
              </a:rPr>
              <a:t> </a:t>
            </a:r>
            <a:r>
              <a:rPr lang="en-US" sz="2200" dirty="0">
                <a:cs typeface="Calibri" pitchFamily="34" charset="0"/>
              </a:rPr>
              <a:t>development</a:t>
            </a:r>
            <a:r>
              <a:rPr lang="en-US" sz="2200" dirty="0">
                <a:latin typeface="Times New Roman" pitchFamily="18" charset="0"/>
                <a:cs typeface="Times New Roman" pitchFamily="18" charset="0"/>
              </a:rPr>
              <a:t> </a:t>
            </a:r>
            <a:r>
              <a:rPr lang="en-US" sz="2200" dirty="0">
                <a:cs typeface="Calibri" pitchFamily="34" charset="0"/>
              </a:rPr>
              <a:t>of</a:t>
            </a:r>
            <a:r>
              <a:rPr lang="en-US" sz="2200" dirty="0">
                <a:latin typeface="Times New Roman" pitchFamily="18" charset="0"/>
                <a:cs typeface="Times New Roman" pitchFamily="18" charset="0"/>
              </a:rPr>
              <a:t> </a:t>
            </a:r>
            <a:r>
              <a:rPr lang="en-US" sz="2200" dirty="0">
                <a:cs typeface="Calibri" pitchFamily="34" charset="0"/>
              </a:rPr>
              <a:t>assays.</a:t>
            </a:r>
          </a:p>
          <a:p>
            <a:pPr marL="12700">
              <a:spcBef>
                <a:spcPts val="50"/>
              </a:spcBef>
            </a:pPr>
            <a:endParaRPr lang="en-US" sz="2200" dirty="0">
              <a:latin typeface="Times New Roman" pitchFamily="18" charset="0"/>
              <a:cs typeface="Times New Roman" pitchFamily="18" charset="0"/>
            </a:endParaRPr>
          </a:p>
          <a:p>
            <a:pPr marL="12700"/>
            <a:r>
              <a:rPr lang="en-US" sz="2200" dirty="0">
                <a:latin typeface="Wingdings" pitchFamily="2" charset="2"/>
                <a:ea typeface="Wingdings" pitchFamily="2" charset="2"/>
                <a:cs typeface="Wingdings" pitchFamily="2" charset="2"/>
              </a:rPr>
              <a:t></a:t>
            </a:r>
            <a:r>
              <a:rPr lang="en-US" sz="2200" dirty="0">
                <a:cs typeface="Calibri" pitchFamily="34" charset="0"/>
              </a:rPr>
              <a:t>In</a:t>
            </a:r>
            <a:r>
              <a:rPr lang="en-US" sz="2200" dirty="0">
                <a:latin typeface="Times New Roman" pitchFamily="18" charset="0"/>
                <a:cs typeface="Times New Roman" pitchFamily="18" charset="0"/>
              </a:rPr>
              <a:t>	</a:t>
            </a:r>
            <a:r>
              <a:rPr lang="en-US" sz="2200" dirty="0">
                <a:cs typeface="Calibri" pitchFamily="34" charset="0"/>
              </a:rPr>
              <a:t>diagnostics</a:t>
            </a:r>
            <a:r>
              <a:rPr lang="en-US" sz="2200" dirty="0">
                <a:latin typeface="Times New Roman" pitchFamily="18" charset="0"/>
                <a:cs typeface="Times New Roman" pitchFamily="18" charset="0"/>
              </a:rPr>
              <a:t>	</a:t>
            </a:r>
            <a:r>
              <a:rPr lang="en-US" sz="2200" dirty="0">
                <a:cs typeface="Calibri" pitchFamily="34" charset="0"/>
              </a:rPr>
              <a:t>and</a:t>
            </a:r>
            <a:r>
              <a:rPr lang="en-US" sz="2200" dirty="0">
                <a:latin typeface="Times New Roman" pitchFamily="18" charset="0"/>
                <a:cs typeface="Times New Roman" pitchFamily="18" charset="0"/>
              </a:rPr>
              <a:t>	</a:t>
            </a:r>
            <a:r>
              <a:rPr lang="en-US" sz="2200" dirty="0">
                <a:cs typeface="Calibri" pitchFamily="34" charset="0"/>
              </a:rPr>
              <a:t>other</a:t>
            </a:r>
            <a:r>
              <a:rPr lang="en-US" sz="2200" dirty="0">
                <a:latin typeface="Times New Roman" pitchFamily="18" charset="0"/>
                <a:cs typeface="Times New Roman" pitchFamily="18" charset="0"/>
              </a:rPr>
              <a:t>	</a:t>
            </a:r>
            <a:r>
              <a:rPr lang="en-US" sz="2200" dirty="0">
                <a:cs typeface="Calibri" pitchFamily="34" charset="0"/>
              </a:rPr>
              <a:t>applications,</a:t>
            </a:r>
            <a:r>
              <a:rPr lang="en-US" sz="2200" dirty="0">
                <a:latin typeface="Times New Roman" pitchFamily="18" charset="0"/>
                <a:cs typeface="Times New Roman" pitchFamily="18" charset="0"/>
              </a:rPr>
              <a:t>	</a:t>
            </a:r>
            <a:r>
              <a:rPr lang="en-US" sz="2200" dirty="0">
                <a:cs typeface="Calibri" pitchFamily="34" charset="0"/>
              </a:rPr>
              <a:t>this</a:t>
            </a:r>
            <a:r>
              <a:rPr lang="en-US" sz="2200" dirty="0">
                <a:latin typeface="Times New Roman" pitchFamily="18" charset="0"/>
                <a:cs typeface="Times New Roman" pitchFamily="18" charset="0"/>
              </a:rPr>
              <a:t>	</a:t>
            </a:r>
            <a:r>
              <a:rPr lang="en-US" sz="2200" dirty="0">
                <a:cs typeface="Calibri" pitchFamily="34" charset="0"/>
              </a:rPr>
              <a:t>binding</a:t>
            </a:r>
            <a:r>
              <a:rPr lang="en-US" sz="2200" dirty="0">
                <a:latin typeface="Times New Roman" pitchFamily="18" charset="0"/>
                <a:cs typeface="Times New Roman" pitchFamily="18" charset="0"/>
              </a:rPr>
              <a:t>	</a:t>
            </a:r>
            <a:r>
              <a:rPr lang="en-US" sz="2200" dirty="0">
                <a:cs typeface="Calibri" pitchFamily="34" charset="0"/>
              </a:rPr>
              <a:t>of</a:t>
            </a:r>
            <a:r>
              <a:rPr lang="en-US" sz="2200" dirty="0">
                <a:latin typeface="Times New Roman" pitchFamily="18" charset="0"/>
                <a:cs typeface="Times New Roman" pitchFamily="18" charset="0"/>
              </a:rPr>
              <a:t>	</a:t>
            </a:r>
            <a:r>
              <a:rPr lang="en-US" sz="2200" dirty="0">
                <a:cs typeface="Calibri" pitchFamily="34" charset="0"/>
              </a:rPr>
              <a:t>antigen</a:t>
            </a:r>
            <a:r>
              <a:rPr lang="en-US" sz="2200" dirty="0">
                <a:latin typeface="Times New Roman" pitchFamily="18" charset="0"/>
                <a:cs typeface="Times New Roman" pitchFamily="18" charset="0"/>
              </a:rPr>
              <a:t>	</a:t>
            </a:r>
            <a:r>
              <a:rPr lang="en-US" sz="2200" dirty="0">
                <a:cs typeface="Calibri" pitchFamily="34" charset="0"/>
              </a:rPr>
              <a:t>to</a:t>
            </a:r>
            <a:r>
              <a:rPr lang="en-US" sz="2200" dirty="0">
                <a:latin typeface="Times New Roman" pitchFamily="18" charset="0"/>
                <a:cs typeface="Times New Roman" pitchFamily="18" charset="0"/>
              </a:rPr>
              <a:t> </a:t>
            </a:r>
            <a:r>
              <a:rPr lang="en-US" sz="2200" dirty="0">
                <a:cs typeface="Calibri" pitchFamily="34" charset="0"/>
              </a:rPr>
              <a:t>antibody</a:t>
            </a:r>
            <a:r>
              <a:rPr lang="en-US" sz="2200" dirty="0">
                <a:latin typeface="Times New Roman" pitchFamily="18" charset="0"/>
                <a:cs typeface="Times New Roman" pitchFamily="18" charset="0"/>
              </a:rPr>
              <a:t> </a:t>
            </a:r>
            <a:r>
              <a:rPr lang="en-US" sz="2200" dirty="0">
                <a:cs typeface="Calibri" pitchFamily="34" charset="0"/>
              </a:rPr>
              <a:t>can</a:t>
            </a:r>
            <a:r>
              <a:rPr lang="en-US" sz="2200" dirty="0">
                <a:latin typeface="Times New Roman" pitchFamily="18" charset="0"/>
                <a:cs typeface="Times New Roman" pitchFamily="18" charset="0"/>
              </a:rPr>
              <a:t> </a:t>
            </a:r>
            <a:r>
              <a:rPr lang="en-US" sz="2200" dirty="0">
                <a:cs typeface="Calibri" pitchFamily="34" charset="0"/>
              </a:rPr>
              <a:t>be</a:t>
            </a:r>
            <a:r>
              <a:rPr lang="en-US" sz="2200" dirty="0">
                <a:latin typeface="Times New Roman" pitchFamily="18" charset="0"/>
                <a:cs typeface="Times New Roman" pitchFamily="18" charset="0"/>
              </a:rPr>
              <a:t> </a:t>
            </a:r>
            <a:r>
              <a:rPr lang="en-US" sz="2200" dirty="0">
                <a:cs typeface="Calibri" pitchFamily="34" charset="0"/>
              </a:rPr>
              <a:t>detected</a:t>
            </a:r>
            <a:r>
              <a:rPr lang="en-US" sz="2200" dirty="0">
                <a:latin typeface="Times New Roman" pitchFamily="18" charset="0"/>
                <a:cs typeface="Times New Roman" pitchFamily="18" charset="0"/>
              </a:rPr>
              <a:t> </a:t>
            </a:r>
            <a:r>
              <a:rPr lang="en-US" sz="2200" dirty="0">
                <a:cs typeface="Calibri" pitchFamily="34" charset="0"/>
              </a:rPr>
              <a:t>by:</a:t>
            </a:r>
          </a:p>
          <a:p>
            <a:pPr marL="12700">
              <a:spcBef>
                <a:spcPts val="50"/>
              </a:spcBef>
            </a:pPr>
            <a:endParaRPr lang="en-US" sz="2200" dirty="0">
              <a:latin typeface="Times New Roman" pitchFamily="18" charset="0"/>
              <a:cs typeface="Times New Roman" pitchFamily="18" charset="0"/>
            </a:endParaRPr>
          </a:p>
          <a:p>
            <a:pPr marL="12700"/>
            <a:r>
              <a:rPr lang="en-US" sz="2200" dirty="0">
                <a:latin typeface="Wingdings" pitchFamily="2" charset="2"/>
                <a:ea typeface="Wingdings" pitchFamily="2" charset="2"/>
                <a:cs typeface="Wingdings" pitchFamily="2" charset="2"/>
              </a:rPr>
              <a:t></a:t>
            </a:r>
            <a:r>
              <a:rPr lang="en-US" sz="2200" dirty="0">
                <a:cs typeface="Calibri" pitchFamily="34" charset="0"/>
              </a:rPr>
              <a:t>some</a:t>
            </a:r>
            <a:r>
              <a:rPr lang="en-US" sz="2200" dirty="0">
                <a:latin typeface="Times New Roman" pitchFamily="18" charset="0"/>
                <a:cs typeface="Times New Roman" pitchFamily="18" charset="0"/>
              </a:rPr>
              <a:t> </a:t>
            </a:r>
            <a:r>
              <a:rPr lang="en-US" sz="2200" dirty="0">
                <a:cs typeface="Calibri" pitchFamily="34" charset="0"/>
              </a:rPr>
              <a:t>form</a:t>
            </a:r>
            <a:r>
              <a:rPr lang="en-US" sz="2200" dirty="0">
                <a:latin typeface="Times New Roman" pitchFamily="18" charset="0"/>
                <a:cs typeface="Times New Roman" pitchFamily="18" charset="0"/>
              </a:rPr>
              <a:t> </a:t>
            </a:r>
            <a:r>
              <a:rPr lang="en-US" sz="2200" dirty="0">
                <a:cs typeface="Calibri" pitchFamily="34" charset="0"/>
              </a:rPr>
              <a:t>of</a:t>
            </a:r>
            <a:r>
              <a:rPr lang="en-US" sz="2200" dirty="0">
                <a:latin typeface="Times New Roman" pitchFamily="18" charset="0"/>
                <a:cs typeface="Times New Roman" pitchFamily="18" charset="0"/>
              </a:rPr>
              <a:t> </a:t>
            </a:r>
            <a:r>
              <a:rPr lang="en-US" sz="2200" dirty="0">
                <a:cs typeface="Calibri" pitchFamily="34" charset="0"/>
              </a:rPr>
              <a:t>fluorescent</a:t>
            </a:r>
            <a:r>
              <a:rPr lang="en-US" sz="2200" dirty="0">
                <a:latin typeface="Times New Roman" pitchFamily="18" charset="0"/>
                <a:cs typeface="Times New Roman" pitchFamily="18" charset="0"/>
              </a:rPr>
              <a:t> </a:t>
            </a:r>
            <a:r>
              <a:rPr lang="en-US" sz="2200" dirty="0">
                <a:cs typeface="Calibri" pitchFamily="34" charset="0"/>
              </a:rPr>
              <a:t>tags</a:t>
            </a:r>
            <a:r>
              <a:rPr lang="en-US" sz="2200" dirty="0">
                <a:latin typeface="Times New Roman" pitchFamily="18" charset="0"/>
                <a:cs typeface="Times New Roman" pitchFamily="18" charset="0"/>
              </a:rPr>
              <a:t> </a:t>
            </a:r>
            <a:r>
              <a:rPr lang="en-US" sz="2200" dirty="0">
                <a:cs typeface="Calibri" pitchFamily="34" charset="0"/>
              </a:rPr>
              <a:t>(as</a:t>
            </a:r>
            <a:r>
              <a:rPr lang="en-US" sz="2200" dirty="0">
                <a:latin typeface="Times New Roman" pitchFamily="18" charset="0"/>
                <a:cs typeface="Times New Roman" pitchFamily="18" charset="0"/>
              </a:rPr>
              <a:t> </a:t>
            </a:r>
            <a:r>
              <a:rPr lang="en-US" sz="2200" dirty="0">
                <a:cs typeface="Calibri" pitchFamily="34" charset="0"/>
              </a:rPr>
              <a:t>in</a:t>
            </a:r>
            <a:r>
              <a:rPr lang="en-US" sz="2200" dirty="0">
                <a:latin typeface="Times New Roman" pitchFamily="18" charset="0"/>
                <a:cs typeface="Times New Roman" pitchFamily="18" charset="0"/>
              </a:rPr>
              <a:t> </a:t>
            </a:r>
            <a:r>
              <a:rPr lang="en-US" sz="2200" dirty="0" err="1">
                <a:cs typeface="Calibri" pitchFamily="34" charset="0"/>
              </a:rPr>
              <a:t>immunoflourescence</a:t>
            </a:r>
            <a:r>
              <a:rPr lang="en-US" sz="2200" dirty="0">
                <a:latin typeface="Times New Roman" pitchFamily="18" charset="0"/>
                <a:cs typeface="Times New Roman" pitchFamily="18" charset="0"/>
              </a:rPr>
              <a:t> </a:t>
            </a:r>
            <a:r>
              <a:rPr lang="en-US" sz="2200" dirty="0">
                <a:cs typeface="Calibri" pitchFamily="34" charset="0"/>
              </a:rPr>
              <a:t>and</a:t>
            </a:r>
            <a:r>
              <a:rPr lang="en-US" sz="2200" dirty="0">
                <a:latin typeface="Times New Roman" pitchFamily="18" charset="0"/>
                <a:cs typeface="Times New Roman" pitchFamily="18" charset="0"/>
              </a:rPr>
              <a:t> </a:t>
            </a:r>
            <a:r>
              <a:rPr lang="en-US" sz="2200" dirty="0">
                <a:cs typeface="Calibri" pitchFamily="34" charset="0"/>
              </a:rPr>
              <a:t>FACS)</a:t>
            </a:r>
          </a:p>
          <a:p>
            <a:pPr marL="12700"/>
            <a:r>
              <a:rPr lang="en-US" sz="2200" dirty="0">
                <a:latin typeface="Wingdings" pitchFamily="2" charset="2"/>
                <a:ea typeface="Wingdings" pitchFamily="2" charset="2"/>
                <a:cs typeface="Wingdings" pitchFamily="2" charset="2"/>
              </a:rPr>
              <a:t></a:t>
            </a:r>
            <a:r>
              <a:rPr lang="en-US" sz="2200" u="sng" dirty="0">
                <a:cs typeface="Calibri" pitchFamily="34" charset="0"/>
              </a:rPr>
              <a:t>by</a:t>
            </a:r>
            <a:r>
              <a:rPr lang="en-US" sz="2200" u="sng" dirty="0">
                <a:latin typeface="Times New Roman" pitchFamily="18" charset="0"/>
                <a:cs typeface="Times New Roman" pitchFamily="18" charset="0"/>
              </a:rPr>
              <a:t> </a:t>
            </a:r>
            <a:r>
              <a:rPr lang="en-US" sz="2200" u="sng" dirty="0">
                <a:cs typeface="Calibri" pitchFamily="34" charset="0"/>
              </a:rPr>
              <a:t>some</a:t>
            </a:r>
            <a:r>
              <a:rPr lang="en-US" sz="2200" u="sng" dirty="0">
                <a:latin typeface="Times New Roman" pitchFamily="18" charset="0"/>
                <a:cs typeface="Times New Roman" pitchFamily="18" charset="0"/>
              </a:rPr>
              <a:t> </a:t>
            </a:r>
            <a:r>
              <a:rPr lang="en-US" sz="2200" u="sng" dirty="0">
                <a:cs typeface="Calibri" pitchFamily="34" charset="0"/>
              </a:rPr>
              <a:t>enzyme</a:t>
            </a:r>
            <a:r>
              <a:rPr lang="en-US" sz="2200" u="sng" dirty="0">
                <a:latin typeface="Times New Roman" pitchFamily="18" charset="0"/>
                <a:cs typeface="Times New Roman" pitchFamily="18" charset="0"/>
              </a:rPr>
              <a:t> </a:t>
            </a:r>
            <a:r>
              <a:rPr lang="en-US" sz="2200" u="sng" dirty="0">
                <a:cs typeface="Calibri" pitchFamily="34" charset="0"/>
              </a:rPr>
              <a:t>which</a:t>
            </a:r>
            <a:r>
              <a:rPr lang="en-US" sz="2200" u="sng" dirty="0">
                <a:latin typeface="Times New Roman" pitchFamily="18" charset="0"/>
                <a:cs typeface="Times New Roman" pitchFamily="18" charset="0"/>
              </a:rPr>
              <a:t> </a:t>
            </a:r>
            <a:r>
              <a:rPr lang="en-US" sz="2200" u="sng" dirty="0">
                <a:cs typeface="Calibri" pitchFamily="34" charset="0"/>
              </a:rPr>
              <a:t>produces</a:t>
            </a:r>
            <a:r>
              <a:rPr lang="en-US" sz="2200" u="sng" dirty="0">
                <a:latin typeface="Times New Roman" pitchFamily="18" charset="0"/>
                <a:cs typeface="Times New Roman" pitchFamily="18" charset="0"/>
              </a:rPr>
              <a:t> </a:t>
            </a:r>
            <a:r>
              <a:rPr lang="en-US" sz="2200" u="sng" dirty="0" err="1">
                <a:cs typeface="Calibri" pitchFamily="34" charset="0"/>
              </a:rPr>
              <a:t>colour</a:t>
            </a:r>
            <a:r>
              <a:rPr lang="en-US" sz="2200" u="sng" dirty="0">
                <a:latin typeface="Times New Roman" pitchFamily="18" charset="0"/>
                <a:cs typeface="Times New Roman" pitchFamily="18" charset="0"/>
              </a:rPr>
              <a:t> </a:t>
            </a:r>
            <a:r>
              <a:rPr lang="en-US" sz="2200" u="sng" dirty="0">
                <a:cs typeface="Calibri" pitchFamily="34" charset="0"/>
              </a:rPr>
              <a:t>(as</a:t>
            </a:r>
            <a:r>
              <a:rPr lang="en-US" sz="2200" u="sng" dirty="0">
                <a:latin typeface="Times New Roman" pitchFamily="18" charset="0"/>
                <a:cs typeface="Times New Roman" pitchFamily="18" charset="0"/>
              </a:rPr>
              <a:t> </a:t>
            </a:r>
            <a:r>
              <a:rPr lang="en-US" sz="2200" u="sng" dirty="0">
                <a:cs typeface="Calibri" pitchFamily="34" charset="0"/>
              </a:rPr>
              <a:t>in</a:t>
            </a:r>
            <a:r>
              <a:rPr lang="en-US" sz="2200" u="sng" dirty="0">
                <a:latin typeface="Times New Roman" pitchFamily="18" charset="0"/>
                <a:cs typeface="Times New Roman" pitchFamily="18" charset="0"/>
              </a:rPr>
              <a:t> </a:t>
            </a:r>
            <a:r>
              <a:rPr lang="en-US" sz="2200" u="sng" dirty="0">
                <a:cs typeface="Calibri" pitchFamily="34" charset="0"/>
              </a:rPr>
              <a:t>ELISA)</a:t>
            </a:r>
          </a:p>
          <a:p>
            <a:pPr marL="12700"/>
            <a:r>
              <a:rPr lang="en-US" sz="2200" dirty="0">
                <a:latin typeface="Wingdings" pitchFamily="2" charset="2"/>
                <a:ea typeface="Wingdings" pitchFamily="2" charset="2"/>
                <a:cs typeface="Wingdings" pitchFamily="2" charset="2"/>
              </a:rPr>
              <a:t></a:t>
            </a:r>
            <a:r>
              <a:rPr lang="en-US" sz="2200" dirty="0">
                <a:cs typeface="Calibri" pitchFamily="34" charset="0"/>
              </a:rPr>
              <a:t>by</a:t>
            </a:r>
            <a:r>
              <a:rPr lang="en-US" sz="2200" dirty="0">
                <a:latin typeface="Times New Roman" pitchFamily="18" charset="0"/>
                <a:cs typeface="Times New Roman" pitchFamily="18" charset="0"/>
              </a:rPr>
              <a:t> </a:t>
            </a:r>
            <a:r>
              <a:rPr lang="en-US" sz="2200" dirty="0">
                <a:cs typeface="Calibri" pitchFamily="34" charset="0"/>
              </a:rPr>
              <a:t>radioactive</a:t>
            </a:r>
            <a:r>
              <a:rPr lang="en-US" sz="2200" dirty="0">
                <a:latin typeface="Times New Roman" pitchFamily="18" charset="0"/>
                <a:cs typeface="Times New Roman" pitchFamily="18" charset="0"/>
              </a:rPr>
              <a:t> </a:t>
            </a:r>
            <a:r>
              <a:rPr lang="en-US" sz="2200" dirty="0" err="1">
                <a:cs typeface="Calibri" pitchFamily="34" charset="0"/>
              </a:rPr>
              <a:t>labelled</a:t>
            </a:r>
            <a:r>
              <a:rPr lang="en-US" sz="2200" dirty="0">
                <a:latin typeface="Times New Roman" pitchFamily="18" charset="0"/>
                <a:cs typeface="Times New Roman" pitchFamily="18" charset="0"/>
              </a:rPr>
              <a:t> </a:t>
            </a:r>
            <a:r>
              <a:rPr lang="en-US" sz="2200" dirty="0">
                <a:cs typeface="Calibri" pitchFamily="34" charset="0"/>
              </a:rPr>
              <a:t>isotopes</a:t>
            </a:r>
            <a:r>
              <a:rPr lang="en-US" sz="2200" dirty="0">
                <a:latin typeface="Times New Roman" pitchFamily="18" charset="0"/>
                <a:cs typeface="Times New Roman" pitchFamily="18" charset="0"/>
              </a:rPr>
              <a:t> </a:t>
            </a:r>
            <a:r>
              <a:rPr lang="en-US" sz="2200" dirty="0">
                <a:cs typeface="Calibri" pitchFamily="34" charset="0"/>
              </a:rPr>
              <a:t>(as</a:t>
            </a:r>
            <a:r>
              <a:rPr lang="en-US" sz="2200" dirty="0">
                <a:latin typeface="Times New Roman" pitchFamily="18" charset="0"/>
                <a:cs typeface="Times New Roman" pitchFamily="18" charset="0"/>
              </a:rPr>
              <a:t> </a:t>
            </a:r>
            <a:r>
              <a:rPr lang="en-US" sz="2200" dirty="0">
                <a:cs typeface="Calibri" pitchFamily="34" charset="0"/>
              </a:rPr>
              <a:t>in</a:t>
            </a:r>
            <a:r>
              <a:rPr lang="en-US" sz="2200" dirty="0">
                <a:latin typeface="Times New Roman" pitchFamily="18" charset="0"/>
                <a:cs typeface="Times New Roman" pitchFamily="18" charset="0"/>
              </a:rPr>
              <a:t> </a:t>
            </a:r>
            <a:r>
              <a:rPr lang="en-US" sz="2200" dirty="0">
                <a:cs typeface="Calibri" pitchFamily="34" charset="0"/>
              </a:rPr>
              <a:t>RIA)</a:t>
            </a:r>
            <a:r>
              <a:rPr lang="en-US" sz="2200" dirty="0">
                <a:latin typeface="Times New Roman" pitchFamily="18" charset="0"/>
                <a:cs typeface="Times New Roman" pitchFamily="18" charset="0"/>
              </a:rPr>
              <a:t> </a:t>
            </a:r>
            <a:r>
              <a:rPr lang="en-US" sz="2200" dirty="0">
                <a:cs typeface="Calibri" pitchFamily="34" charset="0"/>
              </a:rPr>
              <a:t>or</a:t>
            </a:r>
          </a:p>
          <a:p>
            <a:pPr marL="12700"/>
            <a:r>
              <a:rPr lang="en-US" sz="2200" dirty="0">
                <a:latin typeface="Wingdings" pitchFamily="2" charset="2"/>
                <a:ea typeface="Wingdings" pitchFamily="2" charset="2"/>
                <a:cs typeface="Wingdings" pitchFamily="2" charset="2"/>
              </a:rPr>
              <a:t></a:t>
            </a:r>
            <a:r>
              <a:rPr lang="en-US" sz="2200" u="sng" dirty="0">
                <a:cs typeface="Calibri" pitchFamily="34" charset="0"/>
              </a:rPr>
              <a:t>by</a:t>
            </a:r>
            <a:r>
              <a:rPr lang="en-US" sz="2200" u="sng" dirty="0">
                <a:latin typeface="Times New Roman" pitchFamily="18" charset="0"/>
                <a:cs typeface="Times New Roman" pitchFamily="18" charset="0"/>
              </a:rPr>
              <a:t>	</a:t>
            </a:r>
            <a:r>
              <a:rPr lang="en-US" sz="2200" u="sng" dirty="0">
                <a:cs typeface="Calibri" pitchFamily="34" charset="0"/>
              </a:rPr>
              <a:t>measuring</a:t>
            </a:r>
            <a:r>
              <a:rPr lang="en-US" sz="2200" u="sng" dirty="0">
                <a:latin typeface="Times New Roman" pitchFamily="18" charset="0"/>
                <a:cs typeface="Times New Roman" pitchFamily="18" charset="0"/>
              </a:rPr>
              <a:t> </a:t>
            </a:r>
            <a:r>
              <a:rPr lang="en-US" sz="2200" u="sng" dirty="0">
                <a:cs typeface="Calibri" pitchFamily="34" charset="0"/>
              </a:rPr>
              <a:t>and</a:t>
            </a:r>
            <a:r>
              <a:rPr lang="en-US" sz="2200" u="sng" dirty="0">
                <a:latin typeface="Times New Roman" pitchFamily="18" charset="0"/>
                <a:cs typeface="Times New Roman" pitchFamily="18" charset="0"/>
              </a:rPr>
              <a:t> </a:t>
            </a:r>
            <a:r>
              <a:rPr lang="en-US" sz="2200" u="sng" dirty="0">
                <a:cs typeface="Calibri" pitchFamily="34" charset="0"/>
              </a:rPr>
              <a:t>monitoring</a:t>
            </a:r>
            <a:r>
              <a:rPr lang="en-US" sz="2200" u="sng" dirty="0">
                <a:latin typeface="Times New Roman" pitchFamily="18" charset="0"/>
                <a:cs typeface="Times New Roman" pitchFamily="18" charset="0"/>
              </a:rPr>
              <a:t> </a:t>
            </a:r>
            <a:r>
              <a:rPr lang="en-US" sz="2200" u="sng" dirty="0">
                <a:cs typeface="Calibri" pitchFamily="34" charset="0"/>
              </a:rPr>
              <a:t>the</a:t>
            </a:r>
            <a:r>
              <a:rPr lang="en-US" sz="2200" u="sng" dirty="0">
                <a:latin typeface="Times New Roman" pitchFamily="18" charset="0"/>
                <a:cs typeface="Times New Roman" pitchFamily="18" charset="0"/>
              </a:rPr>
              <a:t> </a:t>
            </a:r>
            <a:r>
              <a:rPr lang="en-US" sz="2200" u="sng" dirty="0">
                <a:cs typeface="Calibri" pitchFamily="34" charset="0"/>
              </a:rPr>
              <a:t>clumping</a:t>
            </a:r>
            <a:r>
              <a:rPr lang="en-US" sz="2200" u="sng" dirty="0">
                <a:latin typeface="Times New Roman" pitchFamily="18" charset="0"/>
                <a:cs typeface="Times New Roman" pitchFamily="18" charset="0"/>
              </a:rPr>
              <a:t> </a:t>
            </a:r>
            <a:r>
              <a:rPr lang="en-US" sz="2200" u="sng" dirty="0">
                <a:cs typeface="Calibri" pitchFamily="34" charset="0"/>
              </a:rPr>
              <a:t>or</a:t>
            </a:r>
            <a:r>
              <a:rPr lang="en-US" sz="2200" u="sng" dirty="0">
                <a:latin typeface="Times New Roman" pitchFamily="18" charset="0"/>
                <a:cs typeface="Times New Roman" pitchFamily="18" charset="0"/>
              </a:rPr>
              <a:t> </a:t>
            </a:r>
            <a:r>
              <a:rPr lang="en-US" sz="2200" u="sng" dirty="0">
                <a:cs typeface="Calibri" pitchFamily="34" charset="0"/>
              </a:rPr>
              <a:t>precipitation</a:t>
            </a:r>
            <a:r>
              <a:rPr lang="en-US" sz="2200" u="sng" dirty="0">
                <a:latin typeface="Times New Roman" pitchFamily="18" charset="0"/>
                <a:cs typeface="Times New Roman" pitchFamily="18" charset="0"/>
              </a:rPr>
              <a:t>	</a:t>
            </a:r>
            <a:r>
              <a:rPr lang="en-US" sz="2200" u="sng" dirty="0">
                <a:cs typeface="Calibri" pitchFamily="34" charset="0"/>
              </a:rPr>
              <a:t>events</a:t>
            </a:r>
            <a:r>
              <a:rPr lang="en-US" sz="2200" u="sng" dirty="0">
                <a:latin typeface="Times New Roman" pitchFamily="18" charset="0"/>
                <a:cs typeface="Times New Roman" pitchFamily="18" charset="0"/>
              </a:rPr>
              <a:t> </a:t>
            </a:r>
            <a:r>
              <a:rPr lang="en-US" sz="2200" u="sng" dirty="0">
                <a:cs typeface="Calibri" pitchFamily="34" charset="0"/>
              </a:rPr>
              <a:t>(as</a:t>
            </a:r>
            <a:r>
              <a:rPr lang="en-US" sz="2200" u="sng" dirty="0">
                <a:latin typeface="Times New Roman" pitchFamily="18" charset="0"/>
                <a:cs typeface="Times New Roman" pitchFamily="18" charset="0"/>
              </a:rPr>
              <a:t> </a:t>
            </a:r>
            <a:r>
              <a:rPr lang="en-US" sz="2200" u="sng" dirty="0">
                <a:cs typeface="Calibri" pitchFamily="34" charset="0"/>
              </a:rPr>
              <a:t>in</a:t>
            </a:r>
            <a:r>
              <a:rPr lang="en-US" sz="2200" u="sng" dirty="0">
                <a:latin typeface="Times New Roman" pitchFamily="18" charset="0"/>
                <a:cs typeface="Times New Roman" pitchFamily="18" charset="0"/>
              </a:rPr>
              <a:t> </a:t>
            </a:r>
            <a:r>
              <a:rPr lang="en-US" sz="2200" u="sng" dirty="0" err="1">
                <a:cs typeface="Calibri" pitchFamily="34" charset="0"/>
              </a:rPr>
              <a:t>immunoelectrophoresis</a:t>
            </a:r>
            <a:r>
              <a:rPr lang="en-US" sz="2200" u="sng" dirty="0">
                <a:latin typeface="Times New Roman" pitchFamily="18" charset="0"/>
                <a:cs typeface="Times New Roman" pitchFamily="18" charset="0"/>
              </a:rPr>
              <a:t> </a:t>
            </a:r>
            <a:r>
              <a:rPr lang="en-US" sz="2200" u="sng" dirty="0">
                <a:cs typeface="Calibri" pitchFamily="34" charset="0"/>
              </a:rPr>
              <a:t>or</a:t>
            </a:r>
            <a:r>
              <a:rPr lang="en-US" sz="2200" u="sng" dirty="0">
                <a:latin typeface="Times New Roman" pitchFamily="18" charset="0"/>
                <a:cs typeface="Times New Roman" pitchFamily="18" charset="0"/>
              </a:rPr>
              <a:t> </a:t>
            </a:r>
            <a:r>
              <a:rPr lang="en-US" sz="2200" u="sng" dirty="0">
                <a:cs typeface="Calibri" pitchFamily="34" charset="0"/>
              </a:rPr>
              <a:t>agglutination</a:t>
            </a:r>
            <a:r>
              <a:rPr lang="en-US" sz="2200" u="sng" dirty="0">
                <a:latin typeface="Times New Roman" pitchFamily="18" charset="0"/>
                <a:cs typeface="Times New Roman" pitchFamily="18" charset="0"/>
              </a:rPr>
              <a:t> </a:t>
            </a:r>
            <a:r>
              <a:rPr lang="en-US" sz="2200" u="sng" dirty="0">
                <a:cs typeface="Calibri" pitchFamily="34" charset="0"/>
              </a:rPr>
              <a:t>assays).</a:t>
            </a:r>
          </a:p>
        </p:txBody>
      </p:sp>
    </p:spTree>
    <p:extLst>
      <p:ext uri="{BB962C8B-B14F-4D97-AF65-F5344CB8AC3E}">
        <p14:creationId xmlns="" xmlns:p14="http://schemas.microsoft.com/office/powerpoint/2010/main" val="110797710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45550" y="396393"/>
            <a:ext cx="12785124" cy="492443"/>
          </a:xfrm>
          <a:prstGeom prst="rect">
            <a:avLst/>
          </a:prstGeom>
        </p:spPr>
        <p:txBody>
          <a:bodyPr wrap="square" lIns="0" tIns="0" rIns="0" bIns="0">
            <a:spAutoFit/>
          </a:bodyPr>
          <a:lstStyle/>
          <a:p>
            <a:pPr marL="1847850" indent="-1835150"/>
            <a:r>
              <a:rPr lang="en-US" sz="3200" b="1" dirty="0">
                <a:solidFill>
                  <a:srgbClr val="0070C0"/>
                </a:solidFill>
                <a:cs typeface="Calibri" pitchFamily="34" charset="0"/>
              </a:rPr>
              <a:t>Primary</a:t>
            </a:r>
            <a:r>
              <a:rPr lang="en-US" sz="3200" b="1" dirty="0">
                <a:solidFill>
                  <a:srgbClr val="0070C0"/>
                </a:solidFill>
                <a:cs typeface="Times New Roman" pitchFamily="18" charset="0"/>
              </a:rPr>
              <a:t> </a:t>
            </a:r>
            <a:r>
              <a:rPr lang="en-US" sz="3200" b="1" dirty="0">
                <a:solidFill>
                  <a:srgbClr val="0070C0"/>
                </a:solidFill>
                <a:cs typeface="Calibri" pitchFamily="34" charset="0"/>
              </a:rPr>
              <a:t>and</a:t>
            </a:r>
            <a:r>
              <a:rPr lang="en-US" sz="3200" b="1" dirty="0">
                <a:solidFill>
                  <a:srgbClr val="0070C0"/>
                </a:solidFill>
                <a:cs typeface="Times New Roman" pitchFamily="18" charset="0"/>
              </a:rPr>
              <a:t> </a:t>
            </a:r>
            <a:r>
              <a:rPr lang="en-US" sz="3200" b="1" dirty="0">
                <a:solidFill>
                  <a:srgbClr val="0070C0"/>
                </a:solidFill>
                <a:cs typeface="Calibri" pitchFamily="34" charset="0"/>
              </a:rPr>
              <a:t>secondary</a:t>
            </a:r>
            <a:r>
              <a:rPr lang="en-US" sz="3200" b="1" dirty="0">
                <a:solidFill>
                  <a:srgbClr val="0070C0"/>
                </a:solidFill>
                <a:cs typeface="Times New Roman" pitchFamily="18" charset="0"/>
              </a:rPr>
              <a:t> </a:t>
            </a:r>
            <a:r>
              <a:rPr lang="en-US" sz="3200" b="1" dirty="0">
                <a:solidFill>
                  <a:srgbClr val="0070C0"/>
                </a:solidFill>
                <a:cs typeface="Calibri" pitchFamily="34" charset="0"/>
              </a:rPr>
              <a:t>antibodies</a:t>
            </a:r>
            <a:r>
              <a:rPr lang="en-US" sz="3200" b="1" dirty="0">
                <a:solidFill>
                  <a:srgbClr val="0070C0"/>
                </a:solidFill>
                <a:cs typeface="Times New Roman" pitchFamily="18" charset="0"/>
              </a:rPr>
              <a:t> </a:t>
            </a:r>
            <a:r>
              <a:rPr lang="en-US" sz="3200" b="1" dirty="0">
                <a:solidFill>
                  <a:srgbClr val="0070C0"/>
                </a:solidFill>
                <a:cs typeface="Calibri" pitchFamily="34" charset="0"/>
              </a:rPr>
              <a:t>in</a:t>
            </a:r>
            <a:r>
              <a:rPr lang="en-US" sz="3200" b="1" dirty="0">
                <a:solidFill>
                  <a:srgbClr val="0070C0"/>
                </a:solidFill>
                <a:cs typeface="Times New Roman" pitchFamily="18" charset="0"/>
              </a:rPr>
              <a:t> </a:t>
            </a:r>
            <a:r>
              <a:rPr lang="en-US" sz="3200" b="1" dirty="0">
                <a:solidFill>
                  <a:srgbClr val="0070C0"/>
                </a:solidFill>
                <a:cs typeface="Calibri" pitchFamily="34" charset="0"/>
              </a:rPr>
              <a:t>immunoassays</a:t>
            </a:r>
            <a:endParaRPr lang="en-US" sz="3200" dirty="0">
              <a:solidFill>
                <a:srgbClr val="0070C0"/>
              </a:solidFill>
              <a:cs typeface="Calibri" pitchFamily="34" charset="0"/>
            </a:endParaRPr>
          </a:p>
        </p:txBody>
      </p:sp>
      <p:sp>
        <p:nvSpPr>
          <p:cNvPr id="3" name="object 3"/>
          <p:cNvSpPr txBox="1"/>
          <p:nvPr/>
        </p:nvSpPr>
        <p:spPr>
          <a:xfrm>
            <a:off x="2060576" y="1671638"/>
            <a:ext cx="1336675" cy="738664"/>
          </a:xfrm>
          <a:prstGeom prst="rect">
            <a:avLst/>
          </a:prstGeom>
        </p:spPr>
        <p:txBody>
          <a:bodyPr lIns="0" tIns="0" rIns="0" bIns="0">
            <a:spAutoFit/>
          </a:bodyPr>
          <a:lstStyle/>
          <a:p>
            <a:pPr marL="355600" indent="-342900">
              <a:buFont typeface="Arial" charset="0"/>
              <a:buChar char="•"/>
              <a:tabLst>
                <a:tab pos="355600" algn="l"/>
              </a:tabLst>
            </a:pPr>
            <a:r>
              <a:rPr lang="en-US" sz="2400" dirty="0">
                <a:cs typeface="Calibri" pitchFamily="34" charset="0"/>
              </a:rPr>
              <a:t>Primary</a:t>
            </a:r>
            <a:r>
              <a:rPr lang="en-US" sz="2400" dirty="0">
                <a:latin typeface="Times New Roman" pitchFamily="18" charset="0"/>
                <a:cs typeface="Times New Roman" pitchFamily="18" charset="0"/>
              </a:rPr>
              <a:t> </a:t>
            </a:r>
            <a:r>
              <a:rPr lang="en-US" sz="2400" dirty="0">
                <a:cs typeface="Calibri" pitchFamily="34" charset="0"/>
              </a:rPr>
              <a:t>those</a:t>
            </a:r>
          </a:p>
        </p:txBody>
      </p:sp>
      <p:sp>
        <p:nvSpPr>
          <p:cNvPr id="4" name="object 4"/>
          <p:cNvSpPr txBox="1"/>
          <p:nvPr/>
        </p:nvSpPr>
        <p:spPr>
          <a:xfrm>
            <a:off x="3881422" y="1714488"/>
            <a:ext cx="1970088" cy="1107996"/>
          </a:xfrm>
          <a:prstGeom prst="rect">
            <a:avLst/>
          </a:prstGeom>
        </p:spPr>
        <p:txBody>
          <a:bodyPr lIns="0" tIns="0" rIns="0" bIns="0">
            <a:spAutoFit/>
          </a:bodyPr>
          <a:lstStyle/>
          <a:p>
            <a:pPr marL="173038" indent="-161925">
              <a:tabLst>
                <a:tab pos="1554163" algn="l"/>
                <a:tab pos="1700213" algn="l"/>
              </a:tabLst>
            </a:pPr>
            <a:r>
              <a:rPr lang="en-US" sz="2400" dirty="0">
                <a:cs typeface="Calibri" pitchFamily="34" charset="0"/>
              </a:rPr>
              <a:t>antibodies</a:t>
            </a:r>
            <a:r>
              <a:rPr lang="en-US" sz="2400" dirty="0">
                <a:latin typeface="Times New Roman" pitchFamily="18" charset="0"/>
                <a:cs typeface="Times New Roman" pitchFamily="18" charset="0"/>
              </a:rPr>
              <a:t>	</a:t>
            </a:r>
            <a:r>
              <a:rPr lang="en-US" sz="2400" dirty="0">
                <a:cs typeface="Calibri" pitchFamily="34" charset="0"/>
              </a:rPr>
              <a:t>are</a:t>
            </a:r>
            <a:r>
              <a:rPr lang="en-US" sz="2400" dirty="0">
                <a:latin typeface="Times New Roman" pitchFamily="18" charset="0"/>
                <a:cs typeface="Times New Roman" pitchFamily="18" charset="0"/>
              </a:rPr>
              <a:t> </a:t>
            </a:r>
            <a:r>
              <a:rPr lang="en-US" sz="2400" dirty="0">
                <a:cs typeface="Calibri" pitchFamily="34" charset="0"/>
              </a:rPr>
              <a:t>groups</a:t>
            </a:r>
            <a:r>
              <a:rPr lang="en-US" sz="2400" dirty="0">
                <a:latin typeface="Times New Roman" pitchFamily="18" charset="0"/>
                <a:cs typeface="Times New Roman" pitchFamily="18" charset="0"/>
              </a:rPr>
              <a:t>		</a:t>
            </a:r>
            <a:r>
              <a:rPr lang="en-US" sz="2400" dirty="0">
                <a:cs typeface="Calibri" pitchFamily="34" charset="0"/>
              </a:rPr>
              <a:t>of</a:t>
            </a:r>
          </a:p>
          <a:p>
            <a:pPr marL="173038" indent="-161925">
              <a:tabLst>
                <a:tab pos="1554163" algn="l"/>
                <a:tab pos="1700213" algn="l"/>
              </a:tabLst>
            </a:pPr>
            <a:r>
              <a:rPr lang="en-US" sz="2400" dirty="0">
                <a:cs typeface="Calibri" pitchFamily="34" charset="0"/>
              </a:rPr>
              <a:t>that</a:t>
            </a:r>
            <a:r>
              <a:rPr lang="en-US" sz="2400" dirty="0">
                <a:latin typeface="Times New Roman" pitchFamily="18" charset="0"/>
                <a:cs typeface="Times New Roman" pitchFamily="18" charset="0"/>
              </a:rPr>
              <a:t> </a:t>
            </a:r>
            <a:endParaRPr lang="en-US" sz="2400" dirty="0">
              <a:cs typeface="Calibri" pitchFamily="34" charset="0"/>
            </a:endParaRPr>
          </a:p>
        </p:txBody>
      </p:sp>
      <p:sp>
        <p:nvSpPr>
          <p:cNvPr id="5" name="object 5"/>
          <p:cNvSpPr txBox="1"/>
          <p:nvPr/>
        </p:nvSpPr>
        <p:spPr>
          <a:xfrm>
            <a:off x="2403476" y="2422525"/>
            <a:ext cx="1323975" cy="369332"/>
          </a:xfrm>
          <a:prstGeom prst="rect">
            <a:avLst/>
          </a:prstGeom>
        </p:spPr>
        <p:txBody>
          <a:bodyPr lIns="0" tIns="0" rIns="0" bIns="0">
            <a:spAutoFit/>
          </a:bodyPr>
          <a:lstStyle/>
          <a:p>
            <a:pPr marL="12700">
              <a:defRPr/>
            </a:pPr>
            <a:r>
              <a:rPr sz="2400" dirty="0">
                <a:latin typeface="Calibri"/>
                <a:cs typeface="Calibri"/>
              </a:rPr>
              <a:t>a</a:t>
            </a:r>
            <a:r>
              <a:rPr sz="2400" spc="-20" dirty="0">
                <a:latin typeface="Calibri"/>
                <a:cs typeface="Calibri"/>
              </a:rPr>
              <a:t>n</a:t>
            </a:r>
            <a:r>
              <a:rPr sz="2400" dirty="0">
                <a:latin typeface="Calibri"/>
                <a:cs typeface="Calibri"/>
              </a:rPr>
              <a:t>ti</a:t>
            </a:r>
            <a:r>
              <a:rPr sz="2400" spc="-5" dirty="0">
                <a:latin typeface="Calibri"/>
                <a:cs typeface="Calibri"/>
              </a:rPr>
              <a:t>bod</a:t>
            </a:r>
            <a:r>
              <a:rPr sz="2400" dirty="0">
                <a:latin typeface="Calibri"/>
                <a:cs typeface="Calibri"/>
              </a:rPr>
              <a:t>i</a:t>
            </a:r>
            <a:r>
              <a:rPr sz="2400" spc="-10" dirty="0">
                <a:latin typeface="Calibri"/>
                <a:cs typeface="Calibri"/>
              </a:rPr>
              <a:t>e</a:t>
            </a:r>
            <a:r>
              <a:rPr sz="2400" dirty="0">
                <a:latin typeface="Calibri"/>
                <a:cs typeface="Calibri"/>
              </a:rPr>
              <a:t>s</a:t>
            </a:r>
          </a:p>
        </p:txBody>
      </p:sp>
      <p:sp>
        <p:nvSpPr>
          <p:cNvPr id="6" name="object 6"/>
          <p:cNvSpPr txBox="1"/>
          <p:nvPr/>
        </p:nvSpPr>
        <p:spPr>
          <a:xfrm>
            <a:off x="2403475" y="2787650"/>
            <a:ext cx="1481138" cy="369332"/>
          </a:xfrm>
          <a:prstGeom prst="rect">
            <a:avLst/>
          </a:prstGeom>
        </p:spPr>
        <p:txBody>
          <a:bodyPr lIns="0" tIns="0" rIns="0" bIns="0">
            <a:spAutoFit/>
          </a:bodyPr>
          <a:lstStyle/>
          <a:p>
            <a:pPr marL="12700">
              <a:tabLst>
                <a:tab pos="1212215" algn="l"/>
              </a:tabLst>
              <a:defRPr/>
            </a:pPr>
            <a:r>
              <a:rPr sz="2400" spc="-5" dirty="0">
                <a:latin typeface="Calibri"/>
                <a:cs typeface="Calibri"/>
              </a:rPr>
              <a:t>d</a:t>
            </a:r>
            <a:r>
              <a:rPr sz="2400" dirty="0">
                <a:latin typeface="Calibri"/>
                <a:cs typeface="Calibri"/>
              </a:rPr>
              <a:t>i</a:t>
            </a:r>
            <a:r>
              <a:rPr sz="2400" spc="-45" dirty="0">
                <a:latin typeface="Calibri"/>
                <a:cs typeface="Calibri"/>
              </a:rPr>
              <a:t>r</a:t>
            </a:r>
            <a:r>
              <a:rPr sz="2400" spc="-15" dirty="0">
                <a:latin typeface="Calibri"/>
                <a:cs typeface="Calibri"/>
              </a:rPr>
              <a:t>e</a:t>
            </a:r>
            <a:r>
              <a:rPr sz="2400" spc="-5" dirty="0">
                <a:latin typeface="Calibri"/>
                <a:cs typeface="Calibri"/>
              </a:rPr>
              <a:t>c</a:t>
            </a:r>
            <a:r>
              <a:rPr sz="2400" dirty="0">
                <a:latin typeface="Calibri"/>
                <a:cs typeface="Calibri"/>
              </a:rPr>
              <a:t>tl</a:t>
            </a:r>
            <a:r>
              <a:rPr sz="2400" spc="-15" dirty="0">
                <a:latin typeface="Calibri"/>
                <a:cs typeface="Calibri"/>
              </a:rPr>
              <a:t>y</a:t>
            </a:r>
            <a:r>
              <a:rPr sz="2400">
                <a:latin typeface="Times New Roman"/>
                <a:cs typeface="Times New Roman"/>
              </a:rPr>
              <a:t>	</a:t>
            </a:r>
            <a:endParaRPr sz="2400">
              <a:latin typeface="Calibri"/>
              <a:cs typeface="Calibri"/>
            </a:endParaRPr>
          </a:p>
        </p:txBody>
      </p:sp>
      <p:sp>
        <p:nvSpPr>
          <p:cNvPr id="7" name="object 7"/>
          <p:cNvSpPr txBox="1"/>
          <p:nvPr/>
        </p:nvSpPr>
        <p:spPr>
          <a:xfrm>
            <a:off x="4095737" y="2786058"/>
            <a:ext cx="766763" cy="369332"/>
          </a:xfrm>
          <a:prstGeom prst="rect">
            <a:avLst/>
          </a:prstGeom>
        </p:spPr>
        <p:txBody>
          <a:bodyPr lIns="0" tIns="0" rIns="0" bIns="0">
            <a:spAutoFit/>
          </a:bodyPr>
          <a:lstStyle/>
          <a:p>
            <a:pPr marL="12700">
              <a:defRPr/>
            </a:pPr>
            <a:r>
              <a:rPr sz="2400" spc="-35">
                <a:latin typeface="Calibri"/>
                <a:cs typeface="Calibri"/>
              </a:rPr>
              <a:t>t</a:t>
            </a:r>
            <a:r>
              <a:rPr sz="2400" spc="-15">
                <a:latin typeface="Calibri"/>
                <a:cs typeface="Calibri"/>
              </a:rPr>
              <a:t>a</a:t>
            </a:r>
            <a:r>
              <a:rPr sz="2400" spc="-45">
                <a:latin typeface="Calibri"/>
                <a:cs typeface="Calibri"/>
              </a:rPr>
              <a:t>r</a:t>
            </a:r>
            <a:r>
              <a:rPr sz="2400" spc="-55">
                <a:latin typeface="Calibri"/>
                <a:cs typeface="Calibri"/>
              </a:rPr>
              <a:t>g</a:t>
            </a:r>
            <a:r>
              <a:rPr sz="2400" spc="-10">
                <a:latin typeface="Calibri"/>
                <a:cs typeface="Calibri"/>
              </a:rPr>
              <a:t>et</a:t>
            </a:r>
            <a:r>
              <a:rPr lang="en-GB" sz="2400" spc="-10" dirty="0">
                <a:latin typeface="Calibri"/>
                <a:cs typeface="Calibri"/>
              </a:rPr>
              <a:t> </a:t>
            </a:r>
            <a:endParaRPr sz="2400">
              <a:latin typeface="Calibri"/>
              <a:cs typeface="Calibri"/>
            </a:endParaRPr>
          </a:p>
        </p:txBody>
      </p:sp>
      <p:sp>
        <p:nvSpPr>
          <p:cNvPr id="8" name="object 8"/>
          <p:cNvSpPr txBox="1"/>
          <p:nvPr/>
        </p:nvSpPr>
        <p:spPr>
          <a:xfrm>
            <a:off x="2060576" y="3152775"/>
            <a:ext cx="3529013" cy="3123932"/>
          </a:xfrm>
          <a:prstGeom prst="rect">
            <a:avLst/>
          </a:prstGeom>
        </p:spPr>
        <p:txBody>
          <a:bodyPr lIns="0" tIns="0" rIns="0" bIns="0">
            <a:spAutoFit/>
          </a:bodyPr>
          <a:lstStyle/>
          <a:p>
            <a:pPr marL="355600"/>
            <a:r>
              <a:rPr lang="en-US" sz="2400" dirty="0">
                <a:cs typeface="Calibri" pitchFamily="34" charset="0"/>
              </a:rPr>
              <a:t>the protein</a:t>
            </a:r>
            <a:r>
              <a:rPr lang="en-US" sz="2400" dirty="0">
                <a:latin typeface="Times New Roman" pitchFamily="18" charset="0"/>
                <a:cs typeface="Times New Roman" pitchFamily="18" charset="0"/>
              </a:rPr>
              <a:t> </a:t>
            </a:r>
            <a:r>
              <a:rPr lang="en-US" sz="2400" dirty="0">
                <a:cs typeface="Calibri" pitchFamily="34" charset="0"/>
              </a:rPr>
              <a:t>(or</a:t>
            </a:r>
            <a:r>
              <a:rPr lang="en-US" sz="2400" dirty="0">
                <a:latin typeface="Times New Roman" pitchFamily="18" charset="0"/>
                <a:cs typeface="Times New Roman" pitchFamily="18" charset="0"/>
              </a:rPr>
              <a:t> </a:t>
            </a:r>
            <a:r>
              <a:rPr lang="en-US" sz="2400" dirty="0">
                <a:cs typeface="Calibri" pitchFamily="34" charset="0"/>
              </a:rPr>
              <a:t>antigen)</a:t>
            </a:r>
          </a:p>
          <a:p>
            <a:pPr marL="355600">
              <a:spcBef>
                <a:spcPts val="13"/>
              </a:spcBef>
            </a:pPr>
            <a:endParaRPr lang="en-US" sz="3500" dirty="0">
              <a:latin typeface="Times New Roman" pitchFamily="18" charset="0"/>
              <a:cs typeface="Times New Roman" pitchFamily="18" charset="0"/>
            </a:endParaRPr>
          </a:p>
          <a:p>
            <a:pPr marL="355600" algn="just">
              <a:buFont typeface="Arial" charset="0"/>
              <a:buChar char="•"/>
            </a:pPr>
            <a:r>
              <a:rPr lang="en-US" sz="2400" dirty="0">
                <a:cs typeface="Calibri" pitchFamily="34" charset="0"/>
              </a:rPr>
              <a:t>Secondary</a:t>
            </a:r>
            <a:r>
              <a:rPr lang="en-US" sz="2400" dirty="0">
                <a:latin typeface="Times New Roman" pitchFamily="18" charset="0"/>
                <a:cs typeface="Times New Roman" pitchFamily="18" charset="0"/>
              </a:rPr>
              <a:t> </a:t>
            </a:r>
            <a:r>
              <a:rPr lang="en-US" sz="2400" dirty="0">
                <a:cs typeface="Calibri" pitchFamily="34" charset="0"/>
              </a:rPr>
              <a:t>antibodies</a:t>
            </a:r>
            <a:r>
              <a:rPr lang="en-US" sz="2400" dirty="0">
                <a:latin typeface="Times New Roman" pitchFamily="18" charset="0"/>
                <a:cs typeface="Times New Roman" pitchFamily="18" charset="0"/>
              </a:rPr>
              <a:t> </a:t>
            </a:r>
            <a:r>
              <a:rPr lang="en-US" sz="2400" dirty="0">
                <a:cs typeface="Calibri" pitchFamily="34" charset="0"/>
              </a:rPr>
              <a:t>are</a:t>
            </a:r>
            <a:r>
              <a:rPr lang="en-US" sz="2400" dirty="0">
                <a:latin typeface="Times New Roman" pitchFamily="18" charset="0"/>
                <a:cs typeface="Times New Roman" pitchFamily="18" charset="0"/>
              </a:rPr>
              <a:t> </a:t>
            </a:r>
            <a:r>
              <a:rPr lang="en-US" sz="2400" dirty="0">
                <a:cs typeface="Calibri" pitchFamily="34" charset="0"/>
              </a:rPr>
              <a:t>those</a:t>
            </a:r>
            <a:r>
              <a:rPr lang="en-US" sz="2400" dirty="0">
                <a:latin typeface="Times New Roman" pitchFamily="18" charset="0"/>
                <a:cs typeface="Times New Roman" pitchFamily="18" charset="0"/>
              </a:rPr>
              <a:t> </a:t>
            </a:r>
            <a:r>
              <a:rPr lang="en-US" sz="2400" dirty="0">
                <a:cs typeface="Calibri" pitchFamily="34" charset="0"/>
              </a:rPr>
              <a:t>that</a:t>
            </a:r>
            <a:r>
              <a:rPr lang="en-US" sz="2400" dirty="0">
                <a:latin typeface="Times New Roman" pitchFamily="18" charset="0"/>
                <a:cs typeface="Times New Roman" pitchFamily="18" charset="0"/>
              </a:rPr>
              <a:t> </a:t>
            </a:r>
            <a:r>
              <a:rPr lang="en-US" sz="2400" dirty="0">
                <a:cs typeface="Calibri" pitchFamily="34" charset="0"/>
              </a:rPr>
              <a:t>target</a:t>
            </a:r>
            <a:r>
              <a:rPr lang="en-US" sz="2400" dirty="0">
                <a:latin typeface="Times New Roman" pitchFamily="18" charset="0"/>
                <a:cs typeface="Times New Roman" pitchFamily="18" charset="0"/>
              </a:rPr>
              <a:t> </a:t>
            </a:r>
            <a:r>
              <a:rPr lang="en-US" sz="2400" dirty="0">
                <a:cs typeface="Calibri" pitchFamily="34" charset="0"/>
              </a:rPr>
              <a:t>another</a:t>
            </a:r>
            <a:r>
              <a:rPr lang="en-US" sz="2400" dirty="0">
                <a:latin typeface="Times New Roman" pitchFamily="18" charset="0"/>
                <a:cs typeface="Times New Roman" pitchFamily="18" charset="0"/>
              </a:rPr>
              <a:t> </a:t>
            </a:r>
            <a:r>
              <a:rPr lang="en-US" sz="2400" dirty="0">
                <a:cs typeface="Calibri" pitchFamily="34" charset="0"/>
              </a:rPr>
              <a:t>(primary)</a:t>
            </a:r>
            <a:r>
              <a:rPr lang="en-US" sz="2400" dirty="0">
                <a:latin typeface="Times New Roman" pitchFamily="18" charset="0"/>
                <a:cs typeface="Times New Roman" pitchFamily="18" charset="0"/>
              </a:rPr>
              <a:t>  </a:t>
            </a:r>
            <a:r>
              <a:rPr lang="en-US" sz="2400" dirty="0">
                <a:cs typeface="Calibri" pitchFamily="34" charset="0"/>
              </a:rPr>
              <a:t>antibody</a:t>
            </a:r>
            <a:r>
              <a:rPr lang="en-US" sz="2400" dirty="0">
                <a:latin typeface="Times New Roman" pitchFamily="18" charset="0"/>
                <a:cs typeface="Times New Roman" pitchFamily="18" charset="0"/>
              </a:rPr>
              <a:t>  </a:t>
            </a:r>
            <a:r>
              <a:rPr lang="en-US" sz="2400" dirty="0">
                <a:cs typeface="Calibri" pitchFamily="34" charset="0"/>
              </a:rPr>
              <a:t>that,</a:t>
            </a:r>
            <a:r>
              <a:rPr lang="en-US" sz="2400" dirty="0">
                <a:latin typeface="Times New Roman" pitchFamily="18" charset="0"/>
                <a:cs typeface="Times New Roman" pitchFamily="18" charset="0"/>
              </a:rPr>
              <a:t> </a:t>
            </a:r>
            <a:r>
              <a:rPr lang="en-US" sz="2400" dirty="0">
                <a:cs typeface="Calibri" pitchFamily="34" charset="0"/>
              </a:rPr>
              <a:t>in</a:t>
            </a:r>
            <a:r>
              <a:rPr lang="en-US" sz="2400" dirty="0">
                <a:latin typeface="Times New Roman" pitchFamily="18" charset="0"/>
                <a:cs typeface="Times New Roman" pitchFamily="18" charset="0"/>
              </a:rPr>
              <a:t>    </a:t>
            </a:r>
            <a:r>
              <a:rPr lang="en-US" sz="2400" dirty="0">
                <a:cs typeface="Calibri" pitchFamily="34" charset="0"/>
              </a:rPr>
              <a:t>turn,</a:t>
            </a:r>
            <a:r>
              <a:rPr lang="en-US" sz="2400" dirty="0">
                <a:latin typeface="Times New Roman" pitchFamily="18" charset="0"/>
                <a:cs typeface="Times New Roman" pitchFamily="18" charset="0"/>
              </a:rPr>
              <a:t>    </a:t>
            </a:r>
            <a:r>
              <a:rPr lang="en-US" sz="2400" dirty="0">
                <a:cs typeface="Calibri" pitchFamily="34" charset="0"/>
              </a:rPr>
              <a:t>is</a:t>
            </a:r>
            <a:r>
              <a:rPr lang="en-US" sz="2400" dirty="0">
                <a:latin typeface="Times New Roman" pitchFamily="18" charset="0"/>
                <a:cs typeface="Times New Roman" pitchFamily="18" charset="0"/>
              </a:rPr>
              <a:t>    </a:t>
            </a:r>
            <a:r>
              <a:rPr lang="en-US" sz="2400" dirty="0">
                <a:cs typeface="Calibri" pitchFamily="34" charset="0"/>
              </a:rPr>
              <a:t>bound</a:t>
            </a:r>
            <a:r>
              <a:rPr lang="en-US" sz="2400" dirty="0">
                <a:latin typeface="Times New Roman" pitchFamily="18" charset="0"/>
                <a:cs typeface="Times New Roman" pitchFamily="18" charset="0"/>
              </a:rPr>
              <a:t>    </a:t>
            </a:r>
            <a:r>
              <a:rPr lang="en-US" sz="2400" dirty="0">
                <a:cs typeface="Calibri" pitchFamily="34" charset="0"/>
              </a:rPr>
              <a:t>to</a:t>
            </a:r>
            <a:r>
              <a:rPr lang="en-US" sz="2400" dirty="0">
                <a:latin typeface="Times New Roman" pitchFamily="18" charset="0"/>
                <a:cs typeface="Times New Roman" pitchFamily="18" charset="0"/>
              </a:rPr>
              <a:t> </a:t>
            </a:r>
            <a:r>
              <a:rPr lang="en-US" sz="2400" dirty="0">
                <a:cs typeface="Calibri" pitchFamily="34" charset="0"/>
              </a:rPr>
              <a:t>an</a:t>
            </a:r>
            <a:r>
              <a:rPr lang="en-US" sz="2400" dirty="0">
                <a:latin typeface="Times New Roman" pitchFamily="18" charset="0"/>
                <a:cs typeface="Times New Roman" pitchFamily="18" charset="0"/>
              </a:rPr>
              <a:t> </a:t>
            </a:r>
            <a:r>
              <a:rPr lang="en-US" sz="2400" i="1" dirty="0">
                <a:cs typeface="Calibri" pitchFamily="34" charset="0"/>
              </a:rPr>
              <a:t>antigen</a:t>
            </a:r>
            <a:r>
              <a:rPr lang="en-US" sz="2400" i="1" dirty="0">
                <a:latin typeface="Times New Roman" pitchFamily="18" charset="0"/>
                <a:cs typeface="Times New Roman" pitchFamily="18" charset="0"/>
              </a:rPr>
              <a:t> </a:t>
            </a:r>
            <a:r>
              <a:rPr lang="en-US" sz="2400" i="1" dirty="0">
                <a:cs typeface="Calibri" pitchFamily="34" charset="0"/>
              </a:rPr>
              <a:t>or</a:t>
            </a:r>
            <a:r>
              <a:rPr lang="en-US" sz="2400" i="1" dirty="0">
                <a:latin typeface="Times New Roman" pitchFamily="18" charset="0"/>
                <a:cs typeface="Times New Roman" pitchFamily="18" charset="0"/>
              </a:rPr>
              <a:t> </a:t>
            </a:r>
            <a:r>
              <a:rPr lang="en-US" sz="2400" i="1" dirty="0">
                <a:cs typeface="Calibri" pitchFamily="34" charset="0"/>
              </a:rPr>
              <a:t>protein</a:t>
            </a:r>
            <a:endParaRPr lang="en-US" sz="2400" dirty="0">
              <a:cs typeface="Calibri" pitchFamily="34" charset="0"/>
            </a:endParaRPr>
          </a:p>
        </p:txBody>
      </p:sp>
      <p:sp>
        <p:nvSpPr>
          <p:cNvPr id="4105" name="object 9"/>
          <p:cNvSpPr>
            <a:spLocks noChangeArrowheads="1"/>
          </p:cNvSpPr>
          <p:nvPr/>
        </p:nvSpPr>
        <p:spPr bwMode="auto">
          <a:xfrm>
            <a:off x="6024563" y="2500313"/>
            <a:ext cx="4362450" cy="2857500"/>
          </a:xfrm>
          <a:prstGeom prst="rect">
            <a:avLst/>
          </a:prstGeom>
          <a:blipFill dpi="0" rotWithShape="1">
            <a:blip r:embed="rId3"/>
            <a:srcRect/>
            <a:stretch>
              <a:fillRect/>
            </a:stretch>
          </a:blipFill>
          <a:ln w="9525">
            <a:noFill/>
            <a:miter lim="800000"/>
            <a:headEnd/>
            <a:tailEnd/>
          </a:ln>
        </p:spPr>
        <p:txBody>
          <a:bodyPr lIns="0" tIns="0" rIns="0" bIns="0"/>
          <a:lstStyle/>
          <a:p>
            <a:endParaRPr lang="en-US"/>
          </a:p>
        </p:txBody>
      </p:sp>
      <p:sp>
        <p:nvSpPr>
          <p:cNvPr id="4106" name="object 10"/>
          <p:cNvSpPr>
            <a:spLocks/>
          </p:cNvSpPr>
          <p:nvPr/>
        </p:nvSpPr>
        <p:spPr bwMode="auto">
          <a:xfrm>
            <a:off x="6167439" y="2428876"/>
            <a:ext cx="428625" cy="428625"/>
          </a:xfrm>
          <a:custGeom>
            <a:avLst/>
            <a:gdLst/>
            <a:ahLst/>
            <a:cxnLst>
              <a:cxn ang="0">
                <a:pos x="0" y="428243"/>
              </a:cxn>
              <a:cxn ang="0">
                <a:pos x="428243" y="428243"/>
              </a:cxn>
              <a:cxn ang="0">
                <a:pos x="428243" y="0"/>
              </a:cxn>
              <a:cxn ang="0">
                <a:pos x="0" y="0"/>
              </a:cxn>
              <a:cxn ang="0">
                <a:pos x="0" y="428243"/>
              </a:cxn>
            </a:cxnLst>
            <a:rect l="0" t="0" r="r" b="b"/>
            <a:pathLst>
              <a:path w="428625" h="428625">
                <a:moveTo>
                  <a:pt x="0" y="428243"/>
                </a:moveTo>
                <a:lnTo>
                  <a:pt x="428243" y="428243"/>
                </a:lnTo>
                <a:lnTo>
                  <a:pt x="428243" y="0"/>
                </a:lnTo>
                <a:lnTo>
                  <a:pt x="0" y="0"/>
                </a:lnTo>
                <a:lnTo>
                  <a:pt x="0" y="428243"/>
                </a:lnTo>
                <a:close/>
              </a:path>
            </a:pathLst>
          </a:custGeom>
          <a:solidFill>
            <a:srgbClr val="FFFFFF"/>
          </a:solidFill>
          <a:ln w="9525">
            <a:noFill/>
            <a:round/>
            <a:headEnd/>
            <a:tailEnd/>
          </a:ln>
        </p:spPr>
        <p:txBody>
          <a:bodyPr lIns="0" tIns="0" rIns="0" bIns="0"/>
          <a:lstStyle/>
          <a:p>
            <a:endParaRPr lang="en-GB"/>
          </a:p>
        </p:txBody>
      </p:sp>
      <p:sp>
        <p:nvSpPr>
          <p:cNvPr id="4107" name="object 11"/>
          <p:cNvSpPr>
            <a:spLocks/>
          </p:cNvSpPr>
          <p:nvPr/>
        </p:nvSpPr>
        <p:spPr bwMode="auto">
          <a:xfrm>
            <a:off x="6881814" y="2286001"/>
            <a:ext cx="428625" cy="428625"/>
          </a:xfrm>
          <a:custGeom>
            <a:avLst/>
            <a:gdLst/>
            <a:ahLst/>
            <a:cxnLst>
              <a:cxn ang="0">
                <a:pos x="0" y="428243"/>
              </a:cxn>
              <a:cxn ang="0">
                <a:pos x="428243" y="428243"/>
              </a:cxn>
              <a:cxn ang="0">
                <a:pos x="428243" y="0"/>
              </a:cxn>
              <a:cxn ang="0">
                <a:pos x="0" y="0"/>
              </a:cxn>
              <a:cxn ang="0">
                <a:pos x="0" y="428243"/>
              </a:cxn>
            </a:cxnLst>
            <a:rect l="0" t="0" r="r" b="b"/>
            <a:pathLst>
              <a:path w="428625" h="428625">
                <a:moveTo>
                  <a:pt x="0" y="428243"/>
                </a:moveTo>
                <a:lnTo>
                  <a:pt x="428243" y="428243"/>
                </a:lnTo>
                <a:lnTo>
                  <a:pt x="428243" y="0"/>
                </a:lnTo>
                <a:lnTo>
                  <a:pt x="0" y="0"/>
                </a:lnTo>
                <a:lnTo>
                  <a:pt x="0" y="428243"/>
                </a:lnTo>
                <a:close/>
              </a:path>
            </a:pathLst>
          </a:custGeom>
          <a:solidFill>
            <a:srgbClr val="FFFFFF"/>
          </a:solidFill>
          <a:ln w="9525">
            <a:noFill/>
            <a:round/>
            <a:headEnd/>
            <a:tailEnd/>
          </a:ln>
        </p:spPr>
        <p:txBody>
          <a:bodyPr lIns="0" tIns="0" rIns="0" bIns="0"/>
          <a:lstStyle/>
          <a:p>
            <a:endParaRPr lang="en-GB"/>
          </a:p>
        </p:txBody>
      </p:sp>
    </p:spTree>
    <p:extLst>
      <p:ext uri="{BB962C8B-B14F-4D97-AF65-F5344CB8AC3E}">
        <p14:creationId xmlns="" xmlns:p14="http://schemas.microsoft.com/office/powerpoint/2010/main" val="43110807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9666" y="-214330"/>
            <a:ext cx="8229600" cy="1143000"/>
          </a:xfrm>
        </p:spPr>
        <p:txBody>
          <a:bodyPr>
            <a:normAutofit/>
          </a:bodyPr>
          <a:lstStyle/>
          <a:p>
            <a:pPr algn="just"/>
            <a:r>
              <a:rPr lang="en-IN" sz="3200" b="1" dirty="0">
                <a:solidFill>
                  <a:srgbClr val="0070C0"/>
                </a:solidFill>
                <a:latin typeface="+mn-lt"/>
              </a:rPr>
              <a:t>ELISA </a:t>
            </a:r>
          </a:p>
        </p:txBody>
      </p:sp>
      <p:sp>
        <p:nvSpPr>
          <p:cNvPr id="3" name="Content Placeholder 2"/>
          <p:cNvSpPr>
            <a:spLocks noGrp="1"/>
          </p:cNvSpPr>
          <p:nvPr>
            <p:ph idx="1"/>
          </p:nvPr>
        </p:nvSpPr>
        <p:spPr>
          <a:xfrm>
            <a:off x="584886" y="928670"/>
            <a:ext cx="10906898" cy="5643578"/>
          </a:xfrm>
        </p:spPr>
        <p:txBody>
          <a:bodyPr>
            <a:normAutofit fontScale="55000" lnSpcReduction="20000"/>
          </a:bodyPr>
          <a:lstStyle/>
          <a:p>
            <a:pPr algn="just">
              <a:buFont typeface="Wingdings" pitchFamily="2" charset="2"/>
              <a:buChar char="§"/>
            </a:pPr>
            <a:r>
              <a:rPr lang="en-IN" sz="4600" dirty="0"/>
              <a:t>Enzyme linked </a:t>
            </a:r>
            <a:r>
              <a:rPr lang="en-IN" sz="4600" dirty="0" err="1"/>
              <a:t>immunosorbent</a:t>
            </a:r>
            <a:r>
              <a:rPr lang="en-IN" sz="4600" dirty="0"/>
              <a:t> assay (ELISA) was originally </a:t>
            </a:r>
            <a:r>
              <a:rPr lang="en-IN" sz="4600" dirty="0" err="1"/>
              <a:t>descibed</a:t>
            </a:r>
            <a:r>
              <a:rPr lang="en-IN" sz="4600" dirty="0"/>
              <a:t> by </a:t>
            </a:r>
            <a:r>
              <a:rPr lang="en-IN" sz="4600" dirty="0" err="1"/>
              <a:t>Engvall</a:t>
            </a:r>
            <a:r>
              <a:rPr lang="en-IN" sz="4600" dirty="0"/>
              <a:t> and </a:t>
            </a:r>
            <a:r>
              <a:rPr lang="en-IN" sz="4600" dirty="0" err="1"/>
              <a:t>Perlmann</a:t>
            </a:r>
            <a:r>
              <a:rPr lang="en-IN" sz="4600" dirty="0"/>
              <a:t> in 1972.</a:t>
            </a:r>
          </a:p>
          <a:p>
            <a:pPr algn="just">
              <a:buNone/>
            </a:pPr>
            <a:endParaRPr lang="en-IN" sz="4600" dirty="0"/>
          </a:p>
          <a:p>
            <a:pPr algn="just">
              <a:buFont typeface="Wingdings" pitchFamily="2" charset="2"/>
              <a:buChar char="§"/>
            </a:pPr>
            <a:r>
              <a:rPr lang="en-IN" sz="4600" dirty="0"/>
              <a:t>Before the introduction of ELISA or alternately called EIA, the only option of conducting an immunoassay was Radio immunoassay (or RIA).</a:t>
            </a:r>
          </a:p>
          <a:p>
            <a:pPr algn="just">
              <a:buNone/>
            </a:pPr>
            <a:endParaRPr lang="en-IN" sz="4600" dirty="0"/>
          </a:p>
          <a:p>
            <a:pPr algn="just">
              <a:buFont typeface="Wingdings" pitchFamily="2" charset="2"/>
              <a:buChar char="§"/>
            </a:pPr>
            <a:r>
              <a:rPr lang="en-IN" sz="4600" dirty="0"/>
              <a:t>Because radioactivity poses a potential health threat, a safer alternative was sought. A suitable alternative to radioimmunoassay would substitute a nonradioactive signal in place of the radioactive signal.</a:t>
            </a:r>
          </a:p>
          <a:p>
            <a:pPr algn="just">
              <a:buNone/>
            </a:pPr>
            <a:endParaRPr lang="en-IN" sz="4600" dirty="0"/>
          </a:p>
          <a:p>
            <a:pPr algn="just">
              <a:buFont typeface="Wingdings" pitchFamily="2" charset="2"/>
              <a:buChar char="§"/>
            </a:pPr>
            <a:r>
              <a:rPr lang="en-IN" sz="4600" dirty="0"/>
              <a:t>The method is based on the conjugation of an enzyme (covalently to an antibody) which then produces some colour upon addition of the substrate . </a:t>
            </a:r>
          </a:p>
          <a:p>
            <a:pPr algn="just">
              <a:buNone/>
            </a:pPr>
            <a:endParaRPr lang="en-IN" sz="4600" dirty="0"/>
          </a:p>
          <a:p>
            <a:pPr algn="just">
              <a:buFont typeface="Wingdings" pitchFamily="2" charset="2"/>
              <a:buChar char="§"/>
            </a:pPr>
            <a:r>
              <a:rPr lang="en-IN" sz="4600" dirty="0"/>
              <a:t>The most commonly used enzymes are </a:t>
            </a:r>
            <a:r>
              <a:rPr lang="en-IN" sz="4600" dirty="0" err="1"/>
              <a:t>peroxidases</a:t>
            </a:r>
            <a:r>
              <a:rPr lang="en-IN" sz="4600" dirty="0"/>
              <a:t>, </a:t>
            </a:r>
            <a:r>
              <a:rPr lang="en-IN" sz="4600" dirty="0" err="1"/>
              <a:t>betagalctosidase</a:t>
            </a:r>
            <a:r>
              <a:rPr lang="en-IN" sz="4600" dirty="0"/>
              <a:t>, alkaline </a:t>
            </a:r>
            <a:r>
              <a:rPr lang="en-IN" sz="4600" dirty="0" err="1"/>
              <a:t>phosphatase</a:t>
            </a:r>
            <a:r>
              <a:rPr lang="en-IN" sz="4600" dirty="0"/>
              <a:t> etc.</a:t>
            </a:r>
          </a:p>
          <a:p>
            <a:pPr algn="just">
              <a:buFont typeface="Wingdings" pitchFamily="2" charset="2"/>
              <a:buChar char="§"/>
            </a:pPr>
            <a:endParaRPr lang="en-IN" sz="2200" dirty="0"/>
          </a:p>
          <a:p>
            <a:pPr algn="just">
              <a:buFont typeface="Wingdings" pitchFamily="2" charset="2"/>
              <a:buChar char="§"/>
            </a:pPr>
            <a:endParaRPr lang="en-IN" sz="2200" dirty="0"/>
          </a:p>
          <a:p>
            <a:pPr algn="just">
              <a:buFont typeface="Wingdings" pitchFamily="2" charset="2"/>
              <a:buChar char="§"/>
            </a:pPr>
            <a:endParaRPr lang="en-IN" sz="2200" dirty="0"/>
          </a:p>
          <a:p>
            <a:pPr algn="just">
              <a:buFont typeface="Wingdings" pitchFamily="2" charset="2"/>
              <a:buChar char="§"/>
            </a:pPr>
            <a:endParaRPr lang="en-IN" sz="2200" dirty="0"/>
          </a:p>
        </p:txBody>
      </p:sp>
    </p:spTree>
    <p:extLst>
      <p:ext uri="{BB962C8B-B14F-4D97-AF65-F5344CB8AC3E}">
        <p14:creationId xmlns="" xmlns:p14="http://schemas.microsoft.com/office/powerpoint/2010/main" val="20514553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2596" y="0"/>
            <a:ext cx="8229600" cy="1143000"/>
          </a:xfrm>
        </p:spPr>
        <p:txBody>
          <a:bodyPr>
            <a:normAutofit/>
          </a:bodyPr>
          <a:lstStyle/>
          <a:p>
            <a:r>
              <a:rPr lang="en-IN" sz="3200" b="1" dirty="0">
                <a:solidFill>
                  <a:srgbClr val="0070C0"/>
                </a:solidFill>
                <a:latin typeface="+mn-lt"/>
              </a:rPr>
              <a:t>Principle</a:t>
            </a:r>
          </a:p>
        </p:txBody>
      </p:sp>
      <p:sp>
        <p:nvSpPr>
          <p:cNvPr id="3" name="Content Placeholder 2"/>
          <p:cNvSpPr>
            <a:spLocks noGrp="1"/>
          </p:cNvSpPr>
          <p:nvPr>
            <p:ph idx="1"/>
          </p:nvPr>
        </p:nvSpPr>
        <p:spPr>
          <a:xfrm>
            <a:off x="766119" y="1143000"/>
            <a:ext cx="10486767" cy="5126055"/>
          </a:xfrm>
        </p:spPr>
        <p:txBody>
          <a:bodyPr>
            <a:normAutofit fontScale="92500" lnSpcReduction="10000"/>
          </a:bodyPr>
          <a:lstStyle/>
          <a:p>
            <a:pPr algn="just">
              <a:buNone/>
            </a:pPr>
            <a:endParaRPr lang="en-IN" sz="2400" dirty="0"/>
          </a:p>
          <a:p>
            <a:pPr algn="just">
              <a:buFont typeface="Wingdings" pitchFamily="2" charset="2"/>
              <a:buChar char="§"/>
            </a:pPr>
            <a:r>
              <a:rPr lang="en-IN" sz="2400" dirty="0"/>
              <a:t>The antigen that needs to be detected is bound to an antibody specific for the antigen.</a:t>
            </a:r>
          </a:p>
          <a:p>
            <a:pPr algn="just">
              <a:buNone/>
            </a:pPr>
            <a:endParaRPr lang="en-IN" sz="2400" dirty="0"/>
          </a:p>
          <a:p>
            <a:pPr algn="just">
              <a:buFont typeface="Wingdings" pitchFamily="2" charset="2"/>
              <a:buChar char="§"/>
            </a:pPr>
            <a:r>
              <a:rPr lang="en-IN" sz="2400" dirty="0"/>
              <a:t>An enzyme is covalently conjugated to the antibody , keeping its enzymatic and immunological properties active.</a:t>
            </a:r>
          </a:p>
          <a:p>
            <a:pPr algn="just">
              <a:buFont typeface="Wingdings" pitchFamily="2" charset="2"/>
              <a:buChar char="§"/>
            </a:pPr>
            <a:endParaRPr lang="en-IN" sz="2400" dirty="0"/>
          </a:p>
          <a:p>
            <a:pPr algn="just">
              <a:buFont typeface="Wingdings" pitchFamily="2" charset="2"/>
              <a:buChar char="§"/>
            </a:pPr>
            <a:r>
              <a:rPr lang="en-IN" sz="2400" dirty="0"/>
              <a:t>Upon addition of the enzymes substrate, a reaction takes  place, converting the substrate into a coloured compound.</a:t>
            </a:r>
          </a:p>
          <a:p>
            <a:pPr algn="just">
              <a:buNone/>
            </a:pPr>
            <a:endParaRPr lang="en-IN" sz="2400" dirty="0"/>
          </a:p>
          <a:p>
            <a:pPr algn="just">
              <a:buFont typeface="Wingdings" pitchFamily="2" charset="2"/>
              <a:buChar char="§"/>
            </a:pPr>
            <a:r>
              <a:rPr lang="en-IN" sz="2400" dirty="0"/>
              <a:t>The coloured reaction is measured in a  spectrophotometer.</a:t>
            </a:r>
          </a:p>
          <a:p>
            <a:pPr algn="just">
              <a:buFont typeface="Wingdings" pitchFamily="2" charset="2"/>
              <a:buChar char="§"/>
            </a:pPr>
            <a:endParaRPr lang="en-IN" sz="2400" dirty="0"/>
          </a:p>
          <a:p>
            <a:pPr algn="just">
              <a:buNone/>
            </a:pPr>
            <a:r>
              <a:rPr lang="en-IN" sz="2400" dirty="0"/>
              <a:t>Usually, in an ELISA assay, either the Ag or one of the </a:t>
            </a:r>
            <a:r>
              <a:rPr lang="en-IN" sz="2400" dirty="0" err="1"/>
              <a:t>Ab</a:t>
            </a:r>
            <a:r>
              <a:rPr lang="en-IN" sz="2400" dirty="0"/>
              <a:t> for the antigen is first bound to the inner walls of a plastic plate.</a:t>
            </a:r>
          </a:p>
          <a:p>
            <a:pPr algn="just">
              <a:buNone/>
            </a:pPr>
            <a:endParaRPr lang="en-IN" sz="2200" dirty="0"/>
          </a:p>
          <a:p>
            <a:pPr>
              <a:buNone/>
            </a:pPr>
            <a:endParaRPr lang="en-IN" dirty="0" smtClean="0"/>
          </a:p>
          <a:p>
            <a:endParaRPr lang="en-IN" dirty="0"/>
          </a:p>
        </p:txBody>
      </p:sp>
      <p:sp>
        <p:nvSpPr>
          <p:cNvPr id="4" name="Rectangle 3"/>
          <p:cNvSpPr/>
          <p:nvPr/>
        </p:nvSpPr>
        <p:spPr>
          <a:xfrm>
            <a:off x="6769162" y="6209602"/>
            <a:ext cx="4923848" cy="369332"/>
          </a:xfrm>
          <a:prstGeom prst="rect">
            <a:avLst/>
          </a:prstGeom>
        </p:spPr>
        <p:txBody>
          <a:bodyPr wrap="none">
            <a:spAutoFit/>
          </a:bodyPr>
          <a:lstStyle/>
          <a:p>
            <a:r>
              <a:rPr lang="en-GB" dirty="0" smtClean="0"/>
              <a:t>https://www.youtube.com/watch?v=JFXVPOym3fs</a:t>
            </a:r>
            <a:endParaRPr lang="en-GB" dirty="0"/>
          </a:p>
        </p:txBody>
      </p:sp>
    </p:spTree>
    <p:extLst>
      <p:ext uri="{BB962C8B-B14F-4D97-AF65-F5344CB8AC3E}">
        <p14:creationId xmlns="" xmlns:p14="http://schemas.microsoft.com/office/powerpoint/2010/main" val="27814034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2596" y="0"/>
            <a:ext cx="8229600" cy="1143000"/>
          </a:xfrm>
        </p:spPr>
        <p:txBody>
          <a:bodyPr>
            <a:normAutofit/>
          </a:bodyPr>
          <a:lstStyle/>
          <a:p>
            <a:r>
              <a:rPr lang="en-IN" sz="3200" b="1" dirty="0">
                <a:solidFill>
                  <a:srgbClr val="0070C0"/>
                </a:solidFill>
                <a:latin typeface="+mn-lt"/>
              </a:rPr>
              <a:t>Different types of ELISA</a:t>
            </a:r>
          </a:p>
        </p:txBody>
      </p:sp>
      <p:sp>
        <p:nvSpPr>
          <p:cNvPr id="3" name="Content Placeholder 2"/>
          <p:cNvSpPr>
            <a:spLocks noGrp="1"/>
          </p:cNvSpPr>
          <p:nvPr>
            <p:ph idx="1"/>
          </p:nvPr>
        </p:nvSpPr>
        <p:spPr>
          <a:xfrm>
            <a:off x="864974" y="1038595"/>
            <a:ext cx="10873848" cy="5000659"/>
          </a:xfrm>
        </p:spPr>
        <p:txBody>
          <a:bodyPr>
            <a:normAutofit/>
          </a:bodyPr>
          <a:lstStyle/>
          <a:p>
            <a:pPr>
              <a:buNone/>
            </a:pPr>
            <a:r>
              <a:rPr lang="en-IN" sz="2200" b="1" dirty="0"/>
              <a:t>1. Indirect ELISA: Useful to measure antibody levels in the body</a:t>
            </a:r>
          </a:p>
          <a:p>
            <a:pPr>
              <a:buNone/>
            </a:pPr>
            <a:endParaRPr lang="en-IN" sz="2200" dirty="0"/>
          </a:p>
          <a:p>
            <a:pPr algn="just">
              <a:buFont typeface="Wingdings" pitchFamily="2" charset="2"/>
              <a:buChar char="§"/>
            </a:pPr>
            <a:r>
              <a:rPr lang="en-IN" sz="2200" dirty="0"/>
              <a:t>The Antigen to be detected is adsorbed to the wells of a plate.</a:t>
            </a:r>
          </a:p>
          <a:p>
            <a:pPr algn="just">
              <a:buFont typeface="Wingdings" pitchFamily="2" charset="2"/>
              <a:buChar char="§"/>
            </a:pPr>
            <a:r>
              <a:rPr lang="en-IN" sz="2200" dirty="0"/>
              <a:t>The serum/blood/urine in which the </a:t>
            </a:r>
            <a:r>
              <a:rPr lang="en-IN" sz="2200" dirty="0" err="1"/>
              <a:t>Ab</a:t>
            </a:r>
            <a:r>
              <a:rPr lang="en-IN" sz="2200" dirty="0"/>
              <a:t> level against the Ag is to be measured is added.</a:t>
            </a:r>
          </a:p>
          <a:p>
            <a:pPr algn="just">
              <a:buFont typeface="Wingdings" pitchFamily="2" charset="2"/>
              <a:buChar char="§"/>
            </a:pPr>
            <a:r>
              <a:rPr lang="en-IN" sz="2200" dirty="0"/>
              <a:t>The </a:t>
            </a:r>
            <a:r>
              <a:rPr lang="en-IN" sz="2200" dirty="0" err="1"/>
              <a:t>Ab</a:t>
            </a:r>
            <a:r>
              <a:rPr lang="en-IN" sz="2200" dirty="0"/>
              <a:t> in the sample bind to the coated antigen </a:t>
            </a:r>
          </a:p>
          <a:p>
            <a:pPr algn="just">
              <a:buFont typeface="Wingdings" pitchFamily="2" charset="2"/>
              <a:buChar char="§"/>
            </a:pPr>
            <a:r>
              <a:rPr lang="en-IN" sz="2200" dirty="0"/>
              <a:t>Excess </a:t>
            </a:r>
            <a:r>
              <a:rPr lang="en-IN" sz="2200" dirty="0" err="1"/>
              <a:t>Ab</a:t>
            </a:r>
            <a:r>
              <a:rPr lang="en-IN" sz="2200" dirty="0"/>
              <a:t> is washed away.</a:t>
            </a:r>
          </a:p>
          <a:p>
            <a:pPr algn="just">
              <a:buFont typeface="Wingdings" pitchFamily="2" charset="2"/>
              <a:buChar char="§"/>
            </a:pPr>
            <a:r>
              <a:rPr lang="en-IN" sz="2200" dirty="0"/>
              <a:t>A secondary </a:t>
            </a:r>
            <a:r>
              <a:rPr lang="en-IN" sz="2200" dirty="0" err="1"/>
              <a:t>Ab</a:t>
            </a:r>
            <a:r>
              <a:rPr lang="en-IN" sz="2200" dirty="0"/>
              <a:t>(anti-</a:t>
            </a:r>
            <a:r>
              <a:rPr lang="en-IN" sz="2200" dirty="0" err="1"/>
              <a:t>IgG</a:t>
            </a:r>
            <a:r>
              <a:rPr lang="en-IN" sz="2200" dirty="0"/>
              <a:t>) linked with an enzyme is now added</a:t>
            </a:r>
          </a:p>
          <a:p>
            <a:pPr algn="just">
              <a:buFont typeface="Wingdings" pitchFamily="2" charset="2"/>
              <a:buChar char="§"/>
            </a:pPr>
            <a:r>
              <a:rPr lang="en-IN" sz="2200" dirty="0"/>
              <a:t>This secondary </a:t>
            </a:r>
            <a:r>
              <a:rPr lang="en-IN" sz="2200" dirty="0" err="1"/>
              <a:t>Ab</a:t>
            </a:r>
            <a:r>
              <a:rPr lang="en-IN" sz="2200" dirty="0"/>
              <a:t> binds to the bound antibody</a:t>
            </a:r>
          </a:p>
          <a:p>
            <a:pPr algn="just">
              <a:buFont typeface="Wingdings" pitchFamily="2" charset="2"/>
              <a:buChar char="§"/>
            </a:pPr>
            <a:r>
              <a:rPr lang="en-IN" sz="2200" dirty="0"/>
              <a:t>Substrate is added generating the colour.</a:t>
            </a:r>
          </a:p>
          <a:p>
            <a:pPr>
              <a:buNone/>
            </a:pPr>
            <a:endParaRPr lang="en-IN" sz="2200" dirty="0"/>
          </a:p>
          <a:p>
            <a:endParaRPr lang="en-IN" sz="2200" dirty="0"/>
          </a:p>
          <a:p>
            <a:pPr>
              <a:buNone/>
            </a:pPr>
            <a:endParaRPr lang="en-IN" sz="2200" dirty="0"/>
          </a:p>
        </p:txBody>
      </p:sp>
    </p:spTree>
    <p:extLst>
      <p:ext uri="{BB962C8B-B14F-4D97-AF65-F5344CB8AC3E}">
        <p14:creationId xmlns="" xmlns:p14="http://schemas.microsoft.com/office/powerpoint/2010/main" val="30468464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a:solidFill>
                  <a:srgbClr val="0070C0"/>
                </a:solidFill>
                <a:latin typeface="+mn-lt"/>
              </a:rPr>
              <a:t>Schematic representation of an indirect ELISA</a:t>
            </a:r>
          </a:p>
        </p:txBody>
      </p:sp>
      <p:pic>
        <p:nvPicPr>
          <p:cNvPr id="4" name="Picture 3" descr="C:\Users\USER\Desktop\download (1).png"/>
          <p:cNvPicPr>
            <a:picLocks noChangeAspect="1" noChangeArrowheads="1"/>
          </p:cNvPicPr>
          <p:nvPr/>
        </p:nvPicPr>
        <p:blipFill>
          <a:blip r:embed="rId2"/>
          <a:srcRect/>
          <a:stretch>
            <a:fillRect/>
          </a:stretch>
        </p:blipFill>
        <p:spPr bwMode="auto">
          <a:xfrm>
            <a:off x="2095473" y="1785926"/>
            <a:ext cx="8042133" cy="4071966"/>
          </a:xfrm>
          <a:prstGeom prst="rect">
            <a:avLst/>
          </a:prstGeom>
          <a:noFill/>
        </p:spPr>
      </p:pic>
    </p:spTree>
    <p:extLst>
      <p:ext uri="{BB962C8B-B14F-4D97-AF65-F5344CB8AC3E}">
        <p14:creationId xmlns="" xmlns:p14="http://schemas.microsoft.com/office/powerpoint/2010/main" val="304108881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5459" y="357167"/>
            <a:ext cx="10948087" cy="5768997"/>
          </a:xfrm>
        </p:spPr>
        <p:txBody>
          <a:bodyPr>
            <a:noAutofit/>
          </a:bodyPr>
          <a:lstStyle/>
          <a:p>
            <a:pPr>
              <a:buNone/>
            </a:pPr>
            <a:r>
              <a:rPr lang="en-IN" sz="2200" b="1" dirty="0"/>
              <a:t>2. Sandwich ELISA : Useful to detect/measure antigens or foreign particles in the body</a:t>
            </a:r>
          </a:p>
          <a:p>
            <a:pPr>
              <a:buNone/>
            </a:pPr>
            <a:endParaRPr lang="en-IN" sz="2200" b="1" dirty="0"/>
          </a:p>
          <a:p>
            <a:pPr algn="just">
              <a:buFont typeface="Wingdings" pitchFamily="2" charset="2"/>
              <a:buChar char="§"/>
            </a:pPr>
            <a:r>
              <a:rPr lang="en-IN" sz="2200" dirty="0"/>
              <a:t>The specific antibody against the antigen to be detected is adsorbed to the wells of a plate. (often called the coating </a:t>
            </a:r>
            <a:r>
              <a:rPr lang="en-IN" sz="2200" dirty="0" err="1"/>
              <a:t>Ab</a:t>
            </a:r>
            <a:r>
              <a:rPr lang="en-IN" sz="2200" dirty="0"/>
              <a:t>).</a:t>
            </a:r>
          </a:p>
          <a:p>
            <a:pPr algn="just">
              <a:buFont typeface="Wingdings" pitchFamily="2" charset="2"/>
              <a:buChar char="§"/>
            </a:pPr>
            <a:r>
              <a:rPr lang="en-IN" sz="2200" dirty="0"/>
              <a:t>The test sample of Ag is to be measured is added.</a:t>
            </a:r>
          </a:p>
          <a:p>
            <a:pPr algn="just">
              <a:buFont typeface="Wingdings" pitchFamily="2" charset="2"/>
              <a:buChar char="§"/>
            </a:pPr>
            <a:r>
              <a:rPr lang="en-IN" sz="2200" dirty="0"/>
              <a:t>The Ag molecules in the sample bind to the </a:t>
            </a:r>
            <a:r>
              <a:rPr lang="en-IN" sz="2200" dirty="0" err="1"/>
              <a:t>precoated</a:t>
            </a:r>
            <a:r>
              <a:rPr lang="en-IN" sz="2200" dirty="0"/>
              <a:t> Ab.</a:t>
            </a:r>
          </a:p>
          <a:p>
            <a:pPr algn="just">
              <a:buFont typeface="Wingdings" pitchFamily="2" charset="2"/>
              <a:buChar char="§"/>
            </a:pPr>
            <a:r>
              <a:rPr lang="en-IN" sz="2200" dirty="0"/>
              <a:t>A second </a:t>
            </a:r>
            <a:r>
              <a:rPr lang="en-IN" sz="2200" dirty="0" err="1"/>
              <a:t>Ab</a:t>
            </a:r>
            <a:r>
              <a:rPr lang="en-IN" sz="2200" dirty="0"/>
              <a:t> linked with an enzyme is now added which can bind to the Ag bound to the capture </a:t>
            </a:r>
            <a:r>
              <a:rPr lang="en-IN" sz="2200" dirty="0" err="1"/>
              <a:t>Ab</a:t>
            </a:r>
            <a:r>
              <a:rPr lang="en-IN" sz="2200" dirty="0"/>
              <a:t> ( This second </a:t>
            </a:r>
            <a:r>
              <a:rPr lang="en-IN" sz="2200" dirty="0" err="1"/>
              <a:t>Ab</a:t>
            </a:r>
            <a:r>
              <a:rPr lang="en-IN" sz="2200" dirty="0"/>
              <a:t> is called Detection </a:t>
            </a:r>
            <a:r>
              <a:rPr lang="en-IN" sz="2200" dirty="0" err="1"/>
              <a:t>Ab</a:t>
            </a:r>
            <a:r>
              <a:rPr lang="en-IN" sz="2200" dirty="0"/>
              <a:t>).</a:t>
            </a:r>
          </a:p>
          <a:p>
            <a:pPr algn="just">
              <a:buFont typeface="Wingdings" pitchFamily="2" charset="2"/>
              <a:buChar char="§"/>
            </a:pPr>
            <a:r>
              <a:rPr lang="en-IN" sz="2200" dirty="0"/>
              <a:t>Substrate is added generating the colour</a:t>
            </a:r>
          </a:p>
          <a:p>
            <a:pPr algn="just">
              <a:buFont typeface="Wingdings" pitchFamily="2" charset="2"/>
              <a:buChar char="§"/>
            </a:pPr>
            <a:endParaRPr lang="en-IN" sz="2200" b="1" dirty="0"/>
          </a:p>
          <a:p>
            <a:pPr algn="just">
              <a:buNone/>
            </a:pPr>
            <a:r>
              <a:rPr lang="en-IN" sz="2200" b="1" dirty="0"/>
              <a:t>Sandwich ELISA is so named because the antigen to be detected in “sandwiched” between two Abs</a:t>
            </a:r>
          </a:p>
        </p:txBody>
      </p:sp>
    </p:spTree>
    <p:extLst>
      <p:ext uri="{BB962C8B-B14F-4D97-AF65-F5344CB8AC3E}">
        <p14:creationId xmlns="" xmlns:p14="http://schemas.microsoft.com/office/powerpoint/2010/main" val="21351218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userscontent2.emaze.com/images/56e14316-cf93-4f93-b008-68ccfb8a6d78/faf2c95e8070e3b7a6b8d461f1e46c41.jp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963470" y="393278"/>
            <a:ext cx="9775515" cy="620047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8587900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7549" y="-162739"/>
            <a:ext cx="10515600" cy="1325563"/>
          </a:xfrm>
        </p:spPr>
        <p:txBody>
          <a:bodyPr>
            <a:normAutofit/>
          </a:bodyPr>
          <a:lstStyle/>
          <a:p>
            <a:r>
              <a:rPr lang="en-IN" sz="3200" b="1" dirty="0">
                <a:solidFill>
                  <a:srgbClr val="0070C0"/>
                </a:solidFill>
                <a:latin typeface="+mn-lt"/>
              </a:rPr>
              <a:t>Schematic representation of a Sandwich ELISA</a:t>
            </a:r>
          </a:p>
        </p:txBody>
      </p:sp>
      <p:pic>
        <p:nvPicPr>
          <p:cNvPr id="2050" name="Picture 2" descr="C:\Users\USER\Desktop\Sandwich-elisa.png"/>
          <p:cNvPicPr>
            <a:picLocks noChangeAspect="1" noChangeArrowheads="1"/>
          </p:cNvPicPr>
          <p:nvPr/>
        </p:nvPicPr>
        <p:blipFill>
          <a:blip r:embed="rId2"/>
          <a:srcRect/>
          <a:stretch>
            <a:fillRect/>
          </a:stretch>
        </p:blipFill>
        <p:spPr bwMode="auto">
          <a:xfrm>
            <a:off x="1809720" y="1571612"/>
            <a:ext cx="8858280" cy="2216738"/>
          </a:xfrm>
          <a:prstGeom prst="rect">
            <a:avLst/>
          </a:prstGeom>
          <a:noFill/>
        </p:spPr>
      </p:pic>
      <p:pic>
        <p:nvPicPr>
          <p:cNvPr id="2051" name="Picture 3" descr="C:\Users\USER\Desktop\sandwich.gif"/>
          <p:cNvPicPr>
            <a:picLocks noChangeAspect="1" noChangeArrowheads="1"/>
          </p:cNvPicPr>
          <p:nvPr/>
        </p:nvPicPr>
        <p:blipFill>
          <a:blip r:embed="rId3"/>
          <a:srcRect/>
          <a:stretch>
            <a:fillRect/>
          </a:stretch>
        </p:blipFill>
        <p:spPr bwMode="auto">
          <a:xfrm>
            <a:off x="4595802" y="3714752"/>
            <a:ext cx="2719094" cy="2971798"/>
          </a:xfrm>
          <a:prstGeom prst="rect">
            <a:avLst/>
          </a:prstGeom>
          <a:noFill/>
        </p:spPr>
      </p:pic>
      <p:sp>
        <p:nvSpPr>
          <p:cNvPr id="5" name="Rectangle 4"/>
          <p:cNvSpPr/>
          <p:nvPr/>
        </p:nvSpPr>
        <p:spPr>
          <a:xfrm>
            <a:off x="0" y="5151512"/>
            <a:ext cx="5041573" cy="369332"/>
          </a:xfrm>
          <a:prstGeom prst="rect">
            <a:avLst/>
          </a:prstGeom>
        </p:spPr>
        <p:txBody>
          <a:bodyPr wrap="none">
            <a:spAutoFit/>
          </a:bodyPr>
          <a:lstStyle/>
          <a:p>
            <a:r>
              <a:rPr lang="en-GB" dirty="0" smtClean="0"/>
              <a:t>https://www.youtube.com/watch?v=MzrJ35aQPMo</a:t>
            </a:r>
            <a:endParaRPr lang="en-GB" dirty="0"/>
          </a:p>
        </p:txBody>
      </p:sp>
    </p:spTree>
    <p:extLst>
      <p:ext uri="{BB962C8B-B14F-4D97-AF65-F5344CB8AC3E}">
        <p14:creationId xmlns="" xmlns:p14="http://schemas.microsoft.com/office/powerpoint/2010/main" val="35744780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428605"/>
            <a:ext cx="10210800" cy="5697559"/>
          </a:xfrm>
        </p:spPr>
        <p:txBody>
          <a:bodyPr>
            <a:normAutofit/>
          </a:bodyPr>
          <a:lstStyle/>
          <a:p>
            <a:pPr>
              <a:buNone/>
            </a:pPr>
            <a:r>
              <a:rPr lang="en-IN" sz="2200" b="1" dirty="0"/>
              <a:t>3. Competitive ELISA : A variation also used to detect </a:t>
            </a:r>
            <a:r>
              <a:rPr lang="en-IN" sz="2200" b="1" dirty="0" err="1"/>
              <a:t>Ags</a:t>
            </a:r>
            <a:endParaRPr lang="en-IN" sz="2200" b="1" dirty="0"/>
          </a:p>
          <a:p>
            <a:pPr algn="just">
              <a:buFont typeface="Wingdings" pitchFamily="2" charset="2"/>
              <a:buChar char="§"/>
            </a:pPr>
            <a:endParaRPr lang="en-IN" sz="2200" dirty="0"/>
          </a:p>
          <a:p>
            <a:pPr algn="just">
              <a:buFont typeface="Wingdings" pitchFamily="2" charset="2"/>
              <a:buChar char="§"/>
            </a:pPr>
            <a:r>
              <a:rPr lang="en-IN" sz="2200" dirty="0"/>
              <a:t>The specific is first incubated in solution with a test sample containing antigens (say blood)</a:t>
            </a:r>
          </a:p>
          <a:p>
            <a:pPr algn="just">
              <a:buFont typeface="Wingdings" pitchFamily="2" charset="2"/>
              <a:buChar char="§"/>
            </a:pPr>
            <a:r>
              <a:rPr lang="en-IN" sz="2200" dirty="0"/>
              <a:t>This antigen-antibody mixture is then added to the antigen </a:t>
            </a:r>
            <a:r>
              <a:rPr lang="en-IN" sz="2200" dirty="0" err="1"/>
              <a:t>precoated</a:t>
            </a:r>
            <a:r>
              <a:rPr lang="en-IN" sz="2200" dirty="0"/>
              <a:t> </a:t>
            </a:r>
            <a:r>
              <a:rPr lang="en-IN" sz="2200" dirty="0" err="1"/>
              <a:t>microtitre</a:t>
            </a:r>
            <a:r>
              <a:rPr lang="en-IN" sz="2200" dirty="0"/>
              <a:t> plate</a:t>
            </a:r>
          </a:p>
          <a:p>
            <a:pPr algn="just">
              <a:buFont typeface="Wingdings" pitchFamily="2" charset="2"/>
              <a:buChar char="§"/>
            </a:pPr>
            <a:r>
              <a:rPr lang="en-IN" sz="2200" dirty="0"/>
              <a:t>A secondary </a:t>
            </a:r>
            <a:r>
              <a:rPr lang="en-IN" sz="2200" dirty="0" err="1"/>
              <a:t>Ab</a:t>
            </a:r>
            <a:r>
              <a:rPr lang="en-IN" sz="2200" dirty="0"/>
              <a:t> enzyme linked is now added as in other methods and substrate added to develop colour.</a:t>
            </a:r>
          </a:p>
          <a:p>
            <a:pPr algn="just">
              <a:buFont typeface="Wingdings" pitchFamily="2" charset="2"/>
              <a:buChar char="§"/>
            </a:pPr>
            <a:r>
              <a:rPr lang="en-IN" sz="2200" dirty="0"/>
              <a:t>The more antigen present in the sample in the first place, the less free </a:t>
            </a:r>
            <a:r>
              <a:rPr lang="en-IN" sz="2200" dirty="0" err="1"/>
              <a:t>Ab</a:t>
            </a:r>
            <a:r>
              <a:rPr lang="en-IN" sz="2200" dirty="0"/>
              <a:t> will be available to bind to the antigen-coated well – This will lead to Less colour reaction.</a:t>
            </a:r>
          </a:p>
          <a:p>
            <a:pPr>
              <a:buNone/>
            </a:pPr>
            <a:endParaRPr lang="en-IN" sz="2200" b="1" dirty="0"/>
          </a:p>
          <a:p>
            <a:pPr>
              <a:buNone/>
            </a:pPr>
            <a:endParaRPr lang="en-IN" sz="2200" b="1" dirty="0"/>
          </a:p>
        </p:txBody>
      </p:sp>
    </p:spTree>
    <p:extLst>
      <p:ext uri="{BB962C8B-B14F-4D97-AF65-F5344CB8AC3E}">
        <p14:creationId xmlns="" xmlns:p14="http://schemas.microsoft.com/office/powerpoint/2010/main" val="9554258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a:solidFill>
                  <a:srgbClr val="0070C0"/>
                </a:solidFill>
                <a:latin typeface="+mn-lt"/>
              </a:rPr>
              <a:t>Schematic representation of a Competitive ELISA</a:t>
            </a:r>
          </a:p>
        </p:txBody>
      </p:sp>
      <p:pic>
        <p:nvPicPr>
          <p:cNvPr id="3074" name="Picture 2" descr="C:\Users\USER\Desktop\lectur2-2.jpg"/>
          <p:cNvPicPr>
            <a:picLocks noChangeAspect="1" noChangeArrowheads="1"/>
          </p:cNvPicPr>
          <p:nvPr/>
        </p:nvPicPr>
        <p:blipFill>
          <a:blip r:embed="rId2"/>
          <a:srcRect/>
          <a:stretch>
            <a:fillRect/>
          </a:stretch>
        </p:blipFill>
        <p:spPr bwMode="auto">
          <a:xfrm>
            <a:off x="2381224" y="2327275"/>
            <a:ext cx="7897839" cy="2278370"/>
          </a:xfrm>
          <a:prstGeom prst="rect">
            <a:avLst/>
          </a:prstGeom>
          <a:noFill/>
        </p:spPr>
      </p:pic>
    </p:spTree>
    <p:extLst>
      <p:ext uri="{BB962C8B-B14F-4D97-AF65-F5344CB8AC3E}">
        <p14:creationId xmlns="" xmlns:p14="http://schemas.microsoft.com/office/powerpoint/2010/main" val="170362534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2596" y="0"/>
            <a:ext cx="8229600" cy="1143000"/>
          </a:xfrm>
        </p:spPr>
        <p:txBody>
          <a:bodyPr>
            <a:normAutofit/>
          </a:bodyPr>
          <a:lstStyle/>
          <a:p>
            <a:r>
              <a:rPr lang="en-IN" sz="3200" b="1" dirty="0">
                <a:solidFill>
                  <a:srgbClr val="0070C0"/>
                </a:solidFill>
                <a:latin typeface="+mn-lt"/>
              </a:rPr>
              <a:t>Advantages and applications of ELISA</a:t>
            </a:r>
          </a:p>
        </p:txBody>
      </p:sp>
      <p:sp>
        <p:nvSpPr>
          <p:cNvPr id="3" name="Content Placeholder 2"/>
          <p:cNvSpPr>
            <a:spLocks noGrp="1"/>
          </p:cNvSpPr>
          <p:nvPr>
            <p:ph idx="1"/>
          </p:nvPr>
        </p:nvSpPr>
        <p:spPr>
          <a:xfrm>
            <a:off x="65903" y="1071546"/>
            <a:ext cx="11697729" cy="5572140"/>
          </a:xfrm>
        </p:spPr>
        <p:txBody>
          <a:bodyPr>
            <a:normAutofit fontScale="62500" lnSpcReduction="20000"/>
          </a:bodyPr>
          <a:lstStyle/>
          <a:p>
            <a:pPr algn="just">
              <a:buFont typeface="Wingdings" pitchFamily="2" charset="2"/>
              <a:buChar char="§"/>
            </a:pPr>
            <a:r>
              <a:rPr lang="en-IN" sz="3500" dirty="0"/>
              <a:t>ELISA is a very specific and sensitive technique.</a:t>
            </a:r>
          </a:p>
          <a:p>
            <a:pPr algn="just">
              <a:buFont typeface="Wingdings" pitchFamily="2" charset="2"/>
              <a:buChar char="§"/>
            </a:pPr>
            <a:endParaRPr lang="en-IN" sz="3500" dirty="0"/>
          </a:p>
          <a:p>
            <a:pPr algn="just">
              <a:buFont typeface="Wingdings" pitchFamily="2" charset="2"/>
              <a:buChar char="§"/>
            </a:pPr>
            <a:r>
              <a:rPr lang="en-IN" sz="3500" dirty="0"/>
              <a:t>Simpler, non-toxic and much cheaper than </a:t>
            </a:r>
            <a:r>
              <a:rPr lang="en-IN" sz="3500" dirty="0" err="1"/>
              <a:t>radioassay</a:t>
            </a:r>
            <a:r>
              <a:rPr lang="en-IN" sz="3500" dirty="0"/>
              <a:t>.</a:t>
            </a:r>
          </a:p>
          <a:p>
            <a:pPr algn="just">
              <a:buFont typeface="Wingdings" pitchFamily="2" charset="2"/>
              <a:buChar char="§"/>
            </a:pPr>
            <a:endParaRPr lang="en-IN" sz="3500" dirty="0"/>
          </a:p>
          <a:p>
            <a:pPr algn="just">
              <a:buFont typeface="Wingdings" pitchFamily="2" charset="2"/>
              <a:buChar char="§"/>
            </a:pPr>
            <a:r>
              <a:rPr lang="en-IN" sz="3500" dirty="0"/>
              <a:t>It is widely used to detect antigens or antibodies in the samples in clinical microbiology, food technology, toxicology etc.</a:t>
            </a:r>
          </a:p>
          <a:p>
            <a:pPr algn="just">
              <a:buNone/>
            </a:pPr>
            <a:endParaRPr lang="en-IN" sz="3500" dirty="0"/>
          </a:p>
          <a:p>
            <a:pPr algn="just">
              <a:buFont typeface="Wingdings" pitchFamily="2" charset="2"/>
              <a:buChar char="§"/>
            </a:pPr>
            <a:r>
              <a:rPr lang="en-IN" sz="3500" dirty="0"/>
              <a:t> It is extremely useful in determining the concentrations of serum antibody during infection – like in the test of HIV or West Nile Virus.</a:t>
            </a:r>
          </a:p>
          <a:p>
            <a:pPr algn="just">
              <a:buNone/>
            </a:pPr>
            <a:endParaRPr lang="en-IN" sz="3500" dirty="0"/>
          </a:p>
          <a:p>
            <a:pPr algn="just">
              <a:buFont typeface="Wingdings" pitchFamily="2" charset="2"/>
              <a:buChar char="§"/>
            </a:pPr>
            <a:r>
              <a:rPr lang="en-IN" sz="3500" dirty="0"/>
              <a:t> Food industry has also taken advantage of this field as it is used to detect the allergens in the foods like milk, peanut, eggs, almonds and walnuts and almost all the foods which are rich with proteins.</a:t>
            </a:r>
          </a:p>
          <a:p>
            <a:pPr>
              <a:buFont typeface="Wingdings" pitchFamily="2" charset="2"/>
              <a:buChar char="§"/>
            </a:pPr>
            <a:endParaRPr lang="en-IN" sz="3500" dirty="0"/>
          </a:p>
          <a:p>
            <a:pPr>
              <a:buFont typeface="Wingdings" pitchFamily="2" charset="2"/>
              <a:buChar char="§"/>
            </a:pPr>
            <a:r>
              <a:rPr lang="en-IN" sz="3500" dirty="0"/>
              <a:t> Certain drugs can be analyzed by using the method of ELISA in the field of toxicology. </a:t>
            </a:r>
            <a:r>
              <a:rPr lang="en-IN" dirty="0"/>
              <a:t/>
            </a:r>
            <a:br>
              <a:rPr lang="en-IN" dirty="0"/>
            </a:br>
            <a:endParaRPr lang="en-IN" dirty="0"/>
          </a:p>
          <a:p>
            <a:endParaRPr lang="en-IN" dirty="0"/>
          </a:p>
        </p:txBody>
      </p:sp>
    </p:spTree>
    <p:extLst>
      <p:ext uri="{BB962C8B-B14F-4D97-AF65-F5344CB8AC3E}">
        <p14:creationId xmlns="" xmlns:p14="http://schemas.microsoft.com/office/powerpoint/2010/main" val="348255138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4034" y="0"/>
            <a:ext cx="8229600" cy="1143000"/>
          </a:xfrm>
        </p:spPr>
        <p:txBody>
          <a:bodyPr>
            <a:normAutofit/>
          </a:bodyPr>
          <a:lstStyle/>
          <a:p>
            <a:r>
              <a:rPr lang="en-US" sz="3200" b="1" dirty="0">
                <a:solidFill>
                  <a:srgbClr val="0070C0"/>
                </a:solidFill>
                <a:latin typeface="+mn-lt"/>
              </a:rPr>
              <a:t>Agglutination reaction</a:t>
            </a:r>
            <a:endParaRPr lang="en-IN" sz="3200" b="1" dirty="0">
              <a:solidFill>
                <a:srgbClr val="0070C0"/>
              </a:solidFill>
              <a:latin typeface="+mn-lt"/>
            </a:endParaRPr>
          </a:p>
        </p:txBody>
      </p:sp>
      <p:sp>
        <p:nvSpPr>
          <p:cNvPr id="3" name="Content Placeholder 2"/>
          <p:cNvSpPr>
            <a:spLocks noGrp="1"/>
          </p:cNvSpPr>
          <p:nvPr>
            <p:ph idx="1"/>
          </p:nvPr>
        </p:nvSpPr>
        <p:spPr>
          <a:xfrm>
            <a:off x="115329" y="1000109"/>
            <a:ext cx="11516497" cy="4525963"/>
          </a:xfrm>
        </p:spPr>
        <p:txBody>
          <a:bodyPr>
            <a:noAutofit/>
          </a:bodyPr>
          <a:lstStyle/>
          <a:p>
            <a:pPr algn="just">
              <a:buFont typeface="Wingdings" pitchFamily="2" charset="2"/>
              <a:buChar char="§"/>
            </a:pPr>
            <a:r>
              <a:rPr lang="en-IN" sz="2200" b="1" dirty="0"/>
              <a:t>Agglutination</a:t>
            </a:r>
            <a:r>
              <a:rPr lang="en-IN" sz="2200" dirty="0"/>
              <a:t> is the clumping of particles. The word </a:t>
            </a:r>
            <a:r>
              <a:rPr lang="en-IN" sz="2200" i="1" dirty="0"/>
              <a:t>agglutination</a:t>
            </a:r>
            <a:r>
              <a:rPr lang="en-IN" sz="2200" dirty="0"/>
              <a:t> comes from the word </a:t>
            </a:r>
            <a:r>
              <a:rPr lang="en-IN" sz="2200" i="1" dirty="0" err="1"/>
              <a:t>agglutinare</a:t>
            </a:r>
            <a:r>
              <a:rPr lang="en-IN" sz="2200" i="1" dirty="0"/>
              <a:t> </a:t>
            </a:r>
            <a:r>
              <a:rPr lang="en-IN" sz="2200" dirty="0"/>
              <a:t>(</a:t>
            </a:r>
            <a:r>
              <a:rPr lang="en-IN" sz="2200" dirty="0" err="1"/>
              <a:t>glueing</a:t>
            </a:r>
            <a:r>
              <a:rPr lang="en-IN" sz="2200" dirty="0"/>
              <a:t> to, in Latin).</a:t>
            </a:r>
          </a:p>
          <a:p>
            <a:pPr algn="just">
              <a:buFont typeface="Wingdings" pitchFamily="2" charset="2"/>
              <a:buChar char="§"/>
            </a:pPr>
            <a:endParaRPr lang="en-IN" sz="2200" dirty="0"/>
          </a:p>
          <a:p>
            <a:pPr algn="just">
              <a:buFont typeface="Wingdings" pitchFamily="2" charset="2"/>
              <a:buChar char="§"/>
            </a:pPr>
            <a:r>
              <a:rPr lang="en-IN" sz="2200" dirty="0"/>
              <a:t>The interaction of particulate antigens (cells that carry antigens) with antibodies leads to agglutination reactions.</a:t>
            </a:r>
          </a:p>
          <a:p>
            <a:pPr algn="just">
              <a:buFont typeface="Wingdings" pitchFamily="2" charset="2"/>
              <a:buChar char="§"/>
            </a:pPr>
            <a:endParaRPr lang="en-US" sz="2200" dirty="0"/>
          </a:p>
          <a:p>
            <a:pPr algn="just">
              <a:buFont typeface="Wingdings" pitchFamily="2" charset="2"/>
              <a:buChar char="§"/>
            </a:pPr>
            <a:r>
              <a:rPr lang="en-US" sz="2200" dirty="0"/>
              <a:t>Cross linking of cells/large particles by antibodies directed against surface antigens leads to agglutination.</a:t>
            </a:r>
          </a:p>
          <a:p>
            <a:pPr algn="just">
              <a:buFont typeface="Wingdings" pitchFamily="2" charset="2"/>
              <a:buChar char="§"/>
            </a:pPr>
            <a:endParaRPr lang="en-US" sz="2200" dirty="0"/>
          </a:p>
          <a:p>
            <a:pPr algn="just">
              <a:buFont typeface="Wingdings" pitchFamily="2" charset="2"/>
              <a:buChar char="§"/>
            </a:pPr>
            <a:r>
              <a:rPr lang="en-IN" sz="2200" dirty="0"/>
              <a:t>Very similar to precipitation and Like precipitation reaction, this is  also highly specific depending upon specific antibody and antigen pair.</a:t>
            </a:r>
          </a:p>
          <a:p>
            <a:pPr algn="just">
              <a:buFont typeface="Wingdings" pitchFamily="2" charset="2"/>
              <a:buChar char="§"/>
            </a:pPr>
            <a:endParaRPr lang="en-US" sz="2200" dirty="0"/>
          </a:p>
          <a:p>
            <a:pPr algn="just">
              <a:buFont typeface="Wingdings" pitchFamily="2" charset="2"/>
              <a:buChar char="§"/>
            </a:pPr>
            <a:r>
              <a:rPr lang="en-US" sz="2200" dirty="0"/>
              <a:t>Antibodies that produce this reaction are called </a:t>
            </a:r>
            <a:r>
              <a:rPr lang="en-US" sz="2200" b="1" dirty="0"/>
              <a:t>agglutinins</a:t>
            </a:r>
            <a:endParaRPr lang="en-IN" sz="2200" b="1" dirty="0"/>
          </a:p>
        </p:txBody>
      </p:sp>
    </p:spTree>
    <p:extLst>
      <p:ext uri="{BB962C8B-B14F-4D97-AF65-F5344CB8AC3E}">
        <p14:creationId xmlns="" xmlns:p14="http://schemas.microsoft.com/office/powerpoint/2010/main" val="297901655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err="1">
                <a:solidFill>
                  <a:srgbClr val="0070C0"/>
                </a:solidFill>
                <a:latin typeface="+mn-lt"/>
              </a:rPr>
              <a:t>Hemagglutination</a:t>
            </a:r>
            <a:r>
              <a:rPr lang="en-IN" dirty="0" smtClean="0"/>
              <a:t/>
            </a:r>
            <a:br>
              <a:rPr lang="en-IN" dirty="0" smtClean="0"/>
            </a:br>
            <a:endParaRPr lang="en-IN" dirty="0"/>
          </a:p>
        </p:txBody>
      </p:sp>
      <p:sp>
        <p:nvSpPr>
          <p:cNvPr id="3" name="Content Placeholder 2"/>
          <p:cNvSpPr>
            <a:spLocks noGrp="1"/>
          </p:cNvSpPr>
          <p:nvPr>
            <p:ph idx="1"/>
          </p:nvPr>
        </p:nvSpPr>
        <p:spPr>
          <a:xfrm>
            <a:off x="502508" y="1027906"/>
            <a:ext cx="10972799" cy="4983179"/>
          </a:xfrm>
        </p:spPr>
        <p:txBody>
          <a:bodyPr>
            <a:normAutofit/>
          </a:bodyPr>
          <a:lstStyle/>
          <a:p>
            <a:pPr algn="just">
              <a:buFont typeface="Wingdings" pitchFamily="2" charset="2"/>
              <a:buChar char="§"/>
            </a:pPr>
            <a:r>
              <a:rPr lang="en-IN" sz="2200" dirty="0"/>
              <a:t> Is a specific form of agglutination that involves red blood cells (RBCs)  (</a:t>
            </a:r>
            <a:r>
              <a:rPr lang="en-IN" sz="2200" dirty="0" err="1"/>
              <a:t>hema</a:t>
            </a:r>
            <a:r>
              <a:rPr lang="en-IN" sz="2200" dirty="0"/>
              <a:t>/</a:t>
            </a:r>
            <a:r>
              <a:rPr lang="en-IN" sz="2200" dirty="0" err="1"/>
              <a:t>hemo</a:t>
            </a:r>
            <a:r>
              <a:rPr lang="en-IN" sz="2200" dirty="0"/>
              <a:t>: blood).</a:t>
            </a:r>
          </a:p>
          <a:p>
            <a:pPr algn="just">
              <a:buFont typeface="Wingdings" pitchFamily="2" charset="2"/>
              <a:buChar char="§"/>
            </a:pPr>
            <a:endParaRPr lang="en-US" sz="2200" dirty="0"/>
          </a:p>
          <a:p>
            <a:pPr algn="just">
              <a:buFont typeface="Wingdings" pitchFamily="2" charset="2"/>
              <a:buChar char="§"/>
            </a:pPr>
            <a:r>
              <a:rPr lang="en-US" sz="2200" dirty="0"/>
              <a:t>Can be direct or passive</a:t>
            </a:r>
          </a:p>
          <a:p>
            <a:pPr algn="just">
              <a:buFont typeface="Wingdings" pitchFamily="2" charset="2"/>
              <a:buChar char="§"/>
            </a:pPr>
            <a:endParaRPr lang="en-US" sz="2200" dirty="0"/>
          </a:p>
          <a:p>
            <a:pPr algn="just">
              <a:buFont typeface="Wingdings" pitchFamily="2" charset="2"/>
              <a:buChar char="§"/>
            </a:pPr>
            <a:r>
              <a:rPr lang="en-US" sz="2200" dirty="0"/>
              <a:t>Commonly used for blood typing/blood grouping.</a:t>
            </a:r>
          </a:p>
          <a:p>
            <a:pPr algn="just">
              <a:buFont typeface="Wingdings" pitchFamily="2" charset="2"/>
              <a:buChar char="§"/>
            </a:pPr>
            <a:endParaRPr lang="en-US" sz="2200" dirty="0"/>
          </a:p>
          <a:p>
            <a:pPr algn="just">
              <a:buFont typeface="Wingdings" pitchFamily="2" charset="2"/>
              <a:buChar char="§"/>
            </a:pPr>
            <a:r>
              <a:rPr lang="en-US" sz="2200" dirty="0"/>
              <a:t>Blood group matching is crucial for transfusion (mismatch can lead to Acute hemolytic reaction and even death ) and pregnancy (one major cause of fetus death; </a:t>
            </a:r>
            <a:r>
              <a:rPr lang="en-IN" sz="2200" i="1" dirty="0" err="1"/>
              <a:t>erythroblastosis</a:t>
            </a:r>
            <a:r>
              <a:rPr lang="en-IN" sz="2200" i="1" dirty="0"/>
              <a:t> </a:t>
            </a:r>
            <a:r>
              <a:rPr lang="en-IN" sz="2200" i="1" dirty="0" err="1"/>
              <a:t>foetalis</a:t>
            </a:r>
            <a:r>
              <a:rPr lang="en-US" sz="2200" dirty="0"/>
              <a:t>)</a:t>
            </a:r>
          </a:p>
          <a:p>
            <a:pPr algn="just">
              <a:buFont typeface="Wingdings" pitchFamily="2" charset="2"/>
              <a:buChar char="§"/>
            </a:pPr>
            <a:endParaRPr lang="en-US" sz="2200" dirty="0"/>
          </a:p>
        </p:txBody>
      </p:sp>
    </p:spTree>
    <p:extLst>
      <p:ext uri="{BB962C8B-B14F-4D97-AF65-F5344CB8AC3E}">
        <p14:creationId xmlns="" xmlns:p14="http://schemas.microsoft.com/office/powerpoint/2010/main" val="377485701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2596" y="0"/>
            <a:ext cx="8229600" cy="1143000"/>
          </a:xfrm>
        </p:spPr>
        <p:txBody>
          <a:bodyPr>
            <a:normAutofit/>
          </a:bodyPr>
          <a:lstStyle/>
          <a:p>
            <a:r>
              <a:rPr lang="en-US" sz="3200" b="1" dirty="0">
                <a:solidFill>
                  <a:srgbClr val="0070C0"/>
                </a:solidFill>
                <a:latin typeface="+mn-lt"/>
              </a:rPr>
              <a:t>Blood Groups</a:t>
            </a:r>
            <a:endParaRPr lang="en-IN" sz="3200" b="1" dirty="0">
              <a:solidFill>
                <a:srgbClr val="0070C0"/>
              </a:solidFill>
              <a:latin typeface="+mn-lt"/>
            </a:endParaRPr>
          </a:p>
        </p:txBody>
      </p:sp>
      <p:sp>
        <p:nvSpPr>
          <p:cNvPr id="3" name="Content Placeholder 2"/>
          <p:cNvSpPr>
            <a:spLocks noGrp="1"/>
          </p:cNvSpPr>
          <p:nvPr>
            <p:ph idx="1"/>
          </p:nvPr>
        </p:nvSpPr>
        <p:spPr>
          <a:xfrm>
            <a:off x="864973" y="1071547"/>
            <a:ext cx="9388661" cy="4525963"/>
          </a:xfrm>
        </p:spPr>
        <p:txBody>
          <a:bodyPr>
            <a:normAutofit/>
          </a:bodyPr>
          <a:lstStyle/>
          <a:p>
            <a:pPr algn="just">
              <a:buFont typeface="Wingdings" pitchFamily="2" charset="2"/>
              <a:buChar char="§"/>
            </a:pPr>
            <a:r>
              <a:rPr lang="en-IN" sz="2200" dirty="0"/>
              <a:t> Blood is typed, or classified, according to the presence or absence of certain markers (antigens) found on red blood cells and in the plasma that allow your body to recognize blood as its own. </a:t>
            </a:r>
          </a:p>
          <a:p>
            <a:pPr algn="just">
              <a:buFont typeface="Wingdings" pitchFamily="2" charset="2"/>
              <a:buChar char="§"/>
            </a:pPr>
            <a:r>
              <a:rPr lang="en-IN" sz="2200" dirty="0"/>
              <a:t>If another blood type is introduced, your immune system recognizes it as foreign and attacks it, resulting often in </a:t>
            </a:r>
            <a:r>
              <a:rPr lang="en-IN" sz="2200" dirty="0" err="1"/>
              <a:t>lysis</a:t>
            </a:r>
            <a:r>
              <a:rPr lang="en-IN" sz="2200" dirty="0"/>
              <a:t>  (destruction of the RBC)</a:t>
            </a:r>
          </a:p>
          <a:p>
            <a:pPr algn="just">
              <a:buFont typeface="Wingdings" pitchFamily="2" charset="2"/>
              <a:buChar char="§"/>
            </a:pPr>
            <a:endParaRPr lang="en-IN" sz="2200" dirty="0"/>
          </a:p>
        </p:txBody>
      </p:sp>
      <p:pic>
        <p:nvPicPr>
          <p:cNvPr id="5122" name="Picture 2" descr="C:\Users\Oindrilla\Desktop\blood-types.jpg"/>
          <p:cNvPicPr>
            <a:picLocks noChangeAspect="1" noChangeArrowheads="1"/>
          </p:cNvPicPr>
          <p:nvPr/>
        </p:nvPicPr>
        <p:blipFill>
          <a:blip r:embed="rId2"/>
          <a:srcRect/>
          <a:stretch>
            <a:fillRect/>
          </a:stretch>
        </p:blipFill>
        <p:spPr bwMode="auto">
          <a:xfrm>
            <a:off x="6271925" y="2718297"/>
            <a:ext cx="5087300" cy="3422366"/>
          </a:xfrm>
          <a:prstGeom prst="rect">
            <a:avLst/>
          </a:prstGeom>
          <a:noFill/>
        </p:spPr>
      </p:pic>
      <p:sp>
        <p:nvSpPr>
          <p:cNvPr id="5" name="Rectangle 4"/>
          <p:cNvSpPr/>
          <p:nvPr/>
        </p:nvSpPr>
        <p:spPr>
          <a:xfrm>
            <a:off x="192501" y="5308265"/>
            <a:ext cx="5333088" cy="369332"/>
          </a:xfrm>
          <a:prstGeom prst="rect">
            <a:avLst/>
          </a:prstGeom>
        </p:spPr>
        <p:txBody>
          <a:bodyPr wrap="square">
            <a:spAutoFit/>
          </a:bodyPr>
          <a:lstStyle/>
          <a:p>
            <a:r>
              <a:rPr lang="en-GB" dirty="0" smtClean="0"/>
              <a:t>https://www.youtube.com/watch?v=-jKzLLHjRfs</a:t>
            </a:r>
            <a:endParaRPr lang="en-GB" dirty="0"/>
          </a:p>
        </p:txBody>
      </p:sp>
    </p:spTree>
    <p:extLst>
      <p:ext uri="{BB962C8B-B14F-4D97-AF65-F5344CB8AC3E}">
        <p14:creationId xmlns="" xmlns:p14="http://schemas.microsoft.com/office/powerpoint/2010/main" val="190911253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8" name="Picture 4" descr="C:\Users\Oindrilla\Desktop\b013d52e4c0e0f6af7404c7d58945d8b.jpg"/>
          <p:cNvPicPr>
            <a:picLocks noChangeAspect="1" noChangeArrowheads="1"/>
          </p:cNvPicPr>
          <p:nvPr/>
        </p:nvPicPr>
        <p:blipFill>
          <a:blip r:embed="rId2"/>
          <a:srcRect/>
          <a:stretch>
            <a:fillRect/>
          </a:stretch>
        </p:blipFill>
        <p:spPr bwMode="auto">
          <a:xfrm>
            <a:off x="3086100" y="165100"/>
            <a:ext cx="5295916" cy="6566936"/>
          </a:xfrm>
          <a:prstGeom prst="rect">
            <a:avLst/>
          </a:prstGeom>
          <a:noFill/>
        </p:spPr>
      </p:pic>
    </p:spTree>
    <p:extLst>
      <p:ext uri="{BB962C8B-B14F-4D97-AF65-F5344CB8AC3E}">
        <p14:creationId xmlns="" xmlns:p14="http://schemas.microsoft.com/office/powerpoint/2010/main" val="25447051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4762" y="0"/>
            <a:ext cx="10515600" cy="1325563"/>
          </a:xfrm>
        </p:spPr>
        <p:txBody>
          <a:bodyPr>
            <a:normAutofit/>
          </a:bodyPr>
          <a:lstStyle/>
          <a:p>
            <a:r>
              <a:rPr lang="en-GB" sz="3200" b="1" dirty="0" smtClean="0">
                <a:solidFill>
                  <a:srgbClr val="0070C0"/>
                </a:solidFill>
                <a:latin typeface="+mn-lt"/>
              </a:rPr>
              <a:t>Vaccination and property of memory </a:t>
            </a:r>
            <a:endParaRPr lang="en-GB" sz="3200" b="1" dirty="0">
              <a:solidFill>
                <a:srgbClr val="0070C0"/>
              </a:solidFill>
              <a:latin typeface="+mn-lt"/>
            </a:endParaRPr>
          </a:p>
        </p:txBody>
      </p:sp>
      <p:pic>
        <p:nvPicPr>
          <p:cNvPr id="3" name="Picture 2"/>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703746" y="1297483"/>
            <a:ext cx="7328146" cy="5560517"/>
          </a:xfrm>
          <a:prstGeom prst="rect">
            <a:avLst/>
          </a:prstGeom>
        </p:spPr>
      </p:pic>
      <p:sp>
        <p:nvSpPr>
          <p:cNvPr id="4" name="Rectangle 3"/>
          <p:cNvSpPr/>
          <p:nvPr/>
        </p:nvSpPr>
        <p:spPr>
          <a:xfrm>
            <a:off x="8325394" y="767584"/>
            <a:ext cx="3705497" cy="923330"/>
          </a:xfrm>
          <a:prstGeom prst="rect">
            <a:avLst/>
          </a:prstGeom>
        </p:spPr>
        <p:txBody>
          <a:bodyPr wrap="square">
            <a:spAutoFit/>
          </a:bodyPr>
          <a:lstStyle/>
          <a:p>
            <a:r>
              <a:rPr lang="en-GB" dirty="0" smtClean="0"/>
              <a:t>https://www.who.int/news-room/feature-stories/detail/how-do-vaccines-work</a:t>
            </a:r>
            <a:endParaRPr lang="en-GB" dirty="0"/>
          </a:p>
        </p:txBody>
      </p:sp>
    </p:spTree>
    <p:extLst>
      <p:ext uri="{BB962C8B-B14F-4D97-AF65-F5344CB8AC3E}">
        <p14:creationId xmlns="" xmlns:p14="http://schemas.microsoft.com/office/powerpoint/2010/main" val="40704634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23568" y="150941"/>
            <a:ext cx="12653318" cy="1325563"/>
          </a:xfrm>
        </p:spPr>
        <p:txBody>
          <a:bodyPr rtlCol="0">
            <a:normAutofit/>
          </a:bodyPr>
          <a:lstStyle/>
          <a:p>
            <a:pPr>
              <a:defRPr/>
            </a:pPr>
            <a:r>
              <a:rPr lang="en-US" sz="3200" b="1" dirty="0">
                <a:solidFill>
                  <a:srgbClr val="0070C0"/>
                </a:solidFill>
                <a:latin typeface="+mn-lt"/>
              </a:rPr>
              <a:t>Function of the Immune </a:t>
            </a:r>
            <a:r>
              <a:rPr lang="en-US" sz="3200" b="1" dirty="0" smtClean="0">
                <a:solidFill>
                  <a:srgbClr val="0070C0"/>
                </a:solidFill>
                <a:latin typeface="+mn-lt"/>
              </a:rPr>
              <a:t>System   (Self/Non-self </a:t>
            </a:r>
            <a:r>
              <a:rPr lang="en-US" sz="3200" b="1" dirty="0">
                <a:solidFill>
                  <a:srgbClr val="0070C0"/>
                </a:solidFill>
                <a:latin typeface="+mn-lt"/>
              </a:rPr>
              <a:t>Discrimination)</a:t>
            </a:r>
          </a:p>
        </p:txBody>
      </p:sp>
      <p:sp>
        <p:nvSpPr>
          <p:cNvPr id="13315" name="Rectangle 3"/>
          <p:cNvSpPr>
            <a:spLocks noGrp="1" noChangeArrowheads="1"/>
          </p:cNvSpPr>
          <p:nvPr>
            <p:ph type="body" idx="1"/>
          </p:nvPr>
        </p:nvSpPr>
        <p:spPr>
          <a:xfrm>
            <a:off x="654908" y="1237735"/>
            <a:ext cx="8229600" cy="3962400"/>
          </a:xfrm>
        </p:spPr>
        <p:txBody>
          <a:bodyPr/>
          <a:lstStyle/>
          <a:p>
            <a:pPr eaLnBrk="1" hangingPunct="1"/>
            <a:r>
              <a:rPr lang="en-US" dirty="0" smtClean="0"/>
              <a:t>To protect from pathogens</a:t>
            </a:r>
          </a:p>
          <a:p>
            <a:pPr lvl="1" eaLnBrk="1" hangingPunct="1">
              <a:buSzPct val="75000"/>
              <a:buFontTx/>
              <a:buChar char="•"/>
            </a:pPr>
            <a:r>
              <a:rPr lang="en-US" dirty="0" smtClean="0"/>
              <a:t>Intracellular (</a:t>
            </a:r>
            <a:r>
              <a:rPr lang="en-US" i="1" dirty="0" smtClean="0"/>
              <a:t>e.g.</a:t>
            </a:r>
            <a:r>
              <a:rPr lang="en-US" dirty="0" smtClean="0"/>
              <a:t> viruses and some bacteria and parasites)</a:t>
            </a:r>
          </a:p>
          <a:p>
            <a:pPr lvl="1" eaLnBrk="1" hangingPunct="1">
              <a:buSzPct val="75000"/>
              <a:buFontTx/>
              <a:buChar char="•"/>
            </a:pPr>
            <a:r>
              <a:rPr lang="en-US" dirty="0" smtClean="0"/>
              <a:t>Extracellular (</a:t>
            </a:r>
            <a:r>
              <a:rPr lang="en-US" i="1" dirty="0" smtClean="0"/>
              <a:t>e.g. </a:t>
            </a:r>
            <a:r>
              <a:rPr lang="en-US" dirty="0" smtClean="0"/>
              <a:t>most bacteria, fungi and parasites)</a:t>
            </a:r>
          </a:p>
          <a:p>
            <a:pPr eaLnBrk="1" hangingPunct="1">
              <a:buSzPct val="75000"/>
            </a:pPr>
            <a:endParaRPr lang="en-US" dirty="0" smtClean="0"/>
          </a:p>
          <a:p>
            <a:pPr eaLnBrk="1" hangingPunct="1"/>
            <a:r>
              <a:rPr lang="en-US" dirty="0" smtClean="0"/>
              <a:t>To eliminate modified or altered self</a:t>
            </a:r>
          </a:p>
        </p:txBody>
      </p:sp>
    </p:spTree>
    <p:extLst>
      <p:ext uri="{BB962C8B-B14F-4D97-AF65-F5344CB8AC3E}">
        <p14:creationId xmlns="" xmlns:p14="http://schemas.microsoft.com/office/powerpoint/2010/main" val="41400917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440724" y="1212894"/>
            <a:ext cx="11751275" cy="44053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lIns="102346" tIns="51173" rIns="102346" bIns="51173"/>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635000" indent="-423863" eaLnBrk="0" hangingPunct="0">
              <a:defRPr>
                <a:solidFill>
                  <a:schemeClr val="tx1"/>
                </a:solidFill>
                <a:latin typeface="Arial" panose="020B0604020202020204" pitchFamily="34" charset="0"/>
                <a:cs typeface="Arial" panose="020B0604020202020204" pitchFamily="34" charset="0"/>
              </a:defRPr>
            </a:lvl3pPr>
            <a:lvl4pPr marL="1101725" indent="-261938"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lvl="2" eaLnBrk="1" hangingPunct="1">
              <a:lnSpc>
                <a:spcPct val="130000"/>
              </a:lnSpc>
              <a:buClr>
                <a:schemeClr val="bg2"/>
              </a:buClr>
              <a:buFontTx/>
              <a:buChar char="•"/>
            </a:pPr>
            <a:r>
              <a:rPr lang="en-US" sz="2000" dirty="0">
                <a:latin typeface="Calibri" panose="020F0502020204030204" pitchFamily="34" charset="0"/>
              </a:rPr>
              <a:t>Beneficial:</a:t>
            </a:r>
          </a:p>
          <a:p>
            <a:pPr lvl="3" eaLnBrk="1" hangingPunct="1">
              <a:lnSpc>
                <a:spcPct val="170000"/>
              </a:lnSpc>
              <a:buSzPct val="75000"/>
              <a:buFontTx/>
              <a:buChar char="•"/>
            </a:pPr>
            <a:r>
              <a:rPr lang="en-US" sz="2000" dirty="0">
                <a:latin typeface="Calibri" panose="020F0502020204030204" pitchFamily="34" charset="0"/>
              </a:rPr>
              <a:t>Protection from Invaders</a:t>
            </a:r>
          </a:p>
          <a:p>
            <a:pPr lvl="3" eaLnBrk="1" hangingPunct="1">
              <a:lnSpc>
                <a:spcPct val="130000"/>
              </a:lnSpc>
              <a:buSzPct val="75000"/>
              <a:buFontTx/>
              <a:buChar char="•"/>
            </a:pPr>
            <a:r>
              <a:rPr lang="en-US" sz="2000" dirty="0">
                <a:latin typeface="Calibri" panose="020F0502020204030204" pitchFamily="34" charset="0"/>
              </a:rPr>
              <a:t>Elimination of Altered Self</a:t>
            </a:r>
          </a:p>
          <a:p>
            <a:pPr lvl="2" eaLnBrk="1" hangingPunct="1">
              <a:lnSpc>
                <a:spcPct val="190000"/>
              </a:lnSpc>
              <a:buClr>
                <a:schemeClr val="bg2"/>
              </a:buClr>
              <a:buFontTx/>
              <a:buChar char="•"/>
            </a:pPr>
            <a:r>
              <a:rPr lang="en-US" sz="2000" dirty="0">
                <a:latin typeface="Calibri" panose="020F0502020204030204" pitchFamily="34" charset="0"/>
              </a:rPr>
              <a:t> Detrimental:</a:t>
            </a:r>
          </a:p>
          <a:p>
            <a:pPr lvl="3" eaLnBrk="1" hangingPunct="1">
              <a:lnSpc>
                <a:spcPct val="170000"/>
              </a:lnSpc>
              <a:buSzPct val="75000"/>
              <a:buFontTx/>
              <a:buChar char="•"/>
            </a:pPr>
            <a:r>
              <a:rPr lang="en-US" sz="2000" dirty="0">
                <a:latin typeface="Calibri" panose="020F0502020204030204" pitchFamily="34" charset="0"/>
              </a:rPr>
              <a:t>Discomfort and collateral damage (inflammation)</a:t>
            </a:r>
          </a:p>
          <a:p>
            <a:pPr lvl="3" eaLnBrk="1" hangingPunct="1">
              <a:lnSpc>
                <a:spcPct val="130000"/>
              </a:lnSpc>
              <a:buSzPct val="75000"/>
              <a:buFontTx/>
              <a:buChar char="•"/>
            </a:pPr>
            <a:r>
              <a:rPr lang="en-US" sz="2000" dirty="0">
                <a:latin typeface="Calibri" panose="020F0502020204030204" pitchFamily="34" charset="0"/>
              </a:rPr>
              <a:t>Damage to self (hypersensitivity or autoimmunity)</a:t>
            </a:r>
            <a:endParaRPr lang="en-US" sz="2000" b="1" dirty="0">
              <a:latin typeface="Calibri" panose="020F0502020204030204" pitchFamily="34" charset="0"/>
            </a:endParaRPr>
          </a:p>
        </p:txBody>
      </p:sp>
      <p:sp>
        <p:nvSpPr>
          <p:cNvPr id="14339" name="Rectangle 3"/>
          <p:cNvSpPr>
            <a:spLocks noGrp="1" noChangeArrowheads="1"/>
          </p:cNvSpPr>
          <p:nvPr>
            <p:ph type="title"/>
          </p:nvPr>
        </p:nvSpPr>
        <p:spPr>
          <a:xfrm>
            <a:off x="-439951" y="0"/>
            <a:ext cx="8137525" cy="1036637"/>
          </a:xfrm>
          <a:noFill/>
        </p:spPr>
        <p:txBody>
          <a:bodyPr vert="horz" lIns="101059" tIns="50530" rIns="101059" bIns="50530" rtlCol="0" anchor="ctr" anchorCtr="1">
            <a:normAutofit/>
          </a:bodyPr>
          <a:lstStyle/>
          <a:p>
            <a:pPr eaLnBrk="1" hangingPunct="1"/>
            <a:r>
              <a:rPr lang="en-US" sz="3200" b="1" dirty="0">
                <a:solidFill>
                  <a:srgbClr val="0070C0"/>
                </a:solidFill>
                <a:latin typeface="+mn-lt"/>
              </a:rPr>
              <a:t>Effects of the Immune System</a:t>
            </a:r>
          </a:p>
        </p:txBody>
      </p:sp>
    </p:spTree>
    <p:extLst>
      <p:ext uri="{BB962C8B-B14F-4D97-AF65-F5344CB8AC3E}">
        <p14:creationId xmlns="" xmlns:p14="http://schemas.microsoft.com/office/powerpoint/2010/main" val="17721417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1087395" y="238897"/>
            <a:ext cx="9144000" cy="457200"/>
          </a:xfrm>
        </p:spPr>
        <p:txBody>
          <a:bodyPr rtlCol="0">
            <a:noAutofit/>
          </a:bodyPr>
          <a:lstStyle/>
          <a:p>
            <a:pPr>
              <a:defRPr/>
            </a:pPr>
            <a:r>
              <a:rPr lang="en-US" sz="3200" b="1" dirty="0">
                <a:solidFill>
                  <a:srgbClr val="0070C0"/>
                </a:solidFill>
                <a:latin typeface="+mn-lt"/>
              </a:rPr>
              <a:t>Organs of the Immune system                 </a:t>
            </a:r>
          </a:p>
        </p:txBody>
      </p:sp>
      <p:sp>
        <p:nvSpPr>
          <p:cNvPr id="15363" name="Content Placeholder 2"/>
          <p:cNvSpPr>
            <a:spLocks noGrp="1"/>
          </p:cNvSpPr>
          <p:nvPr>
            <p:ph idx="1"/>
          </p:nvPr>
        </p:nvSpPr>
        <p:spPr>
          <a:xfrm>
            <a:off x="-1" y="1031789"/>
            <a:ext cx="7587049" cy="5943600"/>
          </a:xfrm>
        </p:spPr>
        <p:txBody>
          <a:bodyPr rtlCol="0">
            <a:normAutofit/>
          </a:bodyPr>
          <a:lstStyle/>
          <a:p>
            <a:pPr>
              <a:defRPr/>
            </a:pPr>
            <a:r>
              <a:rPr lang="en-US" sz="2400" dirty="0"/>
              <a:t>The </a:t>
            </a:r>
            <a:r>
              <a:rPr lang="en-US" sz="2400" dirty="0">
                <a:solidFill>
                  <a:srgbClr val="FF0000"/>
                </a:solidFill>
              </a:rPr>
              <a:t>lymphoid organs </a:t>
            </a:r>
            <a:r>
              <a:rPr lang="en-US" sz="2400" dirty="0"/>
              <a:t>are those organs in which lymphocyte maturation, differentiation, and proliferation take place</a:t>
            </a:r>
          </a:p>
          <a:p>
            <a:pPr>
              <a:defRPr/>
            </a:pPr>
            <a:r>
              <a:rPr lang="en-US" sz="2400" dirty="0"/>
              <a:t>The </a:t>
            </a:r>
            <a:r>
              <a:rPr lang="en-US" sz="2400" b="1" dirty="0">
                <a:solidFill>
                  <a:srgbClr val="FF0000"/>
                </a:solidFill>
              </a:rPr>
              <a:t>primary (central) lymphoid organs (bone marrow and thymus) </a:t>
            </a:r>
            <a:r>
              <a:rPr lang="en-US" sz="2400" dirty="0"/>
              <a:t>are those in which the maturation of T and B lymphocytes into antigen-recognizing lymphocytes occurs</a:t>
            </a:r>
          </a:p>
          <a:p>
            <a:pPr>
              <a:defRPr/>
            </a:pPr>
            <a:r>
              <a:rPr lang="en-US" sz="2400" dirty="0"/>
              <a:t>The </a:t>
            </a:r>
            <a:r>
              <a:rPr lang="en-US" sz="2400" b="1" dirty="0">
                <a:solidFill>
                  <a:srgbClr val="00B050"/>
                </a:solidFill>
              </a:rPr>
              <a:t>secondary (peripheral) lymphoid organs (spleen, lymph nodes, gut-associated lymphoid tissue) </a:t>
            </a:r>
            <a:r>
              <a:rPr lang="en-US" sz="2400" dirty="0"/>
              <a:t>are those organs in which antigen-driven proliferation and differentiation take place</a:t>
            </a:r>
          </a:p>
          <a:p>
            <a:pPr>
              <a:defRPr/>
            </a:pPr>
            <a:endParaRPr lang="en-US" sz="2400" dirty="0"/>
          </a:p>
        </p:txBody>
      </p:sp>
      <p:pic>
        <p:nvPicPr>
          <p:cNvPr id="15364" name="Picture 5" descr="F:\CamScanner\.images\41N3h5ML7tEMbPBgVU8f6VJC.jp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7910085" y="811427"/>
            <a:ext cx="3292475" cy="5638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40483043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5" descr="slide0004_image00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501899" y="243281"/>
            <a:ext cx="8851900" cy="6705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 name="Rectangle 2"/>
          <p:cNvSpPr>
            <a:spLocks noGrp="1" noChangeArrowheads="1"/>
          </p:cNvSpPr>
          <p:nvPr>
            <p:ph type="title"/>
          </p:nvPr>
        </p:nvSpPr>
        <p:spPr>
          <a:xfrm>
            <a:off x="218742" y="0"/>
            <a:ext cx="5712275" cy="1143000"/>
          </a:xfrm>
        </p:spPr>
        <p:txBody>
          <a:bodyPr>
            <a:normAutofit fontScale="90000"/>
          </a:bodyPr>
          <a:lstStyle/>
          <a:p>
            <a:pPr eaLnBrk="1" hangingPunct="1"/>
            <a:r>
              <a:rPr lang="en-US" sz="4000" b="1" dirty="0">
                <a:solidFill>
                  <a:srgbClr val="0070C0"/>
                </a:solidFill>
                <a:latin typeface="+mn-lt"/>
              </a:rPr>
              <a:t>Cells of the Immune System</a:t>
            </a:r>
          </a:p>
        </p:txBody>
      </p:sp>
    </p:spTree>
    <p:extLst>
      <p:ext uri="{BB962C8B-B14F-4D97-AF65-F5344CB8AC3E}">
        <p14:creationId xmlns="" xmlns:p14="http://schemas.microsoft.com/office/powerpoint/2010/main" val="392874883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69F03CD7F44F646BC9D8EF0FA7E56D0" ma:contentTypeVersion="2" ma:contentTypeDescription="Create a new document." ma:contentTypeScope="" ma:versionID="4440a94b64103150cfe47159244bbbd3">
  <xsd:schema xmlns:xsd="http://www.w3.org/2001/XMLSchema" xmlns:xs="http://www.w3.org/2001/XMLSchema" xmlns:p="http://schemas.microsoft.com/office/2006/metadata/properties" xmlns:ns2="af61d0fc-8aab-4adf-87fd-7578a16ee169" targetNamespace="http://schemas.microsoft.com/office/2006/metadata/properties" ma:root="true" ma:fieldsID="b7e5479201d1a354c5668626cea38efc" ns2:_="">
    <xsd:import namespace="af61d0fc-8aab-4adf-87fd-7578a16ee169"/>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f61d0fc-8aab-4adf-87fd-7578a16ee16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B0FFC14-7B84-41E6-B337-085B284F1D45}"/>
</file>

<file path=customXml/itemProps2.xml><?xml version="1.0" encoding="utf-8"?>
<ds:datastoreItem xmlns:ds="http://schemas.openxmlformats.org/officeDocument/2006/customXml" ds:itemID="{6B9A9619-A3ED-4FE6-A449-92D660AFEBD4}"/>
</file>

<file path=customXml/itemProps3.xml><?xml version="1.0" encoding="utf-8"?>
<ds:datastoreItem xmlns:ds="http://schemas.openxmlformats.org/officeDocument/2006/customXml" ds:itemID="{5637D35D-A702-4320-9820-25167E60036D}"/>
</file>

<file path=docProps/app.xml><?xml version="1.0" encoding="utf-8"?>
<Properties xmlns="http://schemas.openxmlformats.org/officeDocument/2006/extended-properties" xmlns:vt="http://schemas.openxmlformats.org/officeDocument/2006/docPropsVTypes">
  <TotalTime>109</TotalTime>
  <Words>2434</Words>
  <Application>Microsoft Office PowerPoint</Application>
  <PresentationFormat>Custom</PresentationFormat>
  <Paragraphs>342</Paragraphs>
  <Slides>47</Slides>
  <Notes>14</Notes>
  <HiddenSlides>0</HiddenSlides>
  <MMClips>0</MMClips>
  <ScaleCrop>false</ScaleCrop>
  <HeadingPairs>
    <vt:vector size="4" baseType="variant">
      <vt:variant>
        <vt:lpstr>Theme</vt:lpstr>
      </vt:variant>
      <vt:variant>
        <vt:i4>1</vt:i4>
      </vt:variant>
      <vt:variant>
        <vt:lpstr>Slide Titles</vt:lpstr>
      </vt:variant>
      <vt:variant>
        <vt:i4>47</vt:i4>
      </vt:variant>
    </vt:vector>
  </HeadingPairs>
  <TitlesOfParts>
    <vt:vector size="48" baseType="lpstr">
      <vt:lpstr>Office Theme</vt:lpstr>
      <vt:lpstr>Immunology</vt:lpstr>
      <vt:lpstr>Body Defenses against Infection:  Immunity</vt:lpstr>
      <vt:lpstr>Slide 3</vt:lpstr>
      <vt:lpstr>Slide 4</vt:lpstr>
      <vt:lpstr>Vaccination and property of memory </vt:lpstr>
      <vt:lpstr>Function of the Immune System   (Self/Non-self Discrimination)</vt:lpstr>
      <vt:lpstr>Effects of the Immune System</vt:lpstr>
      <vt:lpstr>Organs of the Immune system                 </vt:lpstr>
      <vt:lpstr>Cells of the Immune System</vt:lpstr>
      <vt:lpstr>Slide 10</vt:lpstr>
      <vt:lpstr>Slide 11</vt:lpstr>
      <vt:lpstr>Slide 12</vt:lpstr>
      <vt:lpstr>What is an Antigen and an Antibody ?</vt:lpstr>
      <vt:lpstr>Antigens vs Immunogens</vt:lpstr>
      <vt:lpstr>Types of antigens</vt:lpstr>
      <vt:lpstr>Factors determining Immunogenic Potency of a drug</vt:lpstr>
      <vt:lpstr>Factors of the Product</vt:lpstr>
      <vt:lpstr>Slide 18</vt:lpstr>
      <vt:lpstr>Types of antigens and antigenecity </vt:lpstr>
      <vt:lpstr>Haptens</vt:lpstr>
      <vt:lpstr>Structure of an Antibody</vt:lpstr>
      <vt:lpstr>Slide 22</vt:lpstr>
      <vt:lpstr>Antigen –Antibody reaction</vt:lpstr>
      <vt:lpstr>Slide 24</vt:lpstr>
      <vt:lpstr>Slide 25</vt:lpstr>
      <vt:lpstr>Slide 26</vt:lpstr>
      <vt:lpstr>Specificity</vt:lpstr>
      <vt:lpstr>Affinity</vt:lpstr>
      <vt:lpstr>Avidity</vt:lpstr>
      <vt:lpstr>Crossreactivity</vt:lpstr>
      <vt:lpstr>Polyclonal and monoclonal antibodies</vt:lpstr>
      <vt:lpstr>Monoclonal antibody</vt:lpstr>
      <vt:lpstr>Slide 33</vt:lpstr>
      <vt:lpstr>Slide 34</vt:lpstr>
      <vt:lpstr>ELISA </vt:lpstr>
      <vt:lpstr>Principle</vt:lpstr>
      <vt:lpstr>Different types of ELISA</vt:lpstr>
      <vt:lpstr>Schematic representation of an indirect ELISA</vt:lpstr>
      <vt:lpstr>Slide 39</vt:lpstr>
      <vt:lpstr>Schematic representation of a Sandwich ELISA</vt:lpstr>
      <vt:lpstr>Slide 41</vt:lpstr>
      <vt:lpstr>Schematic representation of a Competitive ELISA</vt:lpstr>
      <vt:lpstr>Advantages and applications of ELISA</vt:lpstr>
      <vt:lpstr>Agglutination reaction</vt:lpstr>
      <vt:lpstr>Hemagglutination </vt:lpstr>
      <vt:lpstr>Blood Groups</vt:lpstr>
      <vt:lpstr>Slide 47</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Body Defenses against Infection:  Immunity</dc:title>
  <dc:creator>Oindrilla</dc:creator>
  <cp:lastModifiedBy>Author</cp:lastModifiedBy>
  <cp:revision>26</cp:revision>
  <dcterms:created xsi:type="dcterms:W3CDTF">2019-02-27T08:06:39Z</dcterms:created>
  <dcterms:modified xsi:type="dcterms:W3CDTF">2022-06-27T10:15:31Z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0x010100F69F03CD7F44F646BC9D8EF0FA7E56D0</vt:lpwstr>
  </property>
</Properties>
</file>