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Nutritional Requirements of </a:t>
            </a:r>
            <a:r>
              <a:rPr lang="en-IN" b="1" dirty="0" err="1" smtClean="0">
                <a:solidFill>
                  <a:srgbClr val="FF0000"/>
                </a:solidFill>
              </a:rPr>
              <a:t>microrganisms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BTC 01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84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sz="2000" dirty="0"/>
              <a:t>All organisms require a SOURCE OF ENERGY.</a:t>
            </a:r>
          </a:p>
          <a:p>
            <a:r>
              <a:rPr lang="en-IN" sz="2000" dirty="0"/>
              <a:t>CHEMOTROPHS- Chemical compounds for their energy.</a:t>
            </a:r>
          </a:p>
          <a:p>
            <a:r>
              <a:rPr lang="en-IN" sz="2000" dirty="0"/>
              <a:t>PHOTOTROPHS- Radiant Energy/ Light Energy for growth</a:t>
            </a:r>
          </a:p>
          <a:p>
            <a:pPr marL="0" indent="0">
              <a:buNone/>
            </a:pPr>
            <a:endParaRPr lang="en-IN" sz="2000" dirty="0"/>
          </a:p>
          <a:p>
            <a:pPr lvl="0"/>
            <a:r>
              <a:rPr lang="en-IN" sz="2000" dirty="0"/>
              <a:t>All organisms require a SOURCE OF ELECTRONS for their growth. Some organisms can use reduced inorganic compounds as electron donors and are termed as LITHOTROPHS (</a:t>
            </a:r>
            <a:r>
              <a:rPr lang="en-IN" sz="2000" dirty="0" err="1"/>
              <a:t>Chemolithotrophs</a:t>
            </a:r>
            <a:r>
              <a:rPr lang="en-IN" sz="2000" dirty="0"/>
              <a:t> or </a:t>
            </a:r>
            <a:r>
              <a:rPr lang="en-IN" sz="2000" dirty="0" err="1"/>
              <a:t>Photolithotrophs</a:t>
            </a:r>
            <a:r>
              <a:rPr lang="en-IN" sz="2000" dirty="0"/>
              <a:t>). Other organisms use organic compounds as electron donors and are called ORGANOTROPHS (</a:t>
            </a:r>
            <a:r>
              <a:rPr lang="en-IN" sz="2000" dirty="0" err="1"/>
              <a:t>Chemoorganotrophs</a:t>
            </a:r>
            <a:r>
              <a:rPr lang="en-IN" sz="2000" dirty="0"/>
              <a:t> or </a:t>
            </a:r>
            <a:r>
              <a:rPr lang="en-IN" sz="2000" dirty="0" err="1"/>
              <a:t>Photoorganotrophs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endParaRPr lang="en-IN" sz="2000" dirty="0"/>
          </a:p>
          <a:p>
            <a:pPr lvl="0"/>
            <a:r>
              <a:rPr lang="en-IN" sz="2000" dirty="0"/>
              <a:t>All organisms require </a:t>
            </a:r>
            <a:r>
              <a:rPr lang="en-IN" sz="2000" b="1" dirty="0"/>
              <a:t>carbon </a:t>
            </a:r>
            <a:r>
              <a:rPr lang="en-IN" sz="2000" dirty="0"/>
              <a:t>in some form for the synthesis of cell components.  All organisms require at least small amounts of CO</a:t>
            </a:r>
            <a:r>
              <a:rPr lang="en-IN" sz="2000" baseline="-25000" dirty="0"/>
              <a:t>2</a:t>
            </a:r>
            <a:r>
              <a:rPr lang="en-IN" sz="2000" dirty="0"/>
              <a:t>. Some can use CO</a:t>
            </a:r>
            <a:r>
              <a:rPr lang="en-IN" sz="2000" baseline="-25000" dirty="0"/>
              <a:t>2</a:t>
            </a:r>
            <a:r>
              <a:rPr lang="en-IN" sz="2000" dirty="0"/>
              <a:t> as major or sole source of carbon, such organisms are called AUTOTROPHS. Others can use organic compounds as their carbon source and are termed HETEROTROPHS.</a:t>
            </a:r>
          </a:p>
          <a:p>
            <a:pPr marL="0" indent="0">
              <a:buNone/>
            </a:pPr>
            <a:endParaRPr lang="en-IN" sz="2000" dirty="0"/>
          </a:p>
          <a:p>
            <a:pPr lvl="0"/>
            <a:r>
              <a:rPr lang="en-IN" sz="2000" dirty="0"/>
              <a:t>All organisms require </a:t>
            </a:r>
            <a:r>
              <a:rPr lang="en-IN" sz="2000" b="1" dirty="0"/>
              <a:t>NITROGEN</a:t>
            </a:r>
            <a:r>
              <a:rPr lang="en-IN" sz="2000" dirty="0"/>
              <a:t> in some form for cell components. Some bacteria can use atmospheric Nitrogen. Others require inorganic nitrogen compounds such as nitrates, nitrites, or ammonium salts- some derive nitrogen from organic compounds such as amino acids.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8231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57451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IN" sz="2000" dirty="0"/>
              <a:t>All organisms require </a:t>
            </a:r>
            <a:r>
              <a:rPr lang="en-IN" sz="2000" b="1" dirty="0"/>
              <a:t>oxygen</a:t>
            </a:r>
            <a:r>
              <a:rPr lang="en-IN" sz="2000" dirty="0"/>
              <a:t>, </a:t>
            </a:r>
            <a:r>
              <a:rPr lang="en-IN" sz="2000" b="1" dirty="0"/>
              <a:t>sulphur</a:t>
            </a:r>
            <a:r>
              <a:rPr lang="en-IN" sz="2000" dirty="0"/>
              <a:t>, </a:t>
            </a:r>
            <a:r>
              <a:rPr lang="en-IN" sz="2000" b="1" dirty="0"/>
              <a:t>phosphorous</a:t>
            </a:r>
            <a:r>
              <a:rPr lang="en-IN" sz="2000" dirty="0"/>
              <a:t> for of cell components.</a:t>
            </a:r>
          </a:p>
          <a:p>
            <a:pPr marL="0" indent="0">
              <a:buNone/>
            </a:pPr>
            <a:endParaRPr lang="en-IN" sz="2000" dirty="0"/>
          </a:p>
          <a:p>
            <a:pPr lvl="0"/>
            <a:r>
              <a:rPr lang="en-IN" sz="2000" dirty="0"/>
              <a:t>All living organisms require </a:t>
            </a:r>
            <a:r>
              <a:rPr lang="en-IN" sz="2000" b="1" dirty="0"/>
              <a:t>metal ions: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 </a:t>
            </a:r>
          </a:p>
          <a:p>
            <a:r>
              <a:rPr lang="en-IN" sz="2000" dirty="0"/>
              <a:t>Potassium, Calcium, Magnesium, Iron – major elements for normal growth</a:t>
            </a:r>
          </a:p>
          <a:p>
            <a:r>
              <a:rPr lang="en-IN" sz="2000" dirty="0"/>
              <a:t>Zinc, Copper, Manganese, Molybdenum, Nickel,  Boron, Cobalt – at very low concentration; trace elements</a:t>
            </a:r>
          </a:p>
          <a:p>
            <a:r>
              <a:rPr lang="en-IN" sz="2000" dirty="0"/>
              <a:t>Most microorganisms/ bacteria do not require Sodium, but certain marine microorganisms/bacteria, cyanobacteria, photosynthetic microorganisms/bacteria require them-</a:t>
            </a:r>
            <a:r>
              <a:rPr lang="en-IN" sz="2000" b="1" dirty="0"/>
              <a:t>Halophiles</a:t>
            </a:r>
            <a:endParaRPr lang="en-IN" sz="2000" dirty="0"/>
          </a:p>
          <a:p>
            <a:r>
              <a:rPr lang="en-IN" sz="2000" b="1" dirty="0"/>
              <a:t>Red extreme halophiles</a:t>
            </a:r>
            <a:r>
              <a:rPr lang="en-IN" sz="2000" dirty="0"/>
              <a:t> require 12-15% </a:t>
            </a:r>
            <a:r>
              <a:rPr lang="en-IN" sz="2000" dirty="0" err="1"/>
              <a:t>NaCl</a:t>
            </a:r>
            <a:r>
              <a:rPr lang="en-IN" sz="2000" dirty="0"/>
              <a:t>. Sodium is required for maintenance of integrity of their cell walls and for the stability and activity of certain enzymes.</a:t>
            </a:r>
          </a:p>
          <a:p>
            <a:pPr marL="0" indent="0">
              <a:buNone/>
            </a:pPr>
            <a:endParaRPr lang="en-IN" sz="2000" dirty="0"/>
          </a:p>
          <a:p>
            <a:pPr lvl="0"/>
            <a:r>
              <a:rPr lang="en-IN" sz="2000" dirty="0"/>
              <a:t>All living organisms require </a:t>
            </a:r>
            <a:r>
              <a:rPr lang="en-IN" sz="2000" b="1" dirty="0"/>
              <a:t>vitamin</a:t>
            </a:r>
            <a:r>
              <a:rPr lang="en-IN" sz="2000" dirty="0"/>
              <a:t> and vitamin like compounds.</a:t>
            </a:r>
          </a:p>
          <a:p>
            <a:pPr marL="0" indent="0">
              <a:buNone/>
            </a:pPr>
            <a:endParaRPr lang="en-IN" sz="2000" dirty="0"/>
          </a:p>
          <a:p>
            <a:pPr lvl="0"/>
            <a:r>
              <a:rPr lang="en-IN" sz="2000" dirty="0"/>
              <a:t>All living organisms require </a:t>
            </a:r>
            <a:r>
              <a:rPr lang="en-IN" sz="2000" b="1" dirty="0"/>
              <a:t>WATER: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lvl="0"/>
            <a:r>
              <a:rPr lang="en-IN" sz="2000" dirty="0"/>
              <a:t>Water is highly polar compound for its ability to dissolve many materials.</a:t>
            </a:r>
          </a:p>
          <a:p>
            <a:pPr lvl="0"/>
            <a:r>
              <a:rPr lang="en-IN" sz="2000" dirty="0"/>
              <a:t>Provides a suitable environment for various metabolic reactions of a cell</a:t>
            </a:r>
          </a:p>
          <a:p>
            <a:pPr lvl="0"/>
            <a:r>
              <a:rPr lang="en-IN" sz="2000" dirty="0"/>
              <a:t>High specific heat of water provides resistance to sudden transient temperature changes in the environment.</a:t>
            </a:r>
          </a:p>
          <a:p>
            <a:pPr lvl="0"/>
            <a:r>
              <a:rPr lang="en-IN" sz="2000" dirty="0"/>
              <a:t> Water is also considered a chemical reactant being required for many hydrolytic reactions carried by a cell.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5236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1EB95A2F43574F89D85EFABBE99001" ma:contentTypeVersion="4" ma:contentTypeDescription="Create a new document." ma:contentTypeScope="" ma:versionID="b2cccd51d1979ce5e7d82d672692791c">
  <xsd:schema xmlns:xsd="http://www.w3.org/2001/XMLSchema" xmlns:xs="http://www.w3.org/2001/XMLSchema" xmlns:p="http://schemas.microsoft.com/office/2006/metadata/properties" xmlns:ns2="40a1b898-87a6-4ae2-bea5-abe8e599bcbc" targetNamespace="http://schemas.microsoft.com/office/2006/metadata/properties" ma:root="true" ma:fieldsID="1ecb88022f424db626575bb1cb0fce35" ns2:_="">
    <xsd:import namespace="40a1b898-87a6-4ae2-bea5-abe8e599b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1b898-87a6-4ae2-bea5-abe8e599b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8792C7-CC71-41DE-8E76-119C5AF4385D}"/>
</file>

<file path=customXml/itemProps2.xml><?xml version="1.0" encoding="utf-8"?>
<ds:datastoreItem xmlns:ds="http://schemas.openxmlformats.org/officeDocument/2006/customXml" ds:itemID="{BF0F1999-1B12-4F03-B338-E137D2628574}"/>
</file>

<file path=customXml/itemProps3.xml><?xml version="1.0" encoding="utf-8"?>
<ds:datastoreItem xmlns:ds="http://schemas.openxmlformats.org/officeDocument/2006/customXml" ds:itemID="{AB4A7A06-CF4B-4EB8-8AD0-A31189FFB579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196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Nutritional Requirements of microrganisms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Nutritional Requirements of microrganisms</dc:title>
  <dc:creator>Sony</dc:creator>
  <cp:lastModifiedBy>Microsoft account</cp:lastModifiedBy>
  <cp:revision>3</cp:revision>
  <dcterms:created xsi:type="dcterms:W3CDTF">2006-08-16T00:00:00Z</dcterms:created>
  <dcterms:modified xsi:type="dcterms:W3CDTF">2022-06-07T01:52:01Z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0x010100BD1EB95A2F43574F89D85EFABBE99001</vt:lpwstr>
  </property>
</Properties>
</file>