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71" r:id="rId30"/>
    <p:sldId id="286" r:id="rId31"/>
    <p:sldId id="287" r:id="rId32"/>
    <p:sldId id="288" r:id="rId33"/>
    <p:sldId id="289" r:id="rId34"/>
    <p:sldId id="291" r:id="rId35"/>
    <p:sldId id="290" r:id="rId36"/>
    <p:sldId id="292" r:id="rId37"/>
    <p:sldId id="294" r:id="rId38"/>
    <p:sldId id="293" r:id="rId39"/>
    <p:sldId id="295" r:id="rId40"/>
    <p:sldId id="296" r:id="rId41"/>
    <p:sldId id="298" r:id="rId42"/>
    <p:sldId id="297" r:id="rId43"/>
    <p:sldId id="306" r:id="rId44"/>
    <p:sldId id="299" r:id="rId45"/>
    <p:sldId id="300" r:id="rId46"/>
    <p:sldId id="301" r:id="rId47"/>
    <p:sldId id="302" r:id="rId48"/>
    <p:sldId id="307" r:id="rId49"/>
    <p:sldId id="303" r:id="rId50"/>
    <p:sldId id="304" r:id="rId51"/>
    <p:sldId id="30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1B767C-439F-4A62-A0B3-3BCBDEACAC6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1312A8-2893-4BB7-A8DA-84050AB33717}">
      <dgm:prSet phldrT="[Text]"/>
      <dgm:spPr/>
      <dgm:t>
        <a:bodyPr/>
        <a:lstStyle/>
        <a:p>
          <a:r>
            <a:rPr lang="en-US" dirty="0"/>
            <a:t>Spectroscopy</a:t>
          </a:r>
        </a:p>
      </dgm:t>
    </dgm:pt>
    <dgm:pt modelId="{37CEFAFF-7614-41BB-AA2C-C546BB47C3B7}" type="parTrans" cxnId="{0685885C-314B-4819-B65C-CF9941AC3CE8}">
      <dgm:prSet/>
      <dgm:spPr/>
      <dgm:t>
        <a:bodyPr/>
        <a:lstStyle/>
        <a:p>
          <a:endParaRPr lang="en-US"/>
        </a:p>
      </dgm:t>
    </dgm:pt>
    <dgm:pt modelId="{DA17920B-78A1-420C-80EC-5C53536284F0}" type="sibTrans" cxnId="{0685885C-314B-4819-B65C-CF9941AC3CE8}">
      <dgm:prSet/>
      <dgm:spPr/>
      <dgm:t>
        <a:bodyPr/>
        <a:lstStyle/>
        <a:p>
          <a:endParaRPr lang="en-US"/>
        </a:p>
      </dgm:t>
    </dgm:pt>
    <dgm:pt modelId="{E26B7564-DE3A-4D7A-BD86-A99058082724}">
      <dgm:prSet phldrT="[Text]"/>
      <dgm:spPr/>
      <dgm:t>
        <a:bodyPr/>
        <a:lstStyle/>
        <a:p>
          <a:r>
            <a:rPr lang="en-US" dirty="0"/>
            <a:t>Absorption</a:t>
          </a:r>
        </a:p>
      </dgm:t>
    </dgm:pt>
    <dgm:pt modelId="{84C85767-7186-42E0-A0BA-F0F789F104E8}" type="parTrans" cxnId="{09361B7C-0094-4343-8263-5F6DC2DA8E97}">
      <dgm:prSet/>
      <dgm:spPr/>
      <dgm:t>
        <a:bodyPr/>
        <a:lstStyle/>
        <a:p>
          <a:endParaRPr lang="en-US"/>
        </a:p>
      </dgm:t>
    </dgm:pt>
    <dgm:pt modelId="{563506C9-7FC0-4901-9679-6D215D621019}" type="sibTrans" cxnId="{09361B7C-0094-4343-8263-5F6DC2DA8E97}">
      <dgm:prSet/>
      <dgm:spPr/>
      <dgm:t>
        <a:bodyPr/>
        <a:lstStyle/>
        <a:p>
          <a:endParaRPr lang="en-US"/>
        </a:p>
      </dgm:t>
    </dgm:pt>
    <dgm:pt modelId="{EEE33EAB-0746-4B97-BD08-3F14A8017E1B}">
      <dgm:prSet phldrT="[Text]"/>
      <dgm:spPr/>
      <dgm:t>
        <a:bodyPr/>
        <a:lstStyle/>
        <a:p>
          <a:r>
            <a:rPr lang="en-US" dirty="0"/>
            <a:t>Atomic</a:t>
          </a:r>
        </a:p>
      </dgm:t>
    </dgm:pt>
    <dgm:pt modelId="{8343B78D-B3D4-428D-83B3-2D019A38EBAC}" type="parTrans" cxnId="{8B80CD45-8417-434A-96C8-030784C41CCD}">
      <dgm:prSet/>
      <dgm:spPr/>
      <dgm:t>
        <a:bodyPr/>
        <a:lstStyle/>
        <a:p>
          <a:endParaRPr lang="en-US"/>
        </a:p>
      </dgm:t>
    </dgm:pt>
    <dgm:pt modelId="{6B6CEC5D-FAF9-42F4-A080-79131CA1BB6A}" type="sibTrans" cxnId="{8B80CD45-8417-434A-96C8-030784C41CCD}">
      <dgm:prSet/>
      <dgm:spPr/>
      <dgm:t>
        <a:bodyPr/>
        <a:lstStyle/>
        <a:p>
          <a:endParaRPr lang="en-US"/>
        </a:p>
      </dgm:t>
    </dgm:pt>
    <dgm:pt modelId="{9A66EBEE-AC83-44AF-BBA4-CD9734EC94D0}">
      <dgm:prSet phldrT="[Text]"/>
      <dgm:spPr/>
      <dgm:t>
        <a:bodyPr/>
        <a:lstStyle/>
        <a:p>
          <a:r>
            <a:rPr lang="en-US" dirty="0"/>
            <a:t>Molecular</a:t>
          </a:r>
        </a:p>
      </dgm:t>
    </dgm:pt>
    <dgm:pt modelId="{751E2E91-3178-4D3E-AB9F-88C2704AE9D9}" type="parTrans" cxnId="{06AFCB9A-3129-4304-99AD-A324CFE871AC}">
      <dgm:prSet/>
      <dgm:spPr/>
      <dgm:t>
        <a:bodyPr/>
        <a:lstStyle/>
        <a:p>
          <a:endParaRPr lang="en-US"/>
        </a:p>
      </dgm:t>
    </dgm:pt>
    <dgm:pt modelId="{23ABCEEF-B081-4370-BA77-9433E5747BB0}" type="sibTrans" cxnId="{06AFCB9A-3129-4304-99AD-A324CFE871AC}">
      <dgm:prSet/>
      <dgm:spPr/>
      <dgm:t>
        <a:bodyPr/>
        <a:lstStyle/>
        <a:p>
          <a:endParaRPr lang="en-US"/>
        </a:p>
      </dgm:t>
    </dgm:pt>
    <dgm:pt modelId="{86D67AB7-35FA-48CB-B191-1518E105A065}">
      <dgm:prSet phldrT="[Text]"/>
      <dgm:spPr/>
      <dgm:t>
        <a:bodyPr/>
        <a:lstStyle/>
        <a:p>
          <a:r>
            <a:rPr lang="en-US" dirty="0"/>
            <a:t>Emission</a:t>
          </a:r>
        </a:p>
      </dgm:t>
    </dgm:pt>
    <dgm:pt modelId="{225E6ED9-66CB-4F06-86FD-C2068D8946C2}" type="parTrans" cxnId="{0E7B8811-3BD9-4B95-8064-EE273EE2B43D}">
      <dgm:prSet/>
      <dgm:spPr/>
      <dgm:t>
        <a:bodyPr/>
        <a:lstStyle/>
        <a:p>
          <a:endParaRPr lang="en-US"/>
        </a:p>
      </dgm:t>
    </dgm:pt>
    <dgm:pt modelId="{8501F1DB-9CA4-49B7-B7AC-F0CB7FB4DCEB}" type="sibTrans" cxnId="{0E7B8811-3BD9-4B95-8064-EE273EE2B43D}">
      <dgm:prSet/>
      <dgm:spPr/>
      <dgm:t>
        <a:bodyPr/>
        <a:lstStyle/>
        <a:p>
          <a:endParaRPr lang="en-US"/>
        </a:p>
      </dgm:t>
    </dgm:pt>
    <dgm:pt modelId="{50EA1265-0C85-424C-AA6B-BED137C24DC6}" type="pres">
      <dgm:prSet presAssocID="{351B767C-439F-4A62-A0B3-3BCBDEACAC60}" presName="hierChild1" presStyleCnt="0">
        <dgm:presLayoutVars>
          <dgm:chPref val="1"/>
          <dgm:dir/>
          <dgm:animOne val="branch"/>
          <dgm:animLvl val="lvl"/>
          <dgm:resizeHandles/>
        </dgm:presLayoutVars>
      </dgm:prSet>
      <dgm:spPr/>
    </dgm:pt>
    <dgm:pt modelId="{8BA0AACF-21F6-4CB8-BDB9-26794ECDB45B}" type="pres">
      <dgm:prSet presAssocID="{ED1312A8-2893-4BB7-A8DA-84050AB33717}" presName="hierRoot1" presStyleCnt="0"/>
      <dgm:spPr/>
    </dgm:pt>
    <dgm:pt modelId="{C92E7221-5141-4BFB-A96D-EE1BC5FF1150}" type="pres">
      <dgm:prSet presAssocID="{ED1312A8-2893-4BB7-A8DA-84050AB33717}" presName="composite" presStyleCnt="0"/>
      <dgm:spPr/>
    </dgm:pt>
    <dgm:pt modelId="{A4804BF0-B4CD-4795-93D6-7691D4CA7326}" type="pres">
      <dgm:prSet presAssocID="{ED1312A8-2893-4BB7-A8DA-84050AB33717}" presName="background" presStyleLbl="node0" presStyleIdx="0" presStyleCnt="1"/>
      <dgm:spPr/>
    </dgm:pt>
    <dgm:pt modelId="{0C307D66-86D9-4295-9BB3-C0C9303DAF4D}" type="pres">
      <dgm:prSet presAssocID="{ED1312A8-2893-4BB7-A8DA-84050AB33717}" presName="text" presStyleLbl="fgAcc0" presStyleIdx="0" presStyleCnt="1">
        <dgm:presLayoutVars>
          <dgm:chPref val="3"/>
        </dgm:presLayoutVars>
      </dgm:prSet>
      <dgm:spPr/>
    </dgm:pt>
    <dgm:pt modelId="{92D76790-C30D-4A2A-95C1-33B1632E4CF7}" type="pres">
      <dgm:prSet presAssocID="{ED1312A8-2893-4BB7-A8DA-84050AB33717}" presName="hierChild2" presStyleCnt="0"/>
      <dgm:spPr/>
    </dgm:pt>
    <dgm:pt modelId="{A62D735F-7990-4E8B-B289-F04560F035EF}" type="pres">
      <dgm:prSet presAssocID="{84C85767-7186-42E0-A0BA-F0F789F104E8}" presName="Name10" presStyleLbl="parChTrans1D2" presStyleIdx="0" presStyleCnt="2"/>
      <dgm:spPr/>
    </dgm:pt>
    <dgm:pt modelId="{07812B5A-E21D-4345-ADA8-FF8D451EEDB8}" type="pres">
      <dgm:prSet presAssocID="{E26B7564-DE3A-4D7A-BD86-A99058082724}" presName="hierRoot2" presStyleCnt="0"/>
      <dgm:spPr/>
    </dgm:pt>
    <dgm:pt modelId="{46A592C3-BF51-41C6-9147-E01B02C3877A}" type="pres">
      <dgm:prSet presAssocID="{E26B7564-DE3A-4D7A-BD86-A99058082724}" presName="composite2" presStyleCnt="0"/>
      <dgm:spPr/>
    </dgm:pt>
    <dgm:pt modelId="{CA0EBBEC-01A2-4C17-8267-162F2657785C}" type="pres">
      <dgm:prSet presAssocID="{E26B7564-DE3A-4D7A-BD86-A99058082724}" presName="background2" presStyleLbl="node2" presStyleIdx="0" presStyleCnt="2"/>
      <dgm:spPr/>
    </dgm:pt>
    <dgm:pt modelId="{DC6F66EB-20B7-43ED-A6BC-EA6DCBBCA0F1}" type="pres">
      <dgm:prSet presAssocID="{E26B7564-DE3A-4D7A-BD86-A99058082724}" presName="text2" presStyleLbl="fgAcc2" presStyleIdx="0" presStyleCnt="2" custLinFactNeighborX="-52292" custLinFactNeighborY="-3128">
        <dgm:presLayoutVars>
          <dgm:chPref val="3"/>
        </dgm:presLayoutVars>
      </dgm:prSet>
      <dgm:spPr/>
    </dgm:pt>
    <dgm:pt modelId="{A976D17F-C212-449C-A592-34D39492E946}" type="pres">
      <dgm:prSet presAssocID="{E26B7564-DE3A-4D7A-BD86-A99058082724}" presName="hierChild3" presStyleCnt="0"/>
      <dgm:spPr/>
    </dgm:pt>
    <dgm:pt modelId="{8B22B2C9-0283-4699-9A71-34ED0CEB6676}" type="pres">
      <dgm:prSet presAssocID="{8343B78D-B3D4-428D-83B3-2D019A38EBAC}" presName="Name17" presStyleLbl="parChTrans1D3" presStyleIdx="0" presStyleCnt="2"/>
      <dgm:spPr/>
    </dgm:pt>
    <dgm:pt modelId="{02F4358C-D577-418C-B61D-5D3A1D7176B6}" type="pres">
      <dgm:prSet presAssocID="{EEE33EAB-0746-4B97-BD08-3F14A8017E1B}" presName="hierRoot3" presStyleCnt="0"/>
      <dgm:spPr/>
    </dgm:pt>
    <dgm:pt modelId="{1C5B0958-FF9B-4A18-913A-0E2BCD923A1F}" type="pres">
      <dgm:prSet presAssocID="{EEE33EAB-0746-4B97-BD08-3F14A8017E1B}" presName="composite3" presStyleCnt="0"/>
      <dgm:spPr/>
    </dgm:pt>
    <dgm:pt modelId="{4BB73A5D-47ED-4797-BF1F-A94457BD900B}" type="pres">
      <dgm:prSet presAssocID="{EEE33EAB-0746-4B97-BD08-3F14A8017E1B}" presName="background3" presStyleLbl="node3" presStyleIdx="0" presStyleCnt="2"/>
      <dgm:spPr/>
    </dgm:pt>
    <dgm:pt modelId="{D138FA8A-D170-458F-91AA-AAE12BBC3BBD}" type="pres">
      <dgm:prSet presAssocID="{EEE33EAB-0746-4B97-BD08-3F14A8017E1B}" presName="text3" presStyleLbl="fgAcc3" presStyleIdx="0" presStyleCnt="2" custLinFactNeighborX="-54026" custLinFactNeighborY="11467">
        <dgm:presLayoutVars>
          <dgm:chPref val="3"/>
        </dgm:presLayoutVars>
      </dgm:prSet>
      <dgm:spPr/>
    </dgm:pt>
    <dgm:pt modelId="{9FC16E41-AF47-4BE8-9FFE-7D4FD4540F57}" type="pres">
      <dgm:prSet presAssocID="{EEE33EAB-0746-4B97-BD08-3F14A8017E1B}" presName="hierChild4" presStyleCnt="0"/>
      <dgm:spPr/>
    </dgm:pt>
    <dgm:pt modelId="{AE9D2C2D-8D99-4174-BD96-9F8CD9890BBE}" type="pres">
      <dgm:prSet presAssocID="{751E2E91-3178-4D3E-AB9F-88C2704AE9D9}" presName="Name17" presStyleLbl="parChTrans1D3" presStyleIdx="1" presStyleCnt="2"/>
      <dgm:spPr/>
    </dgm:pt>
    <dgm:pt modelId="{9743AA81-5F2D-4C1A-B7F9-B3FAAA4E5516}" type="pres">
      <dgm:prSet presAssocID="{9A66EBEE-AC83-44AF-BBA4-CD9734EC94D0}" presName="hierRoot3" presStyleCnt="0"/>
      <dgm:spPr/>
    </dgm:pt>
    <dgm:pt modelId="{422B843D-D31C-453C-BC3A-F3E13FA97FBE}" type="pres">
      <dgm:prSet presAssocID="{9A66EBEE-AC83-44AF-BBA4-CD9734EC94D0}" presName="composite3" presStyleCnt="0"/>
      <dgm:spPr/>
    </dgm:pt>
    <dgm:pt modelId="{685A72B2-5FA8-4E52-991B-0BB34A31420F}" type="pres">
      <dgm:prSet presAssocID="{9A66EBEE-AC83-44AF-BBA4-CD9734EC94D0}" presName="background3" presStyleLbl="node3" presStyleIdx="1" presStyleCnt="2"/>
      <dgm:spPr/>
    </dgm:pt>
    <dgm:pt modelId="{C56838F7-316D-4C2D-A999-EFE04361D935}" type="pres">
      <dgm:prSet presAssocID="{9A66EBEE-AC83-44AF-BBA4-CD9734EC94D0}" presName="text3" presStyleLbl="fgAcc3" presStyleIdx="1" presStyleCnt="2">
        <dgm:presLayoutVars>
          <dgm:chPref val="3"/>
        </dgm:presLayoutVars>
      </dgm:prSet>
      <dgm:spPr/>
    </dgm:pt>
    <dgm:pt modelId="{41C3C62F-F22C-4AB4-9B49-B23BF4319EBB}" type="pres">
      <dgm:prSet presAssocID="{9A66EBEE-AC83-44AF-BBA4-CD9734EC94D0}" presName="hierChild4" presStyleCnt="0"/>
      <dgm:spPr/>
    </dgm:pt>
    <dgm:pt modelId="{87EA20E7-7E2F-4760-9EAC-8AF5B6238127}" type="pres">
      <dgm:prSet presAssocID="{225E6ED9-66CB-4F06-86FD-C2068D8946C2}" presName="Name10" presStyleLbl="parChTrans1D2" presStyleIdx="1" presStyleCnt="2"/>
      <dgm:spPr/>
    </dgm:pt>
    <dgm:pt modelId="{FB6797B1-4BE0-4372-BEFB-35DFA8965AFF}" type="pres">
      <dgm:prSet presAssocID="{86D67AB7-35FA-48CB-B191-1518E105A065}" presName="hierRoot2" presStyleCnt="0"/>
      <dgm:spPr/>
    </dgm:pt>
    <dgm:pt modelId="{50A8461A-700F-46B2-8485-91B5DF3CEA15}" type="pres">
      <dgm:prSet presAssocID="{86D67AB7-35FA-48CB-B191-1518E105A065}" presName="composite2" presStyleCnt="0"/>
      <dgm:spPr/>
    </dgm:pt>
    <dgm:pt modelId="{4505554D-E356-4C5B-A29F-2C8195FD9ABE}" type="pres">
      <dgm:prSet presAssocID="{86D67AB7-35FA-48CB-B191-1518E105A065}" presName="background2" presStyleLbl="node2" presStyleIdx="1" presStyleCnt="2"/>
      <dgm:spPr/>
    </dgm:pt>
    <dgm:pt modelId="{D926FC5C-3EBF-4EC1-877D-3B504169CFBE}" type="pres">
      <dgm:prSet presAssocID="{86D67AB7-35FA-48CB-B191-1518E105A065}" presName="text2" presStyleLbl="fgAcc2" presStyleIdx="1" presStyleCnt="2" custLinFactNeighborX="40377" custLinFactNeighborY="-2085">
        <dgm:presLayoutVars>
          <dgm:chPref val="3"/>
        </dgm:presLayoutVars>
      </dgm:prSet>
      <dgm:spPr/>
    </dgm:pt>
    <dgm:pt modelId="{76ED9F7C-816C-40C2-92F3-B35C1881BEC1}" type="pres">
      <dgm:prSet presAssocID="{86D67AB7-35FA-48CB-B191-1518E105A065}" presName="hierChild3" presStyleCnt="0"/>
      <dgm:spPr/>
    </dgm:pt>
  </dgm:ptLst>
  <dgm:cxnLst>
    <dgm:cxn modelId="{0E7B8811-3BD9-4B95-8064-EE273EE2B43D}" srcId="{ED1312A8-2893-4BB7-A8DA-84050AB33717}" destId="{86D67AB7-35FA-48CB-B191-1518E105A065}" srcOrd="1" destOrd="0" parTransId="{225E6ED9-66CB-4F06-86FD-C2068D8946C2}" sibTransId="{8501F1DB-9CA4-49B7-B7AC-F0CB7FB4DCEB}"/>
    <dgm:cxn modelId="{86914C21-22A6-4494-867B-597432B9D55B}" type="presOf" srcId="{86D67AB7-35FA-48CB-B191-1518E105A065}" destId="{D926FC5C-3EBF-4EC1-877D-3B504169CFBE}" srcOrd="0" destOrd="0" presId="urn:microsoft.com/office/officeart/2005/8/layout/hierarchy1"/>
    <dgm:cxn modelId="{F6AF913D-17B8-4FB4-B03B-15AD7E0F8025}" type="presOf" srcId="{E26B7564-DE3A-4D7A-BD86-A99058082724}" destId="{DC6F66EB-20B7-43ED-A6BC-EA6DCBBCA0F1}" srcOrd="0" destOrd="0" presId="urn:microsoft.com/office/officeart/2005/8/layout/hierarchy1"/>
    <dgm:cxn modelId="{0685885C-314B-4819-B65C-CF9941AC3CE8}" srcId="{351B767C-439F-4A62-A0B3-3BCBDEACAC60}" destId="{ED1312A8-2893-4BB7-A8DA-84050AB33717}" srcOrd="0" destOrd="0" parTransId="{37CEFAFF-7614-41BB-AA2C-C546BB47C3B7}" sibTransId="{DA17920B-78A1-420C-80EC-5C53536284F0}"/>
    <dgm:cxn modelId="{D33DE344-514D-4BFC-8795-758F207F6DE6}" type="presOf" srcId="{225E6ED9-66CB-4F06-86FD-C2068D8946C2}" destId="{87EA20E7-7E2F-4760-9EAC-8AF5B6238127}" srcOrd="0" destOrd="0" presId="urn:microsoft.com/office/officeart/2005/8/layout/hierarchy1"/>
    <dgm:cxn modelId="{8B80CD45-8417-434A-96C8-030784C41CCD}" srcId="{E26B7564-DE3A-4D7A-BD86-A99058082724}" destId="{EEE33EAB-0746-4B97-BD08-3F14A8017E1B}" srcOrd="0" destOrd="0" parTransId="{8343B78D-B3D4-428D-83B3-2D019A38EBAC}" sibTransId="{6B6CEC5D-FAF9-42F4-A080-79131CA1BB6A}"/>
    <dgm:cxn modelId="{E05D554F-971A-4391-B0AE-8F4E11C5BC12}" type="presOf" srcId="{EEE33EAB-0746-4B97-BD08-3F14A8017E1B}" destId="{D138FA8A-D170-458F-91AA-AAE12BBC3BBD}" srcOrd="0" destOrd="0" presId="urn:microsoft.com/office/officeart/2005/8/layout/hierarchy1"/>
    <dgm:cxn modelId="{90956A74-4FBC-4594-B080-C5B5ED3A4549}" type="presOf" srcId="{751E2E91-3178-4D3E-AB9F-88C2704AE9D9}" destId="{AE9D2C2D-8D99-4174-BD96-9F8CD9890BBE}" srcOrd="0" destOrd="0" presId="urn:microsoft.com/office/officeart/2005/8/layout/hierarchy1"/>
    <dgm:cxn modelId="{09361B7C-0094-4343-8263-5F6DC2DA8E97}" srcId="{ED1312A8-2893-4BB7-A8DA-84050AB33717}" destId="{E26B7564-DE3A-4D7A-BD86-A99058082724}" srcOrd="0" destOrd="0" parTransId="{84C85767-7186-42E0-A0BA-F0F789F104E8}" sibTransId="{563506C9-7FC0-4901-9679-6D215D621019}"/>
    <dgm:cxn modelId="{A4D44885-58A0-44BC-A010-157CA10C1A12}" type="presOf" srcId="{9A66EBEE-AC83-44AF-BBA4-CD9734EC94D0}" destId="{C56838F7-316D-4C2D-A999-EFE04361D935}" srcOrd="0" destOrd="0" presId="urn:microsoft.com/office/officeart/2005/8/layout/hierarchy1"/>
    <dgm:cxn modelId="{06AFCB9A-3129-4304-99AD-A324CFE871AC}" srcId="{E26B7564-DE3A-4D7A-BD86-A99058082724}" destId="{9A66EBEE-AC83-44AF-BBA4-CD9734EC94D0}" srcOrd="1" destOrd="0" parTransId="{751E2E91-3178-4D3E-AB9F-88C2704AE9D9}" sibTransId="{23ABCEEF-B081-4370-BA77-9433E5747BB0}"/>
    <dgm:cxn modelId="{C23E479B-0A28-482C-AF27-F4093658C1DA}" type="presOf" srcId="{351B767C-439F-4A62-A0B3-3BCBDEACAC60}" destId="{50EA1265-0C85-424C-AA6B-BED137C24DC6}" srcOrd="0" destOrd="0" presId="urn:microsoft.com/office/officeart/2005/8/layout/hierarchy1"/>
    <dgm:cxn modelId="{8BF2D2B6-A5A5-4A5A-B553-BC05949602AA}" type="presOf" srcId="{8343B78D-B3D4-428D-83B3-2D019A38EBAC}" destId="{8B22B2C9-0283-4699-9A71-34ED0CEB6676}" srcOrd="0" destOrd="0" presId="urn:microsoft.com/office/officeart/2005/8/layout/hierarchy1"/>
    <dgm:cxn modelId="{24AF17B7-2C4B-422D-855B-CFEFABA0BEEA}" type="presOf" srcId="{84C85767-7186-42E0-A0BA-F0F789F104E8}" destId="{A62D735F-7990-4E8B-B289-F04560F035EF}" srcOrd="0" destOrd="0" presId="urn:microsoft.com/office/officeart/2005/8/layout/hierarchy1"/>
    <dgm:cxn modelId="{6F20D9EF-7CD1-42D5-B35F-0C402438CA1B}" type="presOf" srcId="{ED1312A8-2893-4BB7-A8DA-84050AB33717}" destId="{0C307D66-86D9-4295-9BB3-C0C9303DAF4D}" srcOrd="0" destOrd="0" presId="urn:microsoft.com/office/officeart/2005/8/layout/hierarchy1"/>
    <dgm:cxn modelId="{6DB500E9-E07F-4091-A6F1-B8E367AEEC4A}" type="presParOf" srcId="{50EA1265-0C85-424C-AA6B-BED137C24DC6}" destId="{8BA0AACF-21F6-4CB8-BDB9-26794ECDB45B}" srcOrd="0" destOrd="0" presId="urn:microsoft.com/office/officeart/2005/8/layout/hierarchy1"/>
    <dgm:cxn modelId="{DE1A4028-8A15-47E1-9DD1-A0D137AFFF93}" type="presParOf" srcId="{8BA0AACF-21F6-4CB8-BDB9-26794ECDB45B}" destId="{C92E7221-5141-4BFB-A96D-EE1BC5FF1150}" srcOrd="0" destOrd="0" presId="urn:microsoft.com/office/officeart/2005/8/layout/hierarchy1"/>
    <dgm:cxn modelId="{2148E804-9782-4368-B520-E7DEBC6C5A9C}" type="presParOf" srcId="{C92E7221-5141-4BFB-A96D-EE1BC5FF1150}" destId="{A4804BF0-B4CD-4795-93D6-7691D4CA7326}" srcOrd="0" destOrd="0" presId="urn:microsoft.com/office/officeart/2005/8/layout/hierarchy1"/>
    <dgm:cxn modelId="{7ACA79C8-CEC9-4145-8523-40EE6EE2B872}" type="presParOf" srcId="{C92E7221-5141-4BFB-A96D-EE1BC5FF1150}" destId="{0C307D66-86D9-4295-9BB3-C0C9303DAF4D}" srcOrd="1" destOrd="0" presId="urn:microsoft.com/office/officeart/2005/8/layout/hierarchy1"/>
    <dgm:cxn modelId="{BBE94C4B-1600-426D-B210-418DF5205F86}" type="presParOf" srcId="{8BA0AACF-21F6-4CB8-BDB9-26794ECDB45B}" destId="{92D76790-C30D-4A2A-95C1-33B1632E4CF7}" srcOrd="1" destOrd="0" presId="urn:microsoft.com/office/officeart/2005/8/layout/hierarchy1"/>
    <dgm:cxn modelId="{38A62A61-ED78-47E7-B0D2-6DDD6FBEBE60}" type="presParOf" srcId="{92D76790-C30D-4A2A-95C1-33B1632E4CF7}" destId="{A62D735F-7990-4E8B-B289-F04560F035EF}" srcOrd="0" destOrd="0" presId="urn:microsoft.com/office/officeart/2005/8/layout/hierarchy1"/>
    <dgm:cxn modelId="{21D3B24C-8CA8-4516-A57E-A168D2D21AAA}" type="presParOf" srcId="{92D76790-C30D-4A2A-95C1-33B1632E4CF7}" destId="{07812B5A-E21D-4345-ADA8-FF8D451EEDB8}" srcOrd="1" destOrd="0" presId="urn:microsoft.com/office/officeart/2005/8/layout/hierarchy1"/>
    <dgm:cxn modelId="{56540BDE-942F-4F38-9DE2-4AE8EAFFAAE6}" type="presParOf" srcId="{07812B5A-E21D-4345-ADA8-FF8D451EEDB8}" destId="{46A592C3-BF51-41C6-9147-E01B02C3877A}" srcOrd="0" destOrd="0" presId="urn:microsoft.com/office/officeart/2005/8/layout/hierarchy1"/>
    <dgm:cxn modelId="{8D468F6F-9E31-4032-9018-510ED1018DC8}" type="presParOf" srcId="{46A592C3-BF51-41C6-9147-E01B02C3877A}" destId="{CA0EBBEC-01A2-4C17-8267-162F2657785C}" srcOrd="0" destOrd="0" presId="urn:microsoft.com/office/officeart/2005/8/layout/hierarchy1"/>
    <dgm:cxn modelId="{5501D975-754A-4DA0-88A8-2FDC7A6E085C}" type="presParOf" srcId="{46A592C3-BF51-41C6-9147-E01B02C3877A}" destId="{DC6F66EB-20B7-43ED-A6BC-EA6DCBBCA0F1}" srcOrd="1" destOrd="0" presId="urn:microsoft.com/office/officeart/2005/8/layout/hierarchy1"/>
    <dgm:cxn modelId="{5BA03A15-0665-4B06-B1B8-6B51A539B2CE}" type="presParOf" srcId="{07812B5A-E21D-4345-ADA8-FF8D451EEDB8}" destId="{A976D17F-C212-449C-A592-34D39492E946}" srcOrd="1" destOrd="0" presId="urn:microsoft.com/office/officeart/2005/8/layout/hierarchy1"/>
    <dgm:cxn modelId="{7F7812D0-AC97-4DCE-A8C0-95BF497BD9B2}" type="presParOf" srcId="{A976D17F-C212-449C-A592-34D39492E946}" destId="{8B22B2C9-0283-4699-9A71-34ED0CEB6676}" srcOrd="0" destOrd="0" presId="urn:microsoft.com/office/officeart/2005/8/layout/hierarchy1"/>
    <dgm:cxn modelId="{D66A03C4-1F96-40DC-A744-70680003A01D}" type="presParOf" srcId="{A976D17F-C212-449C-A592-34D39492E946}" destId="{02F4358C-D577-418C-B61D-5D3A1D7176B6}" srcOrd="1" destOrd="0" presId="urn:microsoft.com/office/officeart/2005/8/layout/hierarchy1"/>
    <dgm:cxn modelId="{9E405869-8882-4B51-A238-5A948E384C10}" type="presParOf" srcId="{02F4358C-D577-418C-B61D-5D3A1D7176B6}" destId="{1C5B0958-FF9B-4A18-913A-0E2BCD923A1F}" srcOrd="0" destOrd="0" presId="urn:microsoft.com/office/officeart/2005/8/layout/hierarchy1"/>
    <dgm:cxn modelId="{A95BB3E4-D1E4-457D-BE9A-B5941C3D4C50}" type="presParOf" srcId="{1C5B0958-FF9B-4A18-913A-0E2BCD923A1F}" destId="{4BB73A5D-47ED-4797-BF1F-A94457BD900B}" srcOrd="0" destOrd="0" presId="urn:microsoft.com/office/officeart/2005/8/layout/hierarchy1"/>
    <dgm:cxn modelId="{631EAC5E-D316-4DE7-BE55-3E2D8540D696}" type="presParOf" srcId="{1C5B0958-FF9B-4A18-913A-0E2BCD923A1F}" destId="{D138FA8A-D170-458F-91AA-AAE12BBC3BBD}" srcOrd="1" destOrd="0" presId="urn:microsoft.com/office/officeart/2005/8/layout/hierarchy1"/>
    <dgm:cxn modelId="{CEAFDE18-9C7F-4D23-A9C9-D124F3CAAB2C}" type="presParOf" srcId="{02F4358C-D577-418C-B61D-5D3A1D7176B6}" destId="{9FC16E41-AF47-4BE8-9FFE-7D4FD4540F57}" srcOrd="1" destOrd="0" presId="urn:microsoft.com/office/officeart/2005/8/layout/hierarchy1"/>
    <dgm:cxn modelId="{4EFF8DA0-7115-422D-B57E-C25F6F489E5C}" type="presParOf" srcId="{A976D17F-C212-449C-A592-34D39492E946}" destId="{AE9D2C2D-8D99-4174-BD96-9F8CD9890BBE}" srcOrd="2" destOrd="0" presId="urn:microsoft.com/office/officeart/2005/8/layout/hierarchy1"/>
    <dgm:cxn modelId="{6393ED97-44A5-488A-A0B7-962D4984B7E9}" type="presParOf" srcId="{A976D17F-C212-449C-A592-34D39492E946}" destId="{9743AA81-5F2D-4C1A-B7F9-B3FAAA4E5516}" srcOrd="3" destOrd="0" presId="urn:microsoft.com/office/officeart/2005/8/layout/hierarchy1"/>
    <dgm:cxn modelId="{F846527A-267C-4F4F-B253-F2D8E3EEABD3}" type="presParOf" srcId="{9743AA81-5F2D-4C1A-B7F9-B3FAAA4E5516}" destId="{422B843D-D31C-453C-BC3A-F3E13FA97FBE}" srcOrd="0" destOrd="0" presId="urn:microsoft.com/office/officeart/2005/8/layout/hierarchy1"/>
    <dgm:cxn modelId="{0A91635E-1B9E-415D-A57B-4B29697EB6D8}" type="presParOf" srcId="{422B843D-D31C-453C-BC3A-F3E13FA97FBE}" destId="{685A72B2-5FA8-4E52-991B-0BB34A31420F}" srcOrd="0" destOrd="0" presId="urn:microsoft.com/office/officeart/2005/8/layout/hierarchy1"/>
    <dgm:cxn modelId="{15E8B5A9-0038-4999-AC2C-CD406D5F2FD5}" type="presParOf" srcId="{422B843D-D31C-453C-BC3A-F3E13FA97FBE}" destId="{C56838F7-316D-4C2D-A999-EFE04361D935}" srcOrd="1" destOrd="0" presId="urn:microsoft.com/office/officeart/2005/8/layout/hierarchy1"/>
    <dgm:cxn modelId="{C911B11A-1F13-4BD5-B028-04654BF0A75F}" type="presParOf" srcId="{9743AA81-5F2D-4C1A-B7F9-B3FAAA4E5516}" destId="{41C3C62F-F22C-4AB4-9B49-B23BF4319EBB}" srcOrd="1" destOrd="0" presId="urn:microsoft.com/office/officeart/2005/8/layout/hierarchy1"/>
    <dgm:cxn modelId="{6FA04784-72D3-41BE-9469-043229338542}" type="presParOf" srcId="{92D76790-C30D-4A2A-95C1-33B1632E4CF7}" destId="{87EA20E7-7E2F-4760-9EAC-8AF5B6238127}" srcOrd="2" destOrd="0" presId="urn:microsoft.com/office/officeart/2005/8/layout/hierarchy1"/>
    <dgm:cxn modelId="{0EF3C7E4-4F79-4DBF-AE1F-FD8E2590B172}" type="presParOf" srcId="{92D76790-C30D-4A2A-95C1-33B1632E4CF7}" destId="{FB6797B1-4BE0-4372-BEFB-35DFA8965AFF}" srcOrd="3" destOrd="0" presId="urn:microsoft.com/office/officeart/2005/8/layout/hierarchy1"/>
    <dgm:cxn modelId="{E8DEE83D-10A3-42D0-93EC-8025F65D6B4A}" type="presParOf" srcId="{FB6797B1-4BE0-4372-BEFB-35DFA8965AFF}" destId="{50A8461A-700F-46B2-8485-91B5DF3CEA15}" srcOrd="0" destOrd="0" presId="urn:microsoft.com/office/officeart/2005/8/layout/hierarchy1"/>
    <dgm:cxn modelId="{1A9BE2AA-853E-4189-A3E9-0BD1ECBFD23E}" type="presParOf" srcId="{50A8461A-700F-46B2-8485-91B5DF3CEA15}" destId="{4505554D-E356-4C5B-A29F-2C8195FD9ABE}" srcOrd="0" destOrd="0" presId="urn:microsoft.com/office/officeart/2005/8/layout/hierarchy1"/>
    <dgm:cxn modelId="{52ACC207-A720-49CB-8A89-615E777F591F}" type="presParOf" srcId="{50A8461A-700F-46B2-8485-91B5DF3CEA15}" destId="{D926FC5C-3EBF-4EC1-877D-3B504169CFBE}" srcOrd="1" destOrd="0" presId="urn:microsoft.com/office/officeart/2005/8/layout/hierarchy1"/>
    <dgm:cxn modelId="{3272AF32-9A29-4A90-9E41-E0155A406F25}" type="presParOf" srcId="{FB6797B1-4BE0-4372-BEFB-35DFA8965AFF}" destId="{76ED9F7C-816C-40C2-92F3-B35C1881BE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A20E7-7E2F-4760-9EAC-8AF5B6238127}">
      <dsp:nvSpPr>
        <dsp:cNvPr id="0" name=""/>
        <dsp:cNvSpPr/>
      </dsp:nvSpPr>
      <dsp:spPr>
        <a:xfrm>
          <a:off x="4367527" y="1309455"/>
          <a:ext cx="2076599" cy="572352"/>
        </a:xfrm>
        <a:custGeom>
          <a:avLst/>
          <a:gdLst/>
          <a:ahLst/>
          <a:cxnLst/>
          <a:rect l="0" t="0" r="0" b="0"/>
          <a:pathLst>
            <a:path>
              <a:moveTo>
                <a:pt x="0" y="0"/>
              </a:moveTo>
              <a:lnTo>
                <a:pt x="0" y="381346"/>
              </a:lnTo>
              <a:lnTo>
                <a:pt x="2076599" y="381346"/>
              </a:lnTo>
              <a:lnTo>
                <a:pt x="2076599" y="57235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D2C2D-8D99-4174-BD96-9F8CD9890BBE}">
      <dsp:nvSpPr>
        <dsp:cNvPr id="0" name=""/>
        <dsp:cNvSpPr/>
      </dsp:nvSpPr>
      <dsp:spPr>
        <a:xfrm>
          <a:off x="2029342" y="3177416"/>
          <a:ext cx="2338184" cy="640604"/>
        </a:xfrm>
        <a:custGeom>
          <a:avLst/>
          <a:gdLst/>
          <a:ahLst/>
          <a:cxnLst/>
          <a:rect l="0" t="0" r="0" b="0"/>
          <a:pathLst>
            <a:path>
              <a:moveTo>
                <a:pt x="0" y="0"/>
              </a:moveTo>
              <a:lnTo>
                <a:pt x="0" y="449597"/>
              </a:lnTo>
              <a:lnTo>
                <a:pt x="2338184" y="449597"/>
              </a:lnTo>
              <a:lnTo>
                <a:pt x="2338184" y="64060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2B2C9-0283-4699-9A71-34ED0CEB6676}">
      <dsp:nvSpPr>
        <dsp:cNvPr id="0" name=""/>
        <dsp:cNvSpPr/>
      </dsp:nvSpPr>
      <dsp:spPr>
        <a:xfrm>
          <a:off x="801824" y="3177416"/>
          <a:ext cx="1227517" cy="640794"/>
        </a:xfrm>
        <a:custGeom>
          <a:avLst/>
          <a:gdLst/>
          <a:ahLst/>
          <a:cxnLst/>
          <a:rect l="0" t="0" r="0" b="0"/>
          <a:pathLst>
            <a:path>
              <a:moveTo>
                <a:pt x="1227517" y="0"/>
              </a:moveTo>
              <a:lnTo>
                <a:pt x="1227517" y="449788"/>
              </a:lnTo>
              <a:lnTo>
                <a:pt x="0" y="449788"/>
              </a:lnTo>
              <a:lnTo>
                <a:pt x="0" y="64079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2D735F-7990-4E8B-B289-F04560F035EF}">
      <dsp:nvSpPr>
        <dsp:cNvPr id="0" name=""/>
        <dsp:cNvSpPr/>
      </dsp:nvSpPr>
      <dsp:spPr>
        <a:xfrm>
          <a:off x="2029342" y="1309455"/>
          <a:ext cx="2338184" cy="558696"/>
        </a:xfrm>
        <a:custGeom>
          <a:avLst/>
          <a:gdLst/>
          <a:ahLst/>
          <a:cxnLst/>
          <a:rect l="0" t="0" r="0" b="0"/>
          <a:pathLst>
            <a:path>
              <a:moveTo>
                <a:pt x="2338184" y="0"/>
              </a:moveTo>
              <a:lnTo>
                <a:pt x="2338184" y="367690"/>
              </a:lnTo>
              <a:lnTo>
                <a:pt x="0" y="367690"/>
              </a:lnTo>
              <a:lnTo>
                <a:pt x="0" y="55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04BF0-B4CD-4795-93D6-7691D4CA7326}">
      <dsp:nvSpPr>
        <dsp:cNvPr id="0" name=""/>
        <dsp:cNvSpPr/>
      </dsp:nvSpPr>
      <dsp:spPr>
        <a:xfrm>
          <a:off x="3336609" y="190"/>
          <a:ext cx="2061834" cy="13092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07D66-86D9-4295-9BB3-C0C9303DAF4D}">
      <dsp:nvSpPr>
        <dsp:cNvPr id="0" name=""/>
        <dsp:cNvSpPr/>
      </dsp:nvSpPr>
      <dsp:spPr>
        <a:xfrm>
          <a:off x="3565702" y="217828"/>
          <a:ext cx="2061834" cy="13092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Spectroscopy</a:t>
          </a:r>
        </a:p>
      </dsp:txBody>
      <dsp:txXfrm>
        <a:off x="3604049" y="256175"/>
        <a:ext cx="1985140" cy="1232571"/>
      </dsp:txXfrm>
    </dsp:sp>
    <dsp:sp modelId="{CA0EBBEC-01A2-4C17-8267-162F2657785C}">
      <dsp:nvSpPr>
        <dsp:cNvPr id="0" name=""/>
        <dsp:cNvSpPr/>
      </dsp:nvSpPr>
      <dsp:spPr>
        <a:xfrm>
          <a:off x="998425" y="1868151"/>
          <a:ext cx="2061834" cy="13092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6F66EB-20B7-43ED-A6BC-EA6DCBBCA0F1}">
      <dsp:nvSpPr>
        <dsp:cNvPr id="0" name=""/>
        <dsp:cNvSpPr/>
      </dsp:nvSpPr>
      <dsp:spPr>
        <a:xfrm>
          <a:off x="1227517" y="2085789"/>
          <a:ext cx="2061834" cy="13092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Absorption</a:t>
          </a:r>
        </a:p>
      </dsp:txBody>
      <dsp:txXfrm>
        <a:off x="1265864" y="2124136"/>
        <a:ext cx="1985140" cy="1232571"/>
      </dsp:txXfrm>
    </dsp:sp>
    <dsp:sp modelId="{4BB73A5D-47ED-4797-BF1F-A94457BD900B}">
      <dsp:nvSpPr>
        <dsp:cNvPr id="0" name=""/>
        <dsp:cNvSpPr/>
      </dsp:nvSpPr>
      <dsp:spPr>
        <a:xfrm>
          <a:off x="-229092" y="3818210"/>
          <a:ext cx="2061834" cy="13092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8FA8A-D170-458F-91AA-AAE12BBC3BBD}">
      <dsp:nvSpPr>
        <dsp:cNvPr id="0" name=""/>
        <dsp:cNvSpPr/>
      </dsp:nvSpPr>
      <dsp:spPr>
        <a:xfrm>
          <a:off x="0" y="4035848"/>
          <a:ext cx="2061834" cy="13092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Atomic</a:t>
          </a:r>
        </a:p>
      </dsp:txBody>
      <dsp:txXfrm>
        <a:off x="38347" y="4074195"/>
        <a:ext cx="1985140" cy="1232571"/>
      </dsp:txXfrm>
    </dsp:sp>
    <dsp:sp modelId="{685A72B2-5FA8-4E52-991B-0BB34A31420F}">
      <dsp:nvSpPr>
        <dsp:cNvPr id="0" name=""/>
        <dsp:cNvSpPr/>
      </dsp:nvSpPr>
      <dsp:spPr>
        <a:xfrm>
          <a:off x="3336609" y="3818020"/>
          <a:ext cx="2061834" cy="13092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6838F7-316D-4C2D-A999-EFE04361D935}">
      <dsp:nvSpPr>
        <dsp:cNvPr id="0" name=""/>
        <dsp:cNvSpPr/>
      </dsp:nvSpPr>
      <dsp:spPr>
        <a:xfrm>
          <a:off x="3565702" y="4035658"/>
          <a:ext cx="2061834" cy="13092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Molecular</a:t>
          </a:r>
        </a:p>
      </dsp:txBody>
      <dsp:txXfrm>
        <a:off x="3604049" y="4074005"/>
        <a:ext cx="1985140" cy="1232571"/>
      </dsp:txXfrm>
    </dsp:sp>
    <dsp:sp modelId="{4505554D-E356-4C5B-A29F-2C8195FD9ABE}">
      <dsp:nvSpPr>
        <dsp:cNvPr id="0" name=""/>
        <dsp:cNvSpPr/>
      </dsp:nvSpPr>
      <dsp:spPr>
        <a:xfrm>
          <a:off x="5413209" y="1881807"/>
          <a:ext cx="2061834" cy="13092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6FC5C-3EBF-4EC1-877D-3B504169CFBE}">
      <dsp:nvSpPr>
        <dsp:cNvPr id="0" name=""/>
        <dsp:cNvSpPr/>
      </dsp:nvSpPr>
      <dsp:spPr>
        <a:xfrm>
          <a:off x="5642302" y="2099445"/>
          <a:ext cx="2061834" cy="13092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Emission</a:t>
          </a:r>
        </a:p>
      </dsp:txBody>
      <dsp:txXfrm>
        <a:off x="5680649" y="2137792"/>
        <a:ext cx="1985140" cy="12325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 /></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 /><Relationship Id="rId2" Type="http://schemas.openxmlformats.org/officeDocument/2006/relationships/image" Target="../media/image32.wmf" /><Relationship Id="rId1" Type="http://schemas.openxmlformats.org/officeDocument/2006/relationships/image" Target="../media/image31.wmf" /><Relationship Id="rId4" Type="http://schemas.openxmlformats.org/officeDocument/2006/relationships/image" Target="../media/image34.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494002A7-560B-4EA6-8016-F9BB37DC7887}"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307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EB8F3-77C3-4670-A81B-583BCC034C6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23635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212001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70836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357284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228952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244710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65505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88013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209951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B8F3-77C3-4670-A81B-583BCC034C6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194717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EB8F3-77C3-4670-A81B-583BCC034C6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421836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EB8F3-77C3-4670-A81B-583BCC034C60}"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32908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EB8F3-77C3-4670-A81B-583BCC034C60}"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383610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EB8F3-77C3-4670-A81B-583BCC034C60}"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387906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EB8F3-77C3-4670-A81B-583BCC034C6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354380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EB8F3-77C3-4670-A81B-583BCC034C6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02A7-560B-4EA6-8016-F9BB37DC7887}" type="slidenum">
              <a:rPr lang="en-US" smtClean="0"/>
              <a:t>‹#›</a:t>
            </a:fld>
            <a:endParaRPr lang="en-US"/>
          </a:p>
        </p:txBody>
      </p:sp>
    </p:spTree>
    <p:extLst>
      <p:ext uri="{BB962C8B-B14F-4D97-AF65-F5344CB8AC3E}">
        <p14:creationId xmlns:p14="http://schemas.microsoft.com/office/powerpoint/2010/main" val="383415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5EB8F3-77C3-4670-A81B-583BCC034C60}" type="datetimeFigureOut">
              <a:rPr lang="en-US" smtClean="0"/>
              <a:t>1/28/2022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4002A7-560B-4EA6-8016-F9BB37DC7887}" type="slidenum">
              <a:rPr lang="en-US" smtClean="0"/>
              <a:t>‹#›</a:t>
            </a:fld>
            <a:endParaRPr lang="en-US"/>
          </a:p>
        </p:txBody>
      </p:sp>
    </p:spTree>
    <p:extLst>
      <p:ext uri="{BB962C8B-B14F-4D97-AF65-F5344CB8AC3E}">
        <p14:creationId xmlns:p14="http://schemas.microsoft.com/office/powerpoint/2010/main" val="14325907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4.emf" /><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9.gif" /><Relationship Id="rId7" Type="http://schemas.openxmlformats.org/officeDocument/2006/relationships/image" Target="../media/image23.gif" /><Relationship Id="rId2" Type="http://schemas.openxmlformats.org/officeDocument/2006/relationships/image" Target="../media/image18.gif" /><Relationship Id="rId1" Type="http://schemas.openxmlformats.org/officeDocument/2006/relationships/slideLayout" Target="../slideLayouts/slideLayout7.xml" /><Relationship Id="rId6" Type="http://schemas.openxmlformats.org/officeDocument/2006/relationships/image" Target="../media/image22.gif" /><Relationship Id="rId5" Type="http://schemas.openxmlformats.org/officeDocument/2006/relationships/image" Target="../media/image21.gif" /><Relationship Id="rId4" Type="http://schemas.openxmlformats.org/officeDocument/2006/relationships/image" Target="../media/image20.gif"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 Id="rId4" Type="http://schemas.openxmlformats.org/officeDocument/2006/relationships/image" Target="../media/image27.png" /></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28.wmf"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8" Type="http://schemas.openxmlformats.org/officeDocument/2006/relationships/image" Target="../media/image33.wmf" /><Relationship Id="rId3" Type="http://schemas.openxmlformats.org/officeDocument/2006/relationships/oleObject" Target="../embeddings/oleObject3.bin" /><Relationship Id="rId7" Type="http://schemas.openxmlformats.org/officeDocument/2006/relationships/oleObject" Target="../embeddings/oleObject5.bin" /><Relationship Id="rId2" Type="http://schemas.openxmlformats.org/officeDocument/2006/relationships/slideLayout" Target="../slideLayouts/slideLayout7.xml" /><Relationship Id="rId1" Type="http://schemas.openxmlformats.org/officeDocument/2006/relationships/vmlDrawing" Target="../drawings/vmlDrawing3.vml" /><Relationship Id="rId6" Type="http://schemas.openxmlformats.org/officeDocument/2006/relationships/image" Target="../media/image32.wmf" /><Relationship Id="rId5" Type="http://schemas.openxmlformats.org/officeDocument/2006/relationships/oleObject" Target="../embeddings/oleObject4.bin" /><Relationship Id="rId10" Type="http://schemas.openxmlformats.org/officeDocument/2006/relationships/image" Target="../media/image34.wmf" /><Relationship Id="rId4" Type="http://schemas.openxmlformats.org/officeDocument/2006/relationships/image" Target="../media/image31.wmf" /><Relationship Id="rId9" Type="http://schemas.openxmlformats.org/officeDocument/2006/relationships/oleObject" Target="../embeddings/oleObject6.bin" /></Relationships>
</file>

<file path=ppt/slides/_rels/slide47.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37.gif"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3" Type="http://schemas.openxmlformats.org/officeDocument/2006/relationships/image" Target="../media/image40.jpeg" /><Relationship Id="rId2" Type="http://schemas.openxmlformats.org/officeDocument/2006/relationships/slideLayout" Target="../slideLayouts/slideLayout7.xml" /><Relationship Id="rId1" Type="http://schemas.openxmlformats.org/officeDocument/2006/relationships/vmlDrawing" Target="../drawings/vmlDrawing4.vml" /><Relationship Id="rId5" Type="http://schemas.openxmlformats.org/officeDocument/2006/relationships/image" Target="../media/image39.emf" /><Relationship Id="rId4" Type="http://schemas.openxmlformats.org/officeDocument/2006/relationships/oleObject" Target="../embeddings/oleObject7.bin"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5.e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sz="6600" b="1" i="1"/>
              <a:t>Spectroscopy</a:t>
            </a:r>
            <a:endParaRPr lang="en-US" sz="6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56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24075" y="365125"/>
            <a:ext cx="7704667" cy="897618"/>
          </a:xfrm>
        </p:spPr>
        <p:txBody>
          <a:bodyPr>
            <a:noAutofit/>
          </a:bodyPr>
          <a:lstStyle/>
          <a:p>
            <a:r>
              <a:rPr lang="en-US" altLang="en-US" sz="2800" i="1" dirty="0"/>
              <a:t>Lambert Beer’s Law:         </a:t>
            </a:r>
            <a:r>
              <a:rPr lang="en-US" altLang="en-US" sz="2800" b="1" i="1" dirty="0"/>
              <a:t>A = </a:t>
            </a:r>
            <a:r>
              <a:rPr lang="en-US" altLang="en-US" sz="2800" b="1" i="1" dirty="0">
                <a:latin typeface="Symbol" panose="05050102010706020507" pitchFamily="18" charset="2"/>
              </a:rPr>
              <a:t>e </a:t>
            </a:r>
            <a:r>
              <a:rPr lang="en-US" altLang="en-US" sz="2800" b="1" i="1" dirty="0"/>
              <a:t>l c</a:t>
            </a:r>
            <a:br>
              <a:rPr lang="en-US" altLang="en-US" sz="2800" b="1" i="1" dirty="0"/>
            </a:br>
            <a:endParaRPr lang="en-US" altLang="en-US" sz="2800" b="1" i="1" dirty="0"/>
          </a:p>
        </p:txBody>
      </p:sp>
      <p:sp>
        <p:nvSpPr>
          <p:cNvPr id="9219" name="Rectangle 3"/>
          <p:cNvSpPr>
            <a:spLocks noGrp="1" noChangeArrowheads="1"/>
          </p:cNvSpPr>
          <p:nvPr>
            <p:ph type="body" idx="1"/>
          </p:nvPr>
        </p:nvSpPr>
        <p:spPr>
          <a:xfrm>
            <a:off x="1062038" y="1117600"/>
            <a:ext cx="7769225" cy="5283200"/>
          </a:xfrm>
        </p:spPr>
        <p:txBody>
          <a:bodyPr>
            <a:noAutofit/>
          </a:bodyPr>
          <a:lstStyle/>
          <a:p>
            <a:pPr marL="461963" lvl="1" indent="-4763">
              <a:lnSpc>
                <a:spcPct val="90000"/>
              </a:lnSpc>
              <a:spcBef>
                <a:spcPct val="0"/>
              </a:spcBef>
              <a:buClrTx/>
              <a:buFontTx/>
              <a:buNone/>
              <a:tabLst>
                <a:tab pos="461963" algn="l"/>
                <a:tab pos="517525" algn="l"/>
              </a:tabLst>
            </a:pPr>
            <a:r>
              <a:rPr lang="en-US" altLang="en-US" sz="1800" b="1" dirty="0">
                <a:solidFill>
                  <a:schemeClr val="tx2"/>
                </a:solidFill>
              </a:rPr>
              <a:t>The amount of light absorbed (A) by a sample is dependent on the path length (l), concentration of the sample (c) and a proportionality constant (</a:t>
            </a:r>
            <a:r>
              <a:rPr lang="en-US" altLang="en-US" sz="1800" b="1" dirty="0">
                <a:solidFill>
                  <a:schemeClr val="tx2"/>
                </a:solidFill>
                <a:latin typeface="Symbol" panose="05050102010706020507" pitchFamily="18" charset="2"/>
              </a:rPr>
              <a:t>e</a:t>
            </a:r>
            <a:r>
              <a:rPr lang="en-US" altLang="en-US" sz="1800" b="1" dirty="0">
                <a:solidFill>
                  <a:schemeClr val="tx2"/>
                </a:solidFill>
              </a:rPr>
              <a:t> – molar absorptivity)</a:t>
            </a:r>
          </a:p>
          <a:p>
            <a:pPr marL="461963" lvl="1" indent="-4763">
              <a:lnSpc>
                <a:spcPct val="90000"/>
              </a:lnSpc>
              <a:spcBef>
                <a:spcPct val="0"/>
              </a:spcBef>
              <a:buClrTx/>
              <a:buFontTx/>
              <a:buNone/>
              <a:tabLst>
                <a:tab pos="461963" algn="l"/>
                <a:tab pos="517525" algn="l"/>
              </a:tabLst>
            </a:pPr>
            <a:r>
              <a:rPr lang="en-US" altLang="en-US" sz="1800" b="1" dirty="0">
                <a:solidFill>
                  <a:schemeClr val="tx2"/>
                </a:solidFill>
              </a:rPr>
              <a:t> </a:t>
            </a:r>
          </a:p>
          <a:p>
            <a:pPr marL="461963" lvl="1" indent="-4763">
              <a:lnSpc>
                <a:spcPct val="90000"/>
              </a:lnSpc>
              <a:spcBef>
                <a:spcPct val="0"/>
              </a:spcBef>
              <a:buClrTx/>
              <a:buFontTx/>
              <a:buNone/>
              <a:tabLst>
                <a:tab pos="461963" algn="l"/>
                <a:tab pos="517525" algn="l"/>
              </a:tabLst>
            </a:pPr>
            <a:endParaRPr lang="en-US" altLang="en-US" sz="1800" b="1" dirty="0">
              <a:solidFill>
                <a:schemeClr val="tx2"/>
              </a:solidFill>
            </a:endParaRPr>
          </a:p>
          <a:p>
            <a:pPr marL="461963" lvl="1" indent="-4763">
              <a:lnSpc>
                <a:spcPct val="90000"/>
              </a:lnSpc>
              <a:spcBef>
                <a:spcPct val="0"/>
              </a:spcBef>
              <a:buClrTx/>
              <a:buFontTx/>
              <a:buNone/>
              <a:tabLst>
                <a:tab pos="461963" algn="l"/>
                <a:tab pos="517525" algn="l"/>
              </a:tabLst>
            </a:pPr>
            <a:endParaRPr lang="en-US" altLang="en-US" sz="1800" b="1" dirty="0">
              <a:solidFill>
                <a:schemeClr val="tx2"/>
              </a:solidFill>
            </a:endParaRPr>
          </a:p>
          <a:p>
            <a:pPr marL="461963" lvl="1" indent="-4763" algn="ctr">
              <a:lnSpc>
                <a:spcPct val="90000"/>
              </a:lnSpc>
              <a:spcBef>
                <a:spcPct val="0"/>
              </a:spcBef>
              <a:buClrTx/>
              <a:buFontTx/>
              <a:buNone/>
              <a:tabLst>
                <a:tab pos="461963" algn="l"/>
                <a:tab pos="517525" algn="l"/>
              </a:tabLst>
            </a:pPr>
            <a:endParaRPr lang="en-US" altLang="en-US" sz="1800" b="1" i="1" dirty="0">
              <a:solidFill>
                <a:schemeClr val="tx2"/>
              </a:solidFill>
            </a:endParaRPr>
          </a:p>
          <a:p>
            <a:pPr marL="461963" lvl="1" indent="-4763" algn="ctr">
              <a:lnSpc>
                <a:spcPct val="90000"/>
              </a:lnSpc>
              <a:spcBef>
                <a:spcPct val="0"/>
              </a:spcBef>
              <a:buClrTx/>
              <a:buFontTx/>
              <a:buNone/>
              <a:tabLst>
                <a:tab pos="461963" algn="l"/>
                <a:tab pos="517525" algn="l"/>
              </a:tabLst>
            </a:pPr>
            <a:endParaRPr lang="en-US" altLang="en-US" sz="1800" b="1" i="1" dirty="0">
              <a:solidFill>
                <a:schemeClr val="tx2"/>
              </a:solidFill>
            </a:endParaRPr>
          </a:p>
          <a:p>
            <a:pPr marL="461963" lvl="1" indent="-4763" algn="ctr">
              <a:lnSpc>
                <a:spcPct val="90000"/>
              </a:lnSpc>
              <a:spcBef>
                <a:spcPct val="0"/>
              </a:spcBef>
              <a:buClrTx/>
              <a:buFontTx/>
              <a:buNone/>
              <a:tabLst>
                <a:tab pos="461963" algn="l"/>
                <a:tab pos="517525" algn="l"/>
              </a:tabLst>
            </a:pPr>
            <a:r>
              <a:rPr lang="en-US" altLang="en-US" sz="1800" b="1" i="1" dirty="0">
                <a:solidFill>
                  <a:schemeClr val="tx2"/>
                </a:solidFill>
              </a:rPr>
              <a:t>Amount of light absorbed is dependent on frequency (</a:t>
            </a:r>
            <a:r>
              <a:rPr lang="en-US" altLang="en-US" sz="1800" b="1" i="1" dirty="0">
                <a:solidFill>
                  <a:schemeClr val="tx2"/>
                </a:solidFill>
                <a:latin typeface="Symbol" panose="05050102010706020507" pitchFamily="18" charset="2"/>
              </a:rPr>
              <a:t>l</a:t>
            </a:r>
            <a:r>
              <a:rPr lang="en-US" altLang="en-US" sz="1800" b="1" i="1" dirty="0">
                <a:solidFill>
                  <a:schemeClr val="tx2"/>
                </a:solidFill>
              </a:rPr>
              <a:t>)</a:t>
            </a:r>
            <a:endParaRPr lang="en-US" altLang="en-US" sz="1800" b="1" dirty="0">
              <a:solidFill>
                <a:schemeClr val="tx2"/>
              </a:solidFill>
            </a:endParaRPr>
          </a:p>
          <a:p>
            <a:pPr marL="461963" lvl="1" indent="-4763">
              <a:lnSpc>
                <a:spcPct val="90000"/>
              </a:lnSpc>
              <a:spcBef>
                <a:spcPct val="0"/>
              </a:spcBef>
              <a:buClrTx/>
              <a:buFontTx/>
              <a:buNone/>
              <a:tabLst>
                <a:tab pos="461963" algn="l"/>
                <a:tab pos="517525" algn="l"/>
              </a:tabLst>
            </a:pPr>
            <a:endParaRPr lang="en-US" altLang="en-US" sz="1800" b="1" dirty="0">
              <a:solidFill>
                <a:schemeClr val="tx2"/>
              </a:solidFill>
            </a:endParaRPr>
          </a:p>
          <a:p>
            <a:pPr marL="461963" lvl="1" indent="-4763" algn="ctr">
              <a:lnSpc>
                <a:spcPct val="90000"/>
              </a:lnSpc>
              <a:spcBef>
                <a:spcPct val="0"/>
              </a:spcBef>
              <a:buClrTx/>
              <a:buFontTx/>
              <a:buNone/>
              <a:tabLst>
                <a:tab pos="461963" algn="l"/>
                <a:tab pos="517525" algn="l"/>
              </a:tabLst>
            </a:pPr>
            <a:r>
              <a:rPr lang="en-US" altLang="en-US" sz="1800" b="1" dirty="0">
                <a:solidFill>
                  <a:schemeClr val="tx2"/>
                </a:solidFill>
              </a:rPr>
              <a:t>Transmittance (T) = P/P</a:t>
            </a:r>
            <a:r>
              <a:rPr lang="en-US" altLang="en-US" sz="1800" b="1" baseline="-25000" dirty="0">
                <a:solidFill>
                  <a:schemeClr val="tx2"/>
                </a:solidFill>
              </a:rPr>
              <a:t>o</a:t>
            </a:r>
            <a:r>
              <a:rPr lang="en-US" altLang="en-US" sz="1800" b="1" dirty="0">
                <a:solidFill>
                  <a:schemeClr val="tx2"/>
                </a:solidFill>
              </a:rPr>
              <a:t>	%Transmittance = %T </a:t>
            </a:r>
          </a:p>
          <a:p>
            <a:pPr marL="461963" lvl="1" indent="-4763">
              <a:lnSpc>
                <a:spcPct val="90000"/>
              </a:lnSpc>
              <a:spcBef>
                <a:spcPct val="0"/>
              </a:spcBef>
              <a:buClrTx/>
              <a:buFontTx/>
              <a:buNone/>
              <a:tabLst>
                <a:tab pos="461963" algn="l"/>
                <a:tab pos="517525" algn="l"/>
              </a:tabLst>
            </a:pPr>
            <a:r>
              <a:rPr lang="en-US" altLang="en-US" sz="1800" b="1" dirty="0">
                <a:solidFill>
                  <a:schemeClr val="tx2"/>
                </a:solidFill>
              </a:rPr>
              <a:t>            	     Absorbance (A) = log</a:t>
            </a:r>
            <a:r>
              <a:rPr lang="en-US" altLang="en-US" sz="1800" b="1" baseline="-25000" dirty="0">
                <a:solidFill>
                  <a:schemeClr val="tx2"/>
                </a:solidFill>
              </a:rPr>
              <a:t>10</a:t>
            </a:r>
            <a:r>
              <a:rPr lang="en-US" altLang="en-US" sz="1800" b="1" dirty="0">
                <a:solidFill>
                  <a:schemeClr val="tx2"/>
                </a:solidFill>
              </a:rPr>
              <a:t> P</a:t>
            </a:r>
            <a:r>
              <a:rPr lang="en-US" altLang="en-US" sz="1800" b="1" baseline="-25000" dirty="0">
                <a:solidFill>
                  <a:schemeClr val="tx2"/>
                </a:solidFill>
              </a:rPr>
              <a:t>o</a:t>
            </a:r>
            <a:r>
              <a:rPr lang="en-US" altLang="en-US" sz="1800" b="1" dirty="0">
                <a:solidFill>
                  <a:schemeClr val="tx2"/>
                </a:solidFill>
              </a:rPr>
              <a:t>/P</a:t>
            </a:r>
          </a:p>
          <a:p>
            <a:pPr>
              <a:lnSpc>
                <a:spcPct val="90000"/>
              </a:lnSpc>
              <a:spcBef>
                <a:spcPct val="0"/>
              </a:spcBef>
              <a:buFontTx/>
              <a:buNone/>
              <a:tabLst>
                <a:tab pos="461963" algn="l"/>
                <a:tab pos="517525" algn="l"/>
              </a:tabLst>
            </a:pPr>
            <a:endParaRPr lang="en-US" altLang="en-US" sz="1800" b="1" dirty="0">
              <a:solidFill>
                <a:srgbClr val="CC3300"/>
              </a:solidFill>
            </a:endParaRPr>
          </a:p>
          <a:p>
            <a:pPr>
              <a:lnSpc>
                <a:spcPct val="90000"/>
              </a:lnSpc>
              <a:spcBef>
                <a:spcPct val="0"/>
              </a:spcBef>
              <a:buFontTx/>
              <a:buNone/>
              <a:tabLst>
                <a:tab pos="461963" algn="l"/>
                <a:tab pos="517525" algn="l"/>
              </a:tabLst>
            </a:pPr>
            <a:r>
              <a:rPr lang="en-US" altLang="en-US" sz="1800" b="1" dirty="0">
                <a:solidFill>
                  <a:srgbClr val="CC3300"/>
                </a:solidFill>
              </a:rPr>
              <a:t>No light absorbed- 	% transmittance is 100% 	absorbance is 0 </a:t>
            </a:r>
          </a:p>
          <a:p>
            <a:pPr>
              <a:lnSpc>
                <a:spcPct val="90000"/>
              </a:lnSpc>
              <a:spcBef>
                <a:spcPct val="0"/>
              </a:spcBef>
              <a:buFontTx/>
              <a:buNone/>
              <a:tabLst>
                <a:tab pos="461963" algn="l"/>
                <a:tab pos="517525" algn="l"/>
              </a:tabLst>
            </a:pPr>
            <a:endParaRPr lang="en-US" altLang="en-US" sz="1800" b="1" dirty="0">
              <a:solidFill>
                <a:srgbClr val="CC3300"/>
              </a:solidFill>
            </a:endParaRPr>
          </a:p>
          <a:p>
            <a:pPr>
              <a:lnSpc>
                <a:spcPct val="90000"/>
              </a:lnSpc>
              <a:spcBef>
                <a:spcPct val="0"/>
              </a:spcBef>
              <a:buFontTx/>
              <a:buNone/>
              <a:tabLst>
                <a:tab pos="461963" algn="l"/>
                <a:tab pos="517525" algn="l"/>
              </a:tabLst>
            </a:pPr>
            <a:r>
              <a:rPr lang="en-US" altLang="en-US" sz="1800" b="1" dirty="0">
                <a:solidFill>
                  <a:srgbClr val="CC3300"/>
                </a:solidFill>
              </a:rPr>
              <a:t>All light absorbed- 	% transmittance is 0% 	absorbance is infinite</a:t>
            </a:r>
            <a:r>
              <a:rPr lang="en-US" altLang="en-US" sz="1800" b="1" dirty="0">
                <a:latin typeface="Arial" panose="020B0604020202020204" pitchFamily="34" charset="0"/>
              </a:rPr>
              <a:t> 	</a:t>
            </a:r>
          </a:p>
        </p:txBody>
      </p:sp>
      <p:pic>
        <p:nvPicPr>
          <p:cNvPr id="9220" name="Picture 4" descr="beerani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38286" y="2342697"/>
            <a:ext cx="2171700"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9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absorption spectrum"/>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5921375" y="1431131"/>
            <a:ext cx="217805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Text Box 5"/>
          <p:cNvSpPr txBox="1">
            <a:spLocks noChangeArrowheads="1"/>
          </p:cNvSpPr>
          <p:nvPr/>
        </p:nvSpPr>
        <p:spPr bwMode="auto">
          <a:xfrm>
            <a:off x="800100" y="1666081"/>
            <a:ext cx="487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2400">
                <a:latin typeface="Times New Roman" panose="02020603050405020304" pitchFamily="18" charset="0"/>
              </a:rPr>
              <a:t>T</a:t>
            </a:r>
            <a:r>
              <a:rPr lang="en-US" altLang="en-US" sz="2400" b="0">
                <a:latin typeface="Times New Roman" panose="02020603050405020304" pitchFamily="18" charset="0"/>
              </a:rPr>
              <a:t>, called  the transmittance, Is a measure of the light that passes through the sample</a:t>
            </a:r>
          </a:p>
          <a:p>
            <a:pPr>
              <a:lnSpc>
                <a:spcPct val="100000"/>
              </a:lnSpc>
            </a:pPr>
            <a:r>
              <a:rPr lang="en-US" altLang="en-US" sz="2400">
                <a:latin typeface="Times New Roman" panose="02020603050405020304" pitchFamily="18" charset="0"/>
              </a:rPr>
              <a:t>T = P/Po</a:t>
            </a:r>
            <a:r>
              <a:rPr lang="en-US" altLang="en-US" sz="2400" b="0">
                <a:latin typeface="Times New Roman" panose="02020603050405020304" pitchFamily="18" charset="0"/>
              </a:rPr>
              <a:t> </a:t>
            </a:r>
          </a:p>
        </p:txBody>
      </p:sp>
      <p:sp>
        <p:nvSpPr>
          <p:cNvPr id="11270" name="Text Box 6"/>
          <p:cNvSpPr txBox="1">
            <a:spLocks noChangeArrowheads="1"/>
          </p:cNvSpPr>
          <p:nvPr/>
        </p:nvSpPr>
        <p:spPr bwMode="auto">
          <a:xfrm>
            <a:off x="914400" y="4256088"/>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2400" dirty="0">
                <a:latin typeface="Times New Roman" panose="02020603050405020304" pitchFamily="18" charset="0"/>
              </a:rPr>
              <a:t>A</a:t>
            </a:r>
            <a:r>
              <a:rPr lang="en-US" altLang="en-US" sz="2400" b="0" dirty="0">
                <a:latin typeface="Times New Roman" panose="02020603050405020304" pitchFamily="18" charset="0"/>
              </a:rPr>
              <a:t>, the absorbance, is defined by</a:t>
            </a:r>
          </a:p>
          <a:p>
            <a:pPr>
              <a:lnSpc>
                <a:spcPct val="100000"/>
              </a:lnSpc>
            </a:pPr>
            <a:r>
              <a:rPr lang="en-US" altLang="en-US" sz="2400" b="0" dirty="0">
                <a:latin typeface="Times New Roman" panose="02020603050405020304" pitchFamily="18" charset="0"/>
              </a:rPr>
              <a:t> </a:t>
            </a:r>
            <a:r>
              <a:rPr lang="en-US" altLang="en-US" sz="2400" dirty="0">
                <a:latin typeface="Times New Roman" panose="02020603050405020304" pitchFamily="18" charset="0"/>
              </a:rPr>
              <a:t>A = log</a:t>
            </a:r>
            <a:r>
              <a:rPr lang="en-US" altLang="en-US" sz="2400" baseline="-25000" dirty="0">
                <a:latin typeface="Times New Roman" panose="02020603050405020304" pitchFamily="18" charset="0"/>
              </a:rPr>
              <a:t>10</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o</a:t>
            </a:r>
            <a:r>
              <a:rPr lang="en-US" altLang="en-US" sz="2400" dirty="0">
                <a:latin typeface="Times New Roman" panose="02020603050405020304" pitchFamily="18" charset="0"/>
              </a:rPr>
              <a:t>/P)</a:t>
            </a:r>
          </a:p>
          <a:p>
            <a:pPr>
              <a:lnSpc>
                <a:spcPct val="100000"/>
              </a:lnSpc>
            </a:pPr>
            <a:r>
              <a:rPr lang="en-US" altLang="en-US" sz="2400" dirty="0">
                <a:latin typeface="Times New Roman" panose="02020603050405020304" pitchFamily="18" charset="0"/>
              </a:rPr>
              <a:t>= -log</a:t>
            </a:r>
            <a:r>
              <a:rPr lang="en-US" altLang="en-US" sz="2400" baseline="-25000" dirty="0">
                <a:latin typeface="Times New Roman" panose="02020603050405020304" pitchFamily="18" charset="0"/>
              </a:rPr>
              <a:t>10</a:t>
            </a:r>
            <a:r>
              <a:rPr lang="en-US" altLang="en-US" sz="2400" dirty="0">
                <a:latin typeface="Times New Roman" panose="02020603050405020304" pitchFamily="18" charset="0"/>
              </a:rPr>
              <a:t>(T)</a:t>
            </a:r>
          </a:p>
        </p:txBody>
      </p:sp>
      <p:sp>
        <p:nvSpPr>
          <p:cNvPr id="11271" name="Text Box 7"/>
          <p:cNvSpPr txBox="1">
            <a:spLocks noChangeArrowheads="1"/>
          </p:cNvSpPr>
          <p:nvPr/>
        </p:nvSpPr>
        <p:spPr bwMode="auto">
          <a:xfrm>
            <a:off x="4611915" y="5775623"/>
            <a:ext cx="502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lang="en-US" altLang="en-US" sz="2400" dirty="0">
                <a:sym typeface="Symbol" panose="05050102010706020507" pitchFamily="18" charset="2"/>
              </a:rPr>
              <a:t></a:t>
            </a:r>
            <a:r>
              <a:rPr lang="en-US" altLang="en-US" sz="2400" baseline="-25000" dirty="0">
                <a:sym typeface="Symbol" panose="05050102010706020507" pitchFamily="18" charset="2"/>
              </a:rPr>
              <a:t>max</a:t>
            </a:r>
            <a:r>
              <a:rPr lang="en-US" altLang="en-US" sz="2400" b="0" dirty="0">
                <a:sym typeface="Symbol" panose="05050102010706020507" pitchFamily="18" charset="2"/>
              </a:rPr>
              <a:t>       </a:t>
            </a:r>
          </a:p>
          <a:p>
            <a:pPr>
              <a:lnSpc>
                <a:spcPct val="100000"/>
              </a:lnSpc>
              <a:spcBef>
                <a:spcPct val="50000"/>
              </a:spcBef>
            </a:pPr>
            <a:r>
              <a:rPr lang="en-US" altLang="en-US" sz="2000" b="0" dirty="0">
                <a:latin typeface="Times New Roman" panose="02020603050405020304" pitchFamily="18" charset="0"/>
                <a:sym typeface="Symbol" panose="05050102010706020507" pitchFamily="18" charset="2"/>
              </a:rPr>
              <a:t>wavelength at which A is a maximum</a:t>
            </a:r>
          </a:p>
        </p:txBody>
      </p:sp>
      <p:sp>
        <p:nvSpPr>
          <p:cNvPr id="11272" name="Text Box 8"/>
          <p:cNvSpPr txBox="1">
            <a:spLocks noChangeArrowheads="1"/>
          </p:cNvSpPr>
          <p:nvPr/>
        </p:nvSpPr>
        <p:spPr bwMode="auto">
          <a:xfrm>
            <a:off x="8001000" y="1757363"/>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1800">
                <a:latin typeface="Times New Roman" panose="02020603050405020304" pitchFamily="18" charset="0"/>
              </a:rPr>
              <a:t>KMnO</a:t>
            </a:r>
            <a:r>
              <a:rPr lang="en-US" altLang="en-US" sz="1800" baseline="-25000">
                <a:latin typeface="Times New Roman" panose="02020603050405020304" pitchFamily="18" charset="0"/>
              </a:rPr>
              <a:t>4</a:t>
            </a:r>
          </a:p>
        </p:txBody>
      </p:sp>
    </p:spTree>
    <p:extLst>
      <p:ext uri="{BB962C8B-B14F-4D97-AF65-F5344CB8AC3E}">
        <p14:creationId xmlns:p14="http://schemas.microsoft.com/office/powerpoint/2010/main" val="3240080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1+#ppt_w/2"/>
                                          </p:val>
                                        </p:tav>
                                        <p:tav tm="100000">
                                          <p:val>
                                            <p:strVal val="#ppt_x"/>
                                          </p:val>
                                        </p:tav>
                                      </p:tavLst>
                                    </p:anim>
                                    <p:anim calcmode="lin" valueType="num">
                                      <p:cBhvr additive="base">
                                        <p:cTn id="8" dur="500" fill="hold"/>
                                        <p:tgtEl>
                                          <p:spTgt spid="1126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1+#ppt_w/2"/>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270" grpId="0" autoUpdateAnimBg="0"/>
      <p:bldP spid="112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86366" y="242094"/>
            <a:ext cx="7704667" cy="1673792"/>
          </a:xfrm>
        </p:spPr>
        <p:txBody>
          <a:bodyPr/>
          <a:lstStyle/>
          <a:p>
            <a:r>
              <a:rPr lang="en-US" altLang="en-US" sz="2000" dirty="0"/>
              <a:t>Relationship Described in Terms of Lambert-Beer’s Law</a:t>
            </a:r>
            <a:br>
              <a:rPr lang="en-US" altLang="en-US" sz="2000" u="sng" dirty="0"/>
            </a:br>
            <a:br>
              <a:rPr lang="en-US" altLang="en-US" sz="2000" u="sng" dirty="0"/>
            </a:br>
            <a:r>
              <a:rPr lang="en-US" altLang="en-US" sz="2000" dirty="0"/>
              <a:t>		A = Absorbance = </a:t>
            </a:r>
            <a:r>
              <a:rPr lang="en-US" altLang="en-US" sz="2000" dirty="0" err="1">
                <a:latin typeface="Symbol" panose="05050102010706020507" pitchFamily="18" charset="2"/>
              </a:rPr>
              <a:t>e</a:t>
            </a:r>
            <a:r>
              <a:rPr lang="en-US" altLang="en-US" sz="2000" dirty="0" err="1"/>
              <a:t>lc</a:t>
            </a:r>
            <a:r>
              <a:rPr lang="en-US" altLang="en-US" sz="2000" dirty="0"/>
              <a:t> = -log (%T/100)</a:t>
            </a:r>
            <a:br>
              <a:rPr lang="en-US" altLang="en-US" sz="2000" dirty="0"/>
            </a:br>
            <a:endParaRPr lang="en-US" altLang="en-US" sz="2000" dirty="0"/>
          </a:p>
        </p:txBody>
      </p:sp>
      <p:sp>
        <p:nvSpPr>
          <p:cNvPr id="10243" name="Rectangle 3"/>
          <p:cNvSpPr>
            <a:spLocks noGrp="1" noChangeArrowheads="1"/>
          </p:cNvSpPr>
          <p:nvPr>
            <p:ph type="body" idx="1"/>
          </p:nvPr>
        </p:nvSpPr>
        <p:spPr>
          <a:xfrm>
            <a:off x="685800" y="1766888"/>
            <a:ext cx="8305800" cy="4113212"/>
          </a:xfrm>
        </p:spPr>
        <p:txBody>
          <a:bodyPr anchor="t"/>
          <a:lstStyle/>
          <a:p>
            <a:pPr lvl="1">
              <a:spcBef>
                <a:spcPct val="0"/>
              </a:spcBef>
              <a:buClrTx/>
              <a:buFontTx/>
              <a:buNone/>
            </a:pPr>
            <a:r>
              <a:rPr lang="en-US" altLang="en-US" sz="1600" b="1" dirty="0">
                <a:solidFill>
                  <a:schemeClr val="tx2"/>
                </a:solidFill>
                <a:latin typeface="Symbol" panose="05050102010706020507" pitchFamily="18" charset="2"/>
              </a:rPr>
              <a:t>e </a:t>
            </a:r>
            <a:r>
              <a:rPr lang="en-US" altLang="en-US" sz="1600" b="1" dirty="0">
                <a:solidFill>
                  <a:schemeClr val="tx2"/>
                </a:solidFill>
              </a:rPr>
              <a:t>= molar absorptivity</a:t>
            </a:r>
            <a:r>
              <a:rPr lang="en-US" altLang="en-US" sz="1600" b="1" dirty="0"/>
              <a:t>: constant for a compound at a given wave length (</a:t>
            </a:r>
            <a:r>
              <a:rPr lang="en-US" altLang="en-US" sz="1600" b="1" dirty="0">
                <a:latin typeface="Symbol" panose="05050102010706020507" pitchFamily="18" charset="2"/>
              </a:rPr>
              <a:t>l</a:t>
            </a:r>
            <a:r>
              <a:rPr lang="en-US" altLang="en-US" sz="1600" b="1" dirty="0"/>
              <a:t>) </a:t>
            </a:r>
          </a:p>
          <a:p>
            <a:pPr lvl="1">
              <a:spcBef>
                <a:spcPct val="0"/>
              </a:spcBef>
              <a:buClrTx/>
              <a:buFontTx/>
              <a:buNone/>
            </a:pPr>
            <a:r>
              <a:rPr lang="en-US" altLang="en-US" sz="1600" b="1" dirty="0"/>
              <a:t>			             units of L mol</a:t>
            </a:r>
            <a:r>
              <a:rPr lang="en-US" altLang="en-US" sz="1600" b="1" baseline="30000" dirty="0"/>
              <a:t>-1</a:t>
            </a:r>
            <a:r>
              <a:rPr lang="en-US" altLang="en-US" sz="1600" b="1" dirty="0"/>
              <a:t> cm</a:t>
            </a:r>
            <a:r>
              <a:rPr lang="en-US" altLang="en-US" sz="1600" b="1" baseline="30000" dirty="0"/>
              <a:t>-1</a:t>
            </a:r>
          </a:p>
          <a:p>
            <a:pPr lvl="1">
              <a:spcBef>
                <a:spcPct val="0"/>
              </a:spcBef>
              <a:buClrTx/>
              <a:buFontTx/>
              <a:buNone/>
            </a:pPr>
            <a:r>
              <a:rPr lang="en-US" altLang="en-US" sz="1600" b="1" dirty="0"/>
              <a:t>	</a:t>
            </a:r>
            <a:r>
              <a:rPr lang="en-US" altLang="en-US" sz="1600" b="1" dirty="0">
                <a:solidFill>
                  <a:schemeClr val="tx2"/>
                </a:solidFill>
              </a:rPr>
              <a:t>l = path length:</a:t>
            </a:r>
            <a:r>
              <a:rPr lang="en-US" altLang="en-US" sz="1600" b="1" dirty="0"/>
              <a:t>        cell distance in cm</a:t>
            </a:r>
          </a:p>
          <a:p>
            <a:pPr lvl="1">
              <a:spcBef>
                <a:spcPct val="0"/>
              </a:spcBef>
              <a:buClrTx/>
              <a:buFontTx/>
              <a:buNone/>
            </a:pPr>
            <a:r>
              <a:rPr lang="en-US" altLang="en-US" sz="1600" b="1" dirty="0"/>
              <a:t>	</a:t>
            </a:r>
            <a:r>
              <a:rPr lang="en-US" altLang="en-US" sz="1600" b="1" dirty="0">
                <a:solidFill>
                  <a:schemeClr val="tx2"/>
                </a:solidFill>
              </a:rPr>
              <a:t>c = concentration:</a:t>
            </a:r>
            <a:r>
              <a:rPr lang="en-US" altLang="en-US" sz="1600" b="1" dirty="0"/>
              <a:t>    sample concentration in moles per liter.</a:t>
            </a:r>
          </a:p>
          <a:p>
            <a:pPr lvl="1">
              <a:spcBef>
                <a:spcPct val="0"/>
              </a:spcBef>
              <a:buClrTx/>
              <a:buFontTx/>
              <a:buNone/>
            </a:pPr>
            <a:r>
              <a:rPr lang="en-US" altLang="en-US" sz="1600" b="1" dirty="0"/>
              <a:t>	Therefore, by measuring absorbance or percent transmittance at a given frequency we can get information related to the amount of sample (c) present with an identified </a:t>
            </a:r>
            <a:r>
              <a:rPr lang="en-US" altLang="en-US" sz="1600" b="1" dirty="0">
                <a:latin typeface="Symbol" panose="05050102010706020507" pitchFamily="18" charset="2"/>
              </a:rPr>
              <a:t>e</a:t>
            </a:r>
            <a:r>
              <a:rPr lang="en-US" altLang="en-US" sz="1600" b="1" dirty="0"/>
              <a:t> and </a:t>
            </a:r>
            <a:r>
              <a:rPr lang="en-US" altLang="en-US" sz="1600" b="1" dirty="0">
                <a:latin typeface="Symbol" panose="05050102010706020507" pitchFamily="18" charset="2"/>
              </a:rPr>
              <a:t>l</a:t>
            </a:r>
            <a:r>
              <a:rPr lang="en-US" altLang="en-US" sz="1600" b="1" dirty="0"/>
              <a:t>.</a:t>
            </a:r>
          </a:p>
          <a:p>
            <a:pPr lvl="1">
              <a:spcBef>
                <a:spcPct val="0"/>
              </a:spcBef>
              <a:buClrTx/>
              <a:buFontTx/>
              <a:buNone/>
            </a:pPr>
            <a:endParaRPr lang="en-US" altLang="en-US" sz="1600" b="1" dirty="0"/>
          </a:p>
          <a:p>
            <a:pPr lvl="1" algn="ctr">
              <a:spcBef>
                <a:spcPct val="0"/>
              </a:spcBef>
              <a:buClrTx/>
              <a:buFontTx/>
              <a:buNone/>
            </a:pPr>
            <a:endParaRPr lang="en-US" altLang="en-US" sz="1600" b="1" dirty="0"/>
          </a:p>
        </p:txBody>
      </p:sp>
      <p:pic>
        <p:nvPicPr>
          <p:cNvPr id="10244" name="Picture 4" descr="beers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699" y="3998912"/>
            <a:ext cx="2286000" cy="1470025"/>
          </a:xfrm>
          <a:prstGeom prst="rect">
            <a:avLst/>
          </a:prstGeom>
          <a:noFill/>
          <a:extLst>
            <a:ext uri="{909E8E84-426E-40DD-AFC4-6F175D3DCCD1}">
              <a14:hiddenFill xmlns:a14="http://schemas.microsoft.com/office/drawing/2010/main">
                <a:solidFill>
                  <a:srgbClr val="FFFFFF"/>
                </a:solidFill>
              </a14:hiddenFill>
            </a:ext>
          </a:extLst>
        </p:spPr>
      </p:pic>
      <p:sp>
        <p:nvSpPr>
          <p:cNvPr id="10245" name="Text Box 5"/>
          <p:cNvSpPr txBox="1">
            <a:spLocks noChangeArrowheads="1"/>
          </p:cNvSpPr>
          <p:nvPr/>
        </p:nvSpPr>
        <p:spPr bwMode="auto">
          <a:xfrm>
            <a:off x="1803400" y="5512594"/>
            <a:ext cx="73406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buFont typeface="Symbol" panose="05050102010706020507" pitchFamily="18" charset="2"/>
              <a:buChar char="e"/>
            </a:pPr>
            <a:r>
              <a:rPr lang="en-US" altLang="en-US" sz="1800" dirty="0"/>
              <a:t>  </a:t>
            </a:r>
            <a:r>
              <a:rPr lang="en-US" altLang="en-US" sz="1600" dirty="0">
                <a:latin typeface="Times New Roman" panose="02020603050405020304" pitchFamily="18" charset="0"/>
              </a:rPr>
              <a:t>the proportionality constant, is called the extinction coefficient or molar absorptivity.</a:t>
            </a:r>
          </a:p>
          <a:p>
            <a:pPr>
              <a:lnSpc>
                <a:spcPct val="100000"/>
              </a:lnSpc>
              <a:spcBef>
                <a:spcPct val="50000"/>
              </a:spcBef>
              <a:buFont typeface="Symbol" panose="05050102010706020507" pitchFamily="18" charset="2"/>
              <a:buChar char="e"/>
            </a:pPr>
            <a:r>
              <a:rPr lang="en-US" altLang="en-US" sz="1600" dirty="0">
                <a:latin typeface="Times New Roman" panose="02020603050405020304" pitchFamily="18" charset="0"/>
              </a:rPr>
              <a:t>  is the slope of the plot of A against c.</a:t>
            </a:r>
          </a:p>
          <a:p>
            <a:pPr>
              <a:lnSpc>
                <a:spcPct val="100000"/>
              </a:lnSpc>
              <a:spcBef>
                <a:spcPct val="50000"/>
              </a:spcBef>
              <a:buFont typeface="Symbol" panose="05050102010706020507" pitchFamily="18" charset="2"/>
              <a:buNone/>
            </a:pPr>
            <a:r>
              <a:rPr lang="en-US" altLang="en-US" sz="1600" dirty="0">
                <a:latin typeface="Times New Roman" panose="02020603050405020304" pitchFamily="18" charset="0"/>
              </a:rPr>
              <a:t>The magnitude of  </a:t>
            </a:r>
            <a:r>
              <a:rPr lang="en-US" altLang="en-US" sz="1600" dirty="0">
                <a:latin typeface="Times New Roman" panose="02020603050405020304" pitchFamily="18" charset="0"/>
                <a:sym typeface="Symbol" panose="05050102010706020507" pitchFamily="18" charset="2"/>
              </a:rPr>
              <a:t></a:t>
            </a:r>
            <a:r>
              <a:rPr lang="en-US" altLang="en-US" sz="1600" dirty="0">
                <a:latin typeface="Times New Roman" panose="02020603050405020304" pitchFamily="18" charset="0"/>
              </a:rPr>
              <a:t>  is wavelength dependent</a:t>
            </a:r>
            <a:r>
              <a:rPr lang="en-US" altLang="en-US" sz="1800" dirty="0"/>
              <a:t>.</a:t>
            </a:r>
          </a:p>
        </p:txBody>
      </p:sp>
    </p:spTree>
    <p:extLst>
      <p:ext uri="{BB962C8B-B14F-4D97-AF65-F5344CB8AC3E}">
        <p14:creationId xmlns:p14="http://schemas.microsoft.com/office/powerpoint/2010/main" val="600755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400">
                <a:solidFill>
                  <a:srgbClr val="CC3300"/>
                </a:solidFill>
                <a:latin typeface="Arial" panose="020B0604020202020204" pitchFamily="34" charset="0"/>
              </a:rPr>
              <a:t>Deviations from the Beer-Lambert Law. </a:t>
            </a:r>
            <a:br>
              <a:rPr lang="en-US" altLang="en-US" sz="2400">
                <a:solidFill>
                  <a:srgbClr val="CC3300"/>
                </a:solidFill>
                <a:latin typeface="Arial" panose="020B0604020202020204" pitchFamily="34" charset="0"/>
              </a:rPr>
            </a:br>
            <a:br>
              <a:rPr lang="en-US" altLang="en-US" sz="2400">
                <a:solidFill>
                  <a:srgbClr val="CC3300"/>
                </a:solidFill>
                <a:latin typeface="Arial" panose="020B0604020202020204" pitchFamily="34" charset="0"/>
              </a:rPr>
            </a:br>
            <a:r>
              <a:rPr lang="en-US" altLang="en-US" sz="1800" b="1">
                <a:solidFill>
                  <a:schemeClr val="hlink"/>
                </a:solidFill>
              </a:rPr>
              <a:t>Primarily due to the limitations of Beer’s Law</a:t>
            </a:r>
            <a:r>
              <a:rPr lang="en-US" altLang="en-US" sz="1800">
                <a:solidFill>
                  <a:schemeClr val="tx1"/>
                </a:solidFill>
                <a:latin typeface="Arial" panose="020B0604020202020204" pitchFamily="34" charset="0"/>
              </a:rPr>
              <a:t> </a:t>
            </a:r>
            <a:r>
              <a:rPr lang="en-US" altLang="en-US" sz="1800" b="1">
                <a:solidFill>
                  <a:schemeClr val="folHlink"/>
                </a:solidFill>
                <a:latin typeface="Arial" panose="020B0604020202020204" pitchFamily="34" charset="0"/>
              </a:rPr>
              <a:t>	    A </a:t>
            </a:r>
            <a:r>
              <a:rPr lang="en-US" altLang="en-US" sz="1800" b="1">
                <a:solidFill>
                  <a:schemeClr val="folHlink"/>
                </a:solidFill>
                <a:latin typeface="Arial" panose="020B0604020202020204" pitchFamily="34" charset="0"/>
                <a:sym typeface="Symbol" panose="05050102010706020507" pitchFamily="18" charset="2"/>
              </a:rPr>
              <a:t> c</a:t>
            </a:r>
            <a:br>
              <a:rPr lang="en-US" altLang="en-US" sz="1800" b="1">
                <a:solidFill>
                  <a:schemeClr val="folHlink"/>
                </a:solidFill>
                <a:latin typeface="Arial" panose="020B0604020202020204" pitchFamily="34" charset="0"/>
                <a:sym typeface="MT Extra" panose="05050102010205020202" pitchFamily="18" charset="2"/>
              </a:rPr>
            </a:br>
            <a:endParaRPr lang="en-US" altLang="en-US" sz="1800" b="1">
              <a:solidFill>
                <a:schemeClr val="folHlink"/>
              </a:solidFill>
              <a:latin typeface="Arial" panose="020B0604020202020204" pitchFamily="34" charset="0"/>
              <a:sym typeface="MT Extra" panose="05050102010205020202" pitchFamily="18" charset="2"/>
            </a:endParaRPr>
          </a:p>
        </p:txBody>
      </p:sp>
      <p:sp>
        <p:nvSpPr>
          <p:cNvPr id="12291" name="Rectangle 3"/>
          <p:cNvSpPr>
            <a:spLocks noGrp="1" noChangeArrowheads="1"/>
          </p:cNvSpPr>
          <p:nvPr>
            <p:ph type="body" idx="1"/>
          </p:nvPr>
        </p:nvSpPr>
        <p:spPr>
          <a:xfrm>
            <a:off x="685800" y="1752600"/>
            <a:ext cx="8305800" cy="5105400"/>
          </a:xfrm>
        </p:spPr>
        <p:txBody>
          <a:bodyPr>
            <a:normAutofit fontScale="92500" lnSpcReduction="20000"/>
          </a:bodyPr>
          <a:lstStyle/>
          <a:p>
            <a:pPr marL="0" indent="0">
              <a:lnSpc>
                <a:spcPct val="90000"/>
              </a:lnSpc>
              <a:spcBef>
                <a:spcPct val="50000"/>
              </a:spcBef>
              <a:buFontTx/>
              <a:buNone/>
              <a:tabLst>
                <a:tab pos="395288" algn="l"/>
                <a:tab pos="1768475" algn="l"/>
              </a:tabLst>
            </a:pPr>
            <a:r>
              <a:rPr lang="en-US" altLang="en-US" sz="1800" b="1" dirty="0">
                <a:solidFill>
                  <a:srgbClr val="660066"/>
                </a:solidFill>
                <a:sym typeface="Symbol" panose="05050102010706020507" pitchFamily="18" charset="2"/>
              </a:rPr>
              <a:t>Effect of high concentrations :</a:t>
            </a:r>
            <a:r>
              <a:rPr lang="en-US" altLang="en-US" sz="1800" dirty="0">
                <a:solidFill>
                  <a:srgbClr val="660066"/>
                </a:solidFill>
                <a:sym typeface="Symbol" panose="05050102010706020507" pitchFamily="18" charset="2"/>
              </a:rPr>
              <a:t>  </a:t>
            </a:r>
          </a:p>
          <a:p>
            <a:pPr marL="0" indent="0">
              <a:lnSpc>
                <a:spcPct val="90000"/>
              </a:lnSpc>
              <a:spcBef>
                <a:spcPct val="50000"/>
              </a:spcBef>
              <a:buFontTx/>
              <a:buNone/>
              <a:tabLst>
                <a:tab pos="395288" algn="l"/>
                <a:tab pos="1768475" algn="l"/>
              </a:tabLst>
            </a:pPr>
            <a:r>
              <a:rPr lang="en-US" altLang="en-US" sz="1800" dirty="0">
                <a:sym typeface="Symbol" panose="05050102010706020507" pitchFamily="18" charset="2"/>
              </a:rPr>
              <a:t>High </a:t>
            </a:r>
            <a:r>
              <a:rPr lang="en-US" altLang="en-US" sz="1800" dirty="0" err="1">
                <a:sym typeface="Symbol" panose="05050102010706020507" pitchFamily="18" charset="2"/>
              </a:rPr>
              <a:t>analyte</a:t>
            </a:r>
            <a:r>
              <a:rPr lang="en-US" altLang="en-US" sz="1800" dirty="0">
                <a:sym typeface="Symbol" panose="05050102010706020507" pitchFamily="18" charset="2"/>
              </a:rPr>
              <a:t> concentrations  &gt; 0.01M, or the </a:t>
            </a:r>
            <a:r>
              <a:rPr lang="en-US" altLang="en-US" sz="1800" dirty="0" err="1">
                <a:sym typeface="Symbol" panose="05050102010706020507" pitchFamily="18" charset="2"/>
              </a:rPr>
              <a:t>analyte</a:t>
            </a:r>
            <a:r>
              <a:rPr lang="en-US" altLang="en-US" sz="1800" dirty="0">
                <a:sym typeface="Symbol" panose="05050102010706020507" pitchFamily="18" charset="2"/>
              </a:rPr>
              <a:t> in high electrolyte concentrations.</a:t>
            </a:r>
          </a:p>
          <a:p>
            <a:pPr marL="0" indent="0">
              <a:lnSpc>
                <a:spcPct val="90000"/>
              </a:lnSpc>
              <a:spcBef>
                <a:spcPct val="50000"/>
              </a:spcBef>
              <a:buFontTx/>
              <a:buNone/>
              <a:tabLst>
                <a:tab pos="395288" algn="l"/>
                <a:tab pos="1768475" algn="l"/>
              </a:tabLst>
            </a:pPr>
            <a:r>
              <a:rPr lang="en-US" altLang="en-US" sz="1800" dirty="0">
                <a:sym typeface="Symbol" panose="05050102010706020507" pitchFamily="18" charset="2"/>
              </a:rPr>
              <a:t>Arise from interactions between species in solution which become significant at high concentrations  (ions get close together). Lead to curvature of the calibration line</a:t>
            </a:r>
          </a:p>
          <a:p>
            <a:pPr marL="0" indent="0">
              <a:lnSpc>
                <a:spcPct val="90000"/>
              </a:lnSpc>
              <a:spcBef>
                <a:spcPct val="50000"/>
              </a:spcBef>
              <a:buFontTx/>
              <a:buNone/>
              <a:tabLst>
                <a:tab pos="395288" algn="l"/>
                <a:tab pos="1768475" algn="l"/>
              </a:tabLst>
            </a:pPr>
            <a:r>
              <a:rPr lang="en-US" altLang="en-US" sz="1800" dirty="0">
                <a:sym typeface="Symbol" panose="05050102010706020507" pitchFamily="18" charset="2"/>
              </a:rPr>
              <a:t>i.e. , the molar absorptivity changes with concentration. Can no longer assume linearity c ≠ A/</a:t>
            </a:r>
            <a:r>
              <a:rPr lang="en-US" altLang="en-US" sz="1800" baseline="-25000" dirty="0">
                <a:sym typeface="Symbol" panose="05050102010706020507" pitchFamily="18" charset="2"/>
              </a:rPr>
              <a:t></a:t>
            </a:r>
            <a:r>
              <a:rPr lang="en-US" altLang="en-US" sz="1800" dirty="0">
                <a:sym typeface="MT Extra" panose="05050102010205020202" pitchFamily="18" charset="2"/>
              </a:rPr>
              <a:t></a:t>
            </a:r>
            <a:endParaRPr lang="en-US" altLang="en-US" sz="1800" dirty="0">
              <a:sym typeface="Symbol" panose="05050102010706020507" pitchFamily="18" charset="2"/>
            </a:endParaRPr>
          </a:p>
          <a:p>
            <a:pPr marL="0" indent="0" algn="r">
              <a:lnSpc>
                <a:spcPct val="90000"/>
              </a:lnSpc>
              <a:spcBef>
                <a:spcPct val="10000"/>
              </a:spcBef>
              <a:buFontTx/>
              <a:buNone/>
              <a:tabLst>
                <a:tab pos="395288" algn="l"/>
                <a:tab pos="1768475" algn="l"/>
              </a:tabLst>
            </a:pPr>
            <a:endParaRPr lang="en-US" altLang="en-US" sz="1800" dirty="0">
              <a:solidFill>
                <a:srgbClr val="660066"/>
              </a:solidFill>
              <a:latin typeface="Arial" panose="020B0604020202020204" pitchFamily="34" charset="0"/>
            </a:endParaRPr>
          </a:p>
          <a:p>
            <a:pPr marL="0" indent="0">
              <a:lnSpc>
                <a:spcPct val="90000"/>
              </a:lnSpc>
              <a:spcBef>
                <a:spcPct val="10000"/>
              </a:spcBef>
              <a:buFontTx/>
              <a:buNone/>
              <a:tabLst>
                <a:tab pos="395288" algn="l"/>
                <a:tab pos="1768475" algn="l"/>
              </a:tabLst>
            </a:pPr>
            <a:endParaRPr lang="en-US" altLang="en-US" sz="1800" b="1" dirty="0">
              <a:solidFill>
                <a:srgbClr val="660066"/>
              </a:solidFill>
            </a:endParaRPr>
          </a:p>
          <a:p>
            <a:pPr marL="0" indent="0">
              <a:lnSpc>
                <a:spcPct val="90000"/>
              </a:lnSpc>
              <a:spcBef>
                <a:spcPct val="10000"/>
              </a:spcBef>
              <a:buFontTx/>
              <a:buNone/>
              <a:tabLst>
                <a:tab pos="395288" algn="l"/>
                <a:tab pos="1768475" algn="l"/>
              </a:tabLst>
            </a:pPr>
            <a:endParaRPr lang="en-US" altLang="en-US" sz="1800" b="1" dirty="0">
              <a:solidFill>
                <a:srgbClr val="660066"/>
              </a:solidFill>
            </a:endParaRPr>
          </a:p>
          <a:p>
            <a:pPr marL="0" indent="0">
              <a:lnSpc>
                <a:spcPct val="90000"/>
              </a:lnSpc>
              <a:spcBef>
                <a:spcPct val="10000"/>
              </a:spcBef>
              <a:buFontTx/>
              <a:buNone/>
              <a:tabLst>
                <a:tab pos="395288" algn="l"/>
                <a:tab pos="1768475" algn="l"/>
              </a:tabLst>
            </a:pPr>
            <a:endParaRPr lang="en-US" altLang="en-US" sz="1800" b="1" dirty="0">
              <a:solidFill>
                <a:srgbClr val="660066"/>
              </a:solidFill>
            </a:endParaRPr>
          </a:p>
          <a:p>
            <a:pPr marL="0" indent="0">
              <a:lnSpc>
                <a:spcPct val="90000"/>
              </a:lnSpc>
              <a:spcBef>
                <a:spcPct val="10000"/>
              </a:spcBef>
              <a:buFontTx/>
              <a:buNone/>
              <a:tabLst>
                <a:tab pos="395288" algn="l"/>
                <a:tab pos="1768475" algn="l"/>
              </a:tabLst>
            </a:pPr>
            <a:r>
              <a:rPr lang="en-US" altLang="en-US" sz="1800" b="1" dirty="0">
                <a:solidFill>
                  <a:srgbClr val="660066"/>
                </a:solidFill>
              </a:rPr>
              <a:t>Chemical Effects:</a:t>
            </a:r>
          </a:p>
          <a:p>
            <a:pPr marL="0" indent="0">
              <a:lnSpc>
                <a:spcPct val="90000"/>
              </a:lnSpc>
              <a:spcBef>
                <a:spcPct val="10000"/>
              </a:spcBef>
              <a:buFontTx/>
              <a:buNone/>
              <a:tabLst>
                <a:tab pos="395288" algn="l"/>
                <a:tab pos="1768475" algn="l"/>
              </a:tabLst>
            </a:pPr>
            <a:r>
              <a:rPr lang="en-US" altLang="en-US" sz="1800" dirty="0">
                <a:sym typeface="Symbol" panose="05050102010706020507" pitchFamily="18" charset="2"/>
              </a:rPr>
              <a:t></a:t>
            </a:r>
            <a:r>
              <a:rPr lang="en-US" altLang="en-US" sz="1800" baseline="-25000" dirty="0">
                <a:sym typeface="Symbol" panose="05050102010706020507" pitchFamily="18" charset="2"/>
              </a:rPr>
              <a:t></a:t>
            </a:r>
            <a:r>
              <a:rPr lang="en-US" altLang="en-US" sz="1800" dirty="0">
                <a:sym typeface="Symbol" panose="05050102010706020507" pitchFamily="18" charset="2"/>
              </a:rPr>
              <a:t> is species specific, and thus analytical conditions must be such that all the </a:t>
            </a:r>
            <a:r>
              <a:rPr lang="en-US" altLang="en-US" sz="1800" dirty="0" err="1">
                <a:sym typeface="Symbol" panose="05050102010706020507" pitchFamily="18" charset="2"/>
              </a:rPr>
              <a:t>analyte</a:t>
            </a:r>
            <a:r>
              <a:rPr lang="en-US" altLang="en-US" sz="1800" dirty="0">
                <a:sym typeface="Symbol" panose="05050102010706020507" pitchFamily="18" charset="2"/>
              </a:rPr>
              <a:t> should present as one species  </a:t>
            </a:r>
          </a:p>
          <a:p>
            <a:pPr marL="0" indent="0" algn="ctr">
              <a:lnSpc>
                <a:spcPct val="90000"/>
              </a:lnSpc>
              <a:spcBef>
                <a:spcPct val="10000"/>
              </a:spcBef>
              <a:buFontTx/>
              <a:buNone/>
              <a:tabLst>
                <a:tab pos="395288" algn="l"/>
                <a:tab pos="1768475" algn="l"/>
              </a:tabLst>
            </a:pPr>
            <a:r>
              <a:rPr lang="en-US" altLang="en-US" sz="1800" dirty="0" err="1">
                <a:sym typeface="Symbol" panose="05050102010706020507" pitchFamily="18" charset="2"/>
              </a:rPr>
              <a:t>eg</a:t>
            </a:r>
            <a:r>
              <a:rPr lang="en-US" altLang="en-US" sz="1800" dirty="0">
                <a:sym typeface="Symbol" panose="05050102010706020507" pitchFamily="18" charset="2"/>
              </a:rPr>
              <a:t>.  Cr</a:t>
            </a:r>
            <a:r>
              <a:rPr lang="en-US" altLang="en-US" sz="1800" baseline="-25000" dirty="0">
                <a:sym typeface="Symbol" panose="05050102010706020507" pitchFamily="18" charset="2"/>
              </a:rPr>
              <a:t>2</a:t>
            </a:r>
            <a:r>
              <a:rPr lang="en-US" altLang="en-US" sz="1800" dirty="0">
                <a:sym typeface="Symbol" panose="05050102010706020507" pitchFamily="18" charset="2"/>
              </a:rPr>
              <a:t>O</a:t>
            </a:r>
            <a:r>
              <a:rPr lang="en-US" altLang="en-US" sz="1800" baseline="-25000" dirty="0">
                <a:sym typeface="Symbol" panose="05050102010706020507" pitchFamily="18" charset="2"/>
              </a:rPr>
              <a:t>7</a:t>
            </a:r>
            <a:r>
              <a:rPr lang="en-US" altLang="en-US" sz="1800" baseline="30000" dirty="0">
                <a:sym typeface="Symbol" panose="05050102010706020507" pitchFamily="18" charset="2"/>
              </a:rPr>
              <a:t>2-</a:t>
            </a:r>
            <a:r>
              <a:rPr lang="en-US" altLang="en-US" sz="1800" dirty="0">
                <a:sym typeface="Symbol" panose="05050102010706020507" pitchFamily="18" charset="2"/>
              </a:rPr>
              <a:t> + 2H</a:t>
            </a:r>
            <a:r>
              <a:rPr lang="en-US" altLang="en-US" sz="1800" baseline="-25000" dirty="0">
                <a:sym typeface="Symbol" panose="05050102010706020507" pitchFamily="18" charset="2"/>
              </a:rPr>
              <a:t>2</a:t>
            </a:r>
            <a:r>
              <a:rPr lang="en-US" altLang="en-US" sz="1800" dirty="0">
                <a:sym typeface="Symbol" panose="05050102010706020507" pitchFamily="18" charset="2"/>
              </a:rPr>
              <a:t>O </a:t>
            </a:r>
            <a:r>
              <a:rPr lang="en-US" altLang="en-US" sz="1800" dirty="0">
                <a:cs typeface="Times New Roman" panose="02020603050405020304" pitchFamily="18" charset="0"/>
                <a:sym typeface="Symbol" panose="05050102010706020507" pitchFamily="18" charset="2"/>
              </a:rPr>
              <a:t></a:t>
            </a:r>
            <a:r>
              <a:rPr lang="en-US" altLang="en-US" sz="1800" dirty="0"/>
              <a:t>  2CrO</a:t>
            </a:r>
            <a:r>
              <a:rPr lang="en-US" altLang="en-US" sz="1800" baseline="-25000" dirty="0"/>
              <a:t>4</a:t>
            </a:r>
            <a:r>
              <a:rPr lang="en-US" altLang="en-US" sz="1800" baseline="30000" dirty="0"/>
              <a:t>2-</a:t>
            </a:r>
            <a:r>
              <a:rPr lang="en-US" altLang="en-US" sz="1800" dirty="0"/>
              <a:t> + 2H</a:t>
            </a:r>
            <a:r>
              <a:rPr lang="en-US" altLang="en-US" sz="1800" baseline="-25000" dirty="0"/>
              <a:t>3</a:t>
            </a:r>
            <a:r>
              <a:rPr lang="en-US" altLang="en-US" sz="1800" dirty="0"/>
              <a:t>O</a:t>
            </a:r>
            <a:r>
              <a:rPr lang="en-US" altLang="en-US" sz="1800" baseline="30000" dirty="0"/>
              <a:t>+	</a:t>
            </a:r>
          </a:p>
          <a:p>
            <a:pPr marL="0" indent="0" algn="ctr">
              <a:lnSpc>
                <a:spcPct val="90000"/>
              </a:lnSpc>
              <a:spcBef>
                <a:spcPct val="10000"/>
              </a:spcBef>
              <a:buFontTx/>
              <a:buNone/>
              <a:tabLst>
                <a:tab pos="395288" algn="l"/>
                <a:tab pos="1768475" algn="l"/>
              </a:tabLst>
            </a:pPr>
            <a:endParaRPr lang="en-US" altLang="en-US" sz="900" dirty="0"/>
          </a:p>
          <a:p>
            <a:pPr marL="0" indent="0">
              <a:lnSpc>
                <a:spcPct val="90000"/>
              </a:lnSpc>
              <a:spcBef>
                <a:spcPct val="10000"/>
              </a:spcBef>
              <a:buFontTx/>
              <a:buNone/>
              <a:tabLst>
                <a:tab pos="395288" algn="l"/>
                <a:tab pos="1768475" algn="l"/>
              </a:tabLst>
            </a:pPr>
            <a:r>
              <a:rPr lang="en-US" altLang="en-US" sz="1800" dirty="0"/>
              <a:t>		for Cr</a:t>
            </a:r>
            <a:r>
              <a:rPr lang="en-US" altLang="en-US" sz="1800" baseline="-25000" dirty="0"/>
              <a:t>2</a:t>
            </a:r>
            <a:r>
              <a:rPr lang="en-US" altLang="en-US" sz="1800" dirty="0"/>
              <a:t>O</a:t>
            </a:r>
            <a:r>
              <a:rPr lang="en-US" altLang="en-US" sz="1800" baseline="-25000" dirty="0"/>
              <a:t>7</a:t>
            </a:r>
            <a:r>
              <a:rPr lang="en-US" altLang="en-US" sz="1800" baseline="30000" dirty="0"/>
              <a:t>2- </a:t>
            </a:r>
            <a:r>
              <a:rPr lang="en-US" altLang="en-US" sz="1800" dirty="0"/>
              <a:t> </a:t>
            </a:r>
            <a:r>
              <a:rPr lang="en-US" altLang="en-US" sz="1800" dirty="0">
                <a:sym typeface="Symbol" panose="05050102010706020507" pitchFamily="18" charset="2"/>
              </a:rPr>
              <a:t></a:t>
            </a:r>
            <a:r>
              <a:rPr lang="en-US" altLang="en-US" sz="1800" baseline="-25000" dirty="0">
                <a:sym typeface="Symbol" panose="05050102010706020507" pitchFamily="18" charset="2"/>
              </a:rPr>
              <a:t>max</a:t>
            </a:r>
            <a:r>
              <a:rPr lang="en-US" altLang="en-US" sz="1800" dirty="0">
                <a:sym typeface="Symbol" panose="05050102010706020507" pitchFamily="18" charset="2"/>
              </a:rPr>
              <a:t> = 450nm while for CrO</a:t>
            </a:r>
            <a:r>
              <a:rPr lang="en-US" altLang="en-US" sz="1800" baseline="-25000" dirty="0">
                <a:sym typeface="Symbol" panose="05050102010706020507" pitchFamily="18" charset="2"/>
              </a:rPr>
              <a:t>4</a:t>
            </a:r>
            <a:r>
              <a:rPr lang="en-US" altLang="en-US" sz="1800" baseline="30000" dirty="0">
                <a:sym typeface="Symbol" panose="05050102010706020507" pitchFamily="18" charset="2"/>
              </a:rPr>
              <a:t>2- </a:t>
            </a:r>
            <a:r>
              <a:rPr lang="en-US" altLang="en-US" sz="1800" dirty="0">
                <a:sym typeface="Symbol" panose="05050102010706020507" pitchFamily="18" charset="2"/>
              </a:rPr>
              <a:t> </a:t>
            </a:r>
            <a:r>
              <a:rPr lang="en-US" altLang="en-US" sz="1800" baseline="-25000" dirty="0">
                <a:sym typeface="Symbol" panose="05050102010706020507" pitchFamily="18" charset="2"/>
              </a:rPr>
              <a:t>max</a:t>
            </a:r>
            <a:r>
              <a:rPr lang="en-US" altLang="en-US" sz="1800" dirty="0">
                <a:sym typeface="Symbol" panose="05050102010706020507" pitchFamily="18" charset="2"/>
              </a:rPr>
              <a:t> = 368nm </a:t>
            </a:r>
          </a:p>
          <a:p>
            <a:pPr marL="0" indent="0">
              <a:lnSpc>
                <a:spcPct val="90000"/>
              </a:lnSpc>
              <a:spcBef>
                <a:spcPct val="10000"/>
              </a:spcBef>
              <a:buFontTx/>
              <a:buNone/>
              <a:tabLst>
                <a:tab pos="395288" algn="l"/>
                <a:tab pos="1768475" algn="l"/>
              </a:tabLst>
            </a:pPr>
            <a:r>
              <a:rPr lang="en-US" altLang="en-US" sz="1800" dirty="0"/>
              <a:t>		A change in the pH changes the species distribution</a:t>
            </a:r>
            <a:r>
              <a:rPr lang="en-US" altLang="en-US" sz="1600" dirty="0">
                <a:sym typeface="Symbol" panose="05050102010706020507" pitchFamily="18" charset="2"/>
              </a:rPr>
              <a:t>	</a:t>
            </a:r>
          </a:p>
        </p:txBody>
      </p:sp>
      <p:grpSp>
        <p:nvGrpSpPr>
          <p:cNvPr id="12298" name="Group 10"/>
          <p:cNvGrpSpPr>
            <a:grpSpLocks/>
          </p:cNvGrpSpPr>
          <p:nvPr/>
        </p:nvGrpSpPr>
        <p:grpSpPr bwMode="auto">
          <a:xfrm>
            <a:off x="3276600" y="3581400"/>
            <a:ext cx="3352800" cy="1463675"/>
            <a:chOff x="1920" y="3216"/>
            <a:chExt cx="2168" cy="976"/>
          </a:xfrm>
        </p:grpSpPr>
        <p:sp>
          <p:nvSpPr>
            <p:cNvPr id="12292" name="Line 4"/>
            <p:cNvSpPr>
              <a:spLocks noChangeShapeType="1"/>
            </p:cNvSpPr>
            <p:nvPr/>
          </p:nvSpPr>
          <p:spPr bwMode="auto">
            <a:xfrm>
              <a:off x="2160" y="326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Line 5"/>
            <p:cNvSpPr>
              <a:spLocks noChangeShapeType="1"/>
            </p:cNvSpPr>
            <p:nvPr/>
          </p:nvSpPr>
          <p:spPr bwMode="auto">
            <a:xfrm>
              <a:off x="2160" y="4032"/>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Line 6"/>
            <p:cNvSpPr>
              <a:spLocks noChangeShapeType="1"/>
            </p:cNvSpPr>
            <p:nvPr/>
          </p:nvSpPr>
          <p:spPr bwMode="auto">
            <a:xfrm flipH="1">
              <a:off x="2160" y="3216"/>
              <a:ext cx="1296"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2160" y="3456"/>
              <a:ext cx="1296" cy="576"/>
            </a:xfrm>
            <a:custGeom>
              <a:avLst/>
              <a:gdLst>
                <a:gd name="T0" fmla="*/ 0 w 1296"/>
                <a:gd name="T1" fmla="*/ 576 h 576"/>
                <a:gd name="T2" fmla="*/ 672 w 1296"/>
                <a:gd name="T3" fmla="*/ 192 h 576"/>
                <a:gd name="T4" fmla="*/ 1296 w 1296"/>
                <a:gd name="T5" fmla="*/ 0 h 576"/>
              </a:gdLst>
              <a:ahLst/>
              <a:cxnLst>
                <a:cxn ang="0">
                  <a:pos x="T0" y="T1"/>
                </a:cxn>
                <a:cxn ang="0">
                  <a:pos x="T2" y="T3"/>
                </a:cxn>
                <a:cxn ang="0">
                  <a:pos x="T4" y="T5"/>
                </a:cxn>
              </a:cxnLst>
              <a:rect l="0" t="0" r="r" b="b"/>
              <a:pathLst>
                <a:path w="1296" h="576">
                  <a:moveTo>
                    <a:pt x="0" y="576"/>
                  </a:moveTo>
                  <a:cubicBezTo>
                    <a:pt x="228" y="432"/>
                    <a:pt x="456" y="288"/>
                    <a:pt x="672" y="192"/>
                  </a:cubicBezTo>
                  <a:cubicBezTo>
                    <a:pt x="888" y="96"/>
                    <a:pt x="1192" y="32"/>
                    <a:pt x="1296" y="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Text Box 8"/>
            <p:cNvSpPr txBox="1">
              <a:spLocks noChangeArrowheads="1"/>
            </p:cNvSpPr>
            <p:nvPr/>
          </p:nvSpPr>
          <p:spPr bwMode="auto">
            <a:xfrm>
              <a:off x="1920" y="3264"/>
              <a:ext cx="28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1200" b="0"/>
                <a:t>Abs</a:t>
              </a:r>
            </a:p>
          </p:txBody>
        </p:sp>
        <p:sp>
          <p:nvSpPr>
            <p:cNvPr id="12297" name="Text Box 9"/>
            <p:cNvSpPr txBox="1">
              <a:spLocks noChangeArrowheads="1"/>
            </p:cNvSpPr>
            <p:nvPr/>
          </p:nvSpPr>
          <p:spPr bwMode="auto">
            <a:xfrm>
              <a:off x="3656" y="4009"/>
              <a:ext cx="43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1200" b="0"/>
                <a:t>Conc.</a:t>
              </a:r>
            </a:p>
          </p:txBody>
        </p:sp>
      </p:grpSp>
    </p:spTree>
    <p:extLst>
      <p:ext uri="{BB962C8B-B14F-4D97-AF65-F5344CB8AC3E}">
        <p14:creationId xmlns:p14="http://schemas.microsoft.com/office/powerpoint/2010/main" val="352234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62000" y="609600"/>
            <a:ext cx="78486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a:solidFill>
                  <a:srgbClr val="660066"/>
                </a:solidFill>
                <a:latin typeface="Times New Roman" panose="02020603050405020304" pitchFamily="18" charset="0"/>
              </a:rPr>
              <a:t>Instrumental Effects</a:t>
            </a:r>
          </a:p>
          <a:p>
            <a:pPr algn="l">
              <a:lnSpc>
                <a:spcPct val="100000"/>
              </a:lnSpc>
              <a:spcBef>
                <a:spcPct val="50000"/>
              </a:spcBef>
            </a:pPr>
            <a:r>
              <a:rPr lang="en-US" altLang="en-US" sz="1800" b="0">
                <a:latin typeface="Times New Roman" panose="02020603050405020304" pitchFamily="18" charset="0"/>
              </a:rPr>
              <a:t>Beer’s Law only strictly applies to monochromatic light (one </a:t>
            </a:r>
            <a:r>
              <a:rPr lang="en-US" altLang="en-US" sz="1800" b="0">
                <a:latin typeface="Times New Roman" panose="02020603050405020304" pitchFamily="18" charset="0"/>
                <a:sym typeface="Symbol" panose="05050102010706020507" pitchFamily="18" charset="2"/>
              </a:rPr>
              <a:t> only) but monochromators select a small range of wavelengths around the wavelength of choice.</a:t>
            </a:r>
          </a:p>
          <a:p>
            <a:pPr algn="l">
              <a:lnSpc>
                <a:spcPct val="100000"/>
              </a:lnSpc>
              <a:spcBef>
                <a:spcPct val="50000"/>
              </a:spcBef>
            </a:pPr>
            <a:r>
              <a:rPr lang="en-US" altLang="en-US" sz="1800" b="0">
                <a:latin typeface="Times New Roman" panose="02020603050405020304" pitchFamily="18" charset="0"/>
              </a:rPr>
              <a:t>Consider a situation where the wave-package from the monochromator ranged between </a:t>
            </a:r>
            <a:r>
              <a:rPr lang="en-US" altLang="en-US" sz="1800" b="0">
                <a:latin typeface="Times New Roman" panose="02020603050405020304" pitchFamily="18" charset="0"/>
                <a:sym typeface="Symbol" panose="05050102010706020507" pitchFamily="18" charset="2"/>
              </a:rPr>
              <a:t></a:t>
            </a:r>
            <a:r>
              <a:rPr lang="en-US" altLang="en-US" sz="1800" b="0" baseline="-25000">
                <a:latin typeface="Times New Roman" panose="02020603050405020304" pitchFamily="18" charset="0"/>
                <a:sym typeface="Symbol" panose="05050102010706020507" pitchFamily="18" charset="2"/>
              </a:rPr>
              <a:t>1</a:t>
            </a:r>
            <a:r>
              <a:rPr lang="en-US" altLang="en-US" sz="1800" b="0">
                <a:latin typeface="Times New Roman" panose="02020603050405020304" pitchFamily="18" charset="0"/>
              </a:rPr>
              <a:t> and </a:t>
            </a:r>
            <a:r>
              <a:rPr lang="en-US" altLang="en-US" sz="1800" b="0">
                <a:latin typeface="Times New Roman" panose="02020603050405020304" pitchFamily="18" charset="0"/>
                <a:sym typeface="Symbol" panose="05050102010706020507" pitchFamily="18" charset="2"/>
              </a:rPr>
              <a:t></a:t>
            </a:r>
            <a:r>
              <a:rPr lang="en-US" altLang="en-US" sz="1800" b="0" baseline="-25000">
                <a:latin typeface="Times New Roman" panose="02020603050405020304" pitchFamily="18" charset="0"/>
                <a:sym typeface="Symbol" panose="05050102010706020507" pitchFamily="18" charset="2"/>
              </a:rPr>
              <a:t>2</a:t>
            </a:r>
            <a:r>
              <a:rPr lang="en-US" altLang="en-US" sz="1800" b="0">
                <a:latin typeface="Times New Roman" panose="02020603050405020304" pitchFamily="18" charset="0"/>
                <a:sym typeface="Symbol" panose="05050102010706020507" pitchFamily="18" charset="2"/>
              </a:rPr>
              <a:t>:</a:t>
            </a:r>
            <a:r>
              <a:rPr lang="en-US" altLang="en-US" sz="1800" b="0">
                <a:latin typeface="Times New Roman" panose="02020603050405020304" pitchFamily="18" charset="0"/>
              </a:rPr>
              <a:t> </a:t>
            </a:r>
          </a:p>
          <a:p>
            <a:pPr algn="l">
              <a:lnSpc>
                <a:spcPct val="100000"/>
              </a:lnSpc>
              <a:spcBef>
                <a:spcPct val="50000"/>
              </a:spcBef>
            </a:pPr>
            <a:r>
              <a:rPr lang="en-US" altLang="en-US" sz="1800" b="0">
                <a:latin typeface="Times New Roman" panose="02020603050405020304" pitchFamily="18" charset="0"/>
              </a:rPr>
              <a:t>The light passing through the sample will be the sum of all the wavelengths from </a:t>
            </a:r>
            <a:r>
              <a:rPr lang="en-US" altLang="en-US" sz="1800" b="0">
                <a:latin typeface="Times New Roman" panose="02020603050405020304" pitchFamily="18" charset="0"/>
                <a:sym typeface="Symbol" panose="05050102010706020507" pitchFamily="18" charset="2"/>
              </a:rPr>
              <a:t></a:t>
            </a:r>
            <a:r>
              <a:rPr lang="en-US" altLang="en-US" sz="1800" b="0" baseline="-25000">
                <a:latin typeface="Times New Roman" panose="02020603050405020304" pitchFamily="18" charset="0"/>
                <a:sym typeface="Symbol" panose="05050102010706020507" pitchFamily="18" charset="2"/>
              </a:rPr>
              <a:t>1</a:t>
            </a:r>
            <a:r>
              <a:rPr lang="en-US" altLang="en-US" sz="1800" b="0">
                <a:latin typeface="Times New Roman" panose="02020603050405020304" pitchFamily="18" charset="0"/>
              </a:rPr>
              <a:t> to </a:t>
            </a:r>
            <a:r>
              <a:rPr lang="en-US" altLang="en-US" sz="1800" b="0">
                <a:latin typeface="Times New Roman" panose="02020603050405020304" pitchFamily="18" charset="0"/>
                <a:sym typeface="Symbol" panose="05050102010706020507" pitchFamily="18" charset="2"/>
              </a:rPr>
              <a:t></a:t>
            </a:r>
            <a:r>
              <a:rPr lang="en-US" altLang="en-US" sz="1800" b="0" baseline="-25000">
                <a:latin typeface="Times New Roman" panose="02020603050405020304" pitchFamily="18" charset="0"/>
                <a:sym typeface="Symbol" panose="05050102010706020507" pitchFamily="18" charset="2"/>
              </a:rPr>
              <a:t>2</a:t>
            </a:r>
            <a:r>
              <a:rPr lang="en-US" altLang="en-US" sz="1800" b="0">
                <a:latin typeface="Times New Roman" panose="02020603050405020304" pitchFamily="18" charset="0"/>
              </a:rPr>
              <a:t>.</a:t>
            </a:r>
          </a:p>
        </p:txBody>
      </p:sp>
      <p:grpSp>
        <p:nvGrpSpPr>
          <p:cNvPr id="14339" name="Group 3"/>
          <p:cNvGrpSpPr>
            <a:grpSpLocks/>
          </p:cNvGrpSpPr>
          <p:nvPr/>
        </p:nvGrpSpPr>
        <p:grpSpPr bwMode="auto">
          <a:xfrm>
            <a:off x="2057400" y="3581400"/>
            <a:ext cx="4038600" cy="1911350"/>
            <a:chOff x="3024" y="2876"/>
            <a:chExt cx="2544" cy="1204"/>
          </a:xfrm>
        </p:grpSpPr>
        <p:pic>
          <p:nvPicPr>
            <p:cNvPr id="14340" name="Picture 4" descr="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2876"/>
              <a:ext cx="2544" cy="1204"/>
            </a:xfrm>
            <a:prstGeom prst="rect">
              <a:avLst/>
            </a:prstGeom>
            <a:noFill/>
            <a:extLst>
              <a:ext uri="{909E8E84-426E-40DD-AFC4-6F175D3DCCD1}">
                <a14:hiddenFill xmlns:a14="http://schemas.microsoft.com/office/drawing/2010/main">
                  <a:solidFill>
                    <a:srgbClr val="FFFFFF"/>
                  </a:solidFill>
                </a14:hiddenFill>
              </a:ext>
            </a:extLst>
          </p:spPr>
        </p:pic>
        <p:sp>
          <p:nvSpPr>
            <p:cNvPr id="14341" name="Line 5"/>
            <p:cNvSpPr>
              <a:spLocks noChangeShapeType="1"/>
            </p:cNvSpPr>
            <p:nvPr/>
          </p:nvSpPr>
          <p:spPr bwMode="auto">
            <a:xfrm flipH="1">
              <a:off x="4112" y="3016"/>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Line 6"/>
            <p:cNvSpPr>
              <a:spLocks noChangeShapeType="1"/>
            </p:cNvSpPr>
            <p:nvPr/>
          </p:nvSpPr>
          <p:spPr bwMode="auto">
            <a:xfrm flipH="1">
              <a:off x="4192" y="3072"/>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Text Box 7"/>
            <p:cNvSpPr txBox="1">
              <a:spLocks noChangeArrowheads="1"/>
            </p:cNvSpPr>
            <p:nvPr/>
          </p:nvSpPr>
          <p:spPr bwMode="auto">
            <a:xfrm>
              <a:off x="3888" y="3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1800" b="0">
                  <a:sym typeface="Symbol" panose="05050102010706020507" pitchFamily="18" charset="2"/>
                </a:rPr>
                <a:t></a:t>
              </a:r>
              <a:r>
                <a:rPr lang="en-US" altLang="en-US" sz="1800" b="0" baseline="-25000">
                  <a:sym typeface="Symbol" panose="05050102010706020507" pitchFamily="18" charset="2"/>
                </a:rPr>
                <a:t>1</a:t>
              </a:r>
            </a:p>
          </p:txBody>
        </p:sp>
        <p:sp>
          <p:nvSpPr>
            <p:cNvPr id="14344" name="Text Box 8"/>
            <p:cNvSpPr txBox="1">
              <a:spLocks noChangeArrowheads="1"/>
            </p:cNvSpPr>
            <p:nvPr/>
          </p:nvSpPr>
          <p:spPr bwMode="auto">
            <a:xfrm>
              <a:off x="4176" y="30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1800" b="0">
                  <a:sym typeface="Symbol" panose="05050102010706020507" pitchFamily="18" charset="2"/>
                </a:rPr>
                <a:t></a:t>
              </a:r>
              <a:r>
                <a:rPr lang="en-US" altLang="en-US" sz="1800" b="0" baseline="-25000">
                  <a:sym typeface="Symbol" panose="05050102010706020507" pitchFamily="18" charset="2"/>
                </a:rPr>
                <a:t>2</a:t>
              </a:r>
            </a:p>
          </p:txBody>
        </p:sp>
      </p:grpSp>
      <p:sp>
        <p:nvSpPr>
          <p:cNvPr id="14345" name="Rectangle 9"/>
          <p:cNvSpPr>
            <a:spLocks noChangeArrowheads="1"/>
          </p:cNvSpPr>
          <p:nvPr/>
        </p:nvSpPr>
        <p:spPr bwMode="auto">
          <a:xfrm>
            <a:off x="762000" y="56388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pPr>
            <a:r>
              <a:rPr lang="en-US" altLang="en-US" sz="1800" b="0">
                <a:latin typeface="Times New Roman" panose="02020603050405020304" pitchFamily="18" charset="0"/>
                <a:sym typeface="MT Extra" panose="05050102010205020202" pitchFamily="18" charset="2"/>
              </a:rPr>
              <a:t>Normally not a major problem provided the absorbance does not show large changes with wavelength</a:t>
            </a:r>
          </a:p>
        </p:txBody>
      </p:sp>
    </p:spTree>
    <p:extLst>
      <p:ext uri="{BB962C8B-B14F-4D97-AF65-F5344CB8AC3E}">
        <p14:creationId xmlns:p14="http://schemas.microsoft.com/office/powerpoint/2010/main" val="377340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166915"/>
            <a:ext cx="7704667" cy="1066799"/>
          </a:xfrm>
        </p:spPr>
        <p:txBody>
          <a:bodyPr/>
          <a:lstStyle/>
          <a:p>
            <a:r>
              <a:rPr lang="en-GB" b="1" dirty="0"/>
              <a:t>UV Spectroscopy</a:t>
            </a:r>
            <a:endParaRPr lang="en-US" b="1" dirty="0"/>
          </a:p>
        </p:txBody>
      </p:sp>
      <p:sp>
        <p:nvSpPr>
          <p:cNvPr id="3" name="Content Placeholder 2"/>
          <p:cNvSpPr>
            <a:spLocks noGrp="1"/>
          </p:cNvSpPr>
          <p:nvPr>
            <p:ph idx="1"/>
          </p:nvPr>
        </p:nvSpPr>
        <p:spPr>
          <a:xfrm>
            <a:off x="982131" y="1596572"/>
            <a:ext cx="7704667" cy="4223658"/>
          </a:xfrm>
        </p:spPr>
        <p:txBody>
          <a:bodyPr anchor="t"/>
          <a:lstStyle/>
          <a:p>
            <a:r>
              <a:rPr lang="en-GB" dirty="0"/>
              <a:t>In UV spectroscopy, electronic transition takes place</a:t>
            </a:r>
          </a:p>
          <a:p>
            <a:r>
              <a:rPr lang="en-GB" dirty="0"/>
              <a:t>For this, light from UV region is allowed to pass through the solution of the compound under investigation </a:t>
            </a:r>
          </a:p>
          <a:p>
            <a:r>
              <a:rPr lang="en-GB" dirty="0"/>
              <a:t>The wavelength range of UV spectroscopy is 200 – 800 nm and the corresponding energy range is 15 – 150 kcal/ mole </a:t>
            </a:r>
          </a:p>
          <a:p>
            <a:r>
              <a:rPr lang="en-GB" dirty="0"/>
              <a:t>After absorption of UV light electronic transitions occur.</a:t>
            </a:r>
            <a:endParaRPr lang="en-US" dirty="0"/>
          </a:p>
          <a:p>
            <a:endParaRPr lang="en-US" dirty="0"/>
          </a:p>
        </p:txBody>
      </p:sp>
    </p:spTree>
    <p:extLst>
      <p:ext uri="{BB962C8B-B14F-4D97-AF65-F5344CB8AC3E}">
        <p14:creationId xmlns:p14="http://schemas.microsoft.com/office/powerpoint/2010/main" val="194670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696686"/>
            <a:ext cx="7704667" cy="5303130"/>
          </a:xfrm>
        </p:spPr>
        <p:txBody>
          <a:bodyPr anchor="t"/>
          <a:lstStyle/>
          <a:p>
            <a:r>
              <a:rPr lang="en-GB" dirty="0"/>
              <a:t>In organic compounds there may be three types of electrons - </a:t>
            </a:r>
            <a:r>
              <a:rPr lang="en-GB" dirty="0">
                <a:sym typeface="Symbol" panose="05050102010706020507" pitchFamily="18" charset="2"/>
              </a:rPr>
              <a:t></a:t>
            </a:r>
            <a:r>
              <a:rPr lang="en-GB" dirty="0"/>
              <a:t>, </a:t>
            </a:r>
            <a:r>
              <a:rPr lang="en-GB" dirty="0">
                <a:sym typeface="Symbol" panose="05050102010706020507" pitchFamily="18" charset="2"/>
              </a:rPr>
              <a:t></a:t>
            </a:r>
            <a:r>
              <a:rPr lang="en-GB" dirty="0"/>
              <a:t> and n. These electrons are promoted to the corresponding higher energy levels, i.e. to the antibonding orbitals. Since ‘n’ electrons have no antibonding orbitals of their own, they are promoted to the antibonding orbitals of </a:t>
            </a:r>
            <a:r>
              <a:rPr lang="en-GB" dirty="0">
                <a:sym typeface="Symbol" panose="05050102010706020507" pitchFamily="18" charset="2"/>
              </a:rPr>
              <a:t></a:t>
            </a:r>
            <a:r>
              <a:rPr lang="en-GB" dirty="0"/>
              <a:t> and </a:t>
            </a:r>
            <a:r>
              <a:rPr lang="en-GB" dirty="0">
                <a:sym typeface="Symbol" panose="05050102010706020507" pitchFamily="18" charset="2"/>
              </a:rPr>
              <a:t></a:t>
            </a:r>
            <a:r>
              <a:rPr lang="en-GB" dirty="0"/>
              <a:t> electrons. Thus, a molecule having </a:t>
            </a:r>
            <a:r>
              <a:rPr lang="en-GB" dirty="0">
                <a:sym typeface="Symbol" panose="05050102010706020507" pitchFamily="18" charset="2"/>
              </a:rPr>
              <a:t></a:t>
            </a:r>
            <a:r>
              <a:rPr lang="en-GB" dirty="0"/>
              <a:t>, </a:t>
            </a:r>
            <a:r>
              <a:rPr lang="en-GB" dirty="0">
                <a:sym typeface="Symbol" panose="05050102010706020507" pitchFamily="18" charset="2"/>
              </a:rPr>
              <a:t></a:t>
            </a:r>
            <a:r>
              <a:rPr lang="en-GB" dirty="0"/>
              <a:t> and n electrons may have four types of transitions:</a:t>
            </a:r>
            <a:endParaRPr lang="en-US" dirty="0"/>
          </a:p>
          <a:p>
            <a:pPr lvl="0" algn="ctr"/>
            <a:r>
              <a:rPr lang="en-GB" dirty="0">
                <a:sym typeface="Symbol" panose="05050102010706020507" pitchFamily="18" charset="2"/>
              </a:rPr>
              <a:t></a:t>
            </a:r>
            <a:r>
              <a:rPr lang="en-GB" dirty="0"/>
              <a:t> to </a:t>
            </a:r>
            <a:r>
              <a:rPr lang="en-GB" dirty="0">
                <a:sym typeface="Symbol" panose="05050102010706020507" pitchFamily="18" charset="2"/>
              </a:rPr>
              <a:t></a:t>
            </a:r>
            <a:r>
              <a:rPr lang="en-GB" dirty="0"/>
              <a:t>*</a:t>
            </a:r>
            <a:endParaRPr lang="en-US" dirty="0"/>
          </a:p>
          <a:p>
            <a:pPr lvl="0" algn="ctr"/>
            <a:r>
              <a:rPr lang="en-GB" dirty="0">
                <a:sym typeface="Symbol" panose="05050102010706020507" pitchFamily="18" charset="2"/>
              </a:rPr>
              <a:t></a:t>
            </a:r>
            <a:r>
              <a:rPr lang="en-GB" dirty="0"/>
              <a:t> to </a:t>
            </a:r>
            <a:r>
              <a:rPr lang="en-GB" dirty="0">
                <a:sym typeface="Symbol" panose="05050102010706020507" pitchFamily="18" charset="2"/>
              </a:rPr>
              <a:t></a:t>
            </a:r>
            <a:r>
              <a:rPr lang="en-GB" dirty="0"/>
              <a:t>*</a:t>
            </a:r>
            <a:endParaRPr lang="en-US" dirty="0"/>
          </a:p>
          <a:p>
            <a:pPr lvl="0" algn="ctr"/>
            <a:r>
              <a:rPr lang="en-GB" dirty="0"/>
              <a:t>n to </a:t>
            </a:r>
            <a:r>
              <a:rPr lang="en-GB" dirty="0">
                <a:sym typeface="Symbol" panose="05050102010706020507" pitchFamily="18" charset="2"/>
              </a:rPr>
              <a:t></a:t>
            </a:r>
            <a:r>
              <a:rPr lang="en-GB" dirty="0"/>
              <a:t>*</a:t>
            </a:r>
            <a:endParaRPr lang="en-US" dirty="0"/>
          </a:p>
          <a:p>
            <a:pPr algn="ctr"/>
            <a:r>
              <a:rPr lang="en-GB" dirty="0"/>
              <a:t>n to </a:t>
            </a:r>
            <a:r>
              <a:rPr lang="en-GB" dirty="0">
                <a:sym typeface="Symbol" panose="05050102010706020507" pitchFamily="18" charset="2"/>
              </a:rPr>
              <a:t></a:t>
            </a:r>
            <a:r>
              <a:rPr lang="en-GB" dirty="0"/>
              <a:t>*</a:t>
            </a:r>
            <a:endParaRPr lang="en-US" dirty="0"/>
          </a:p>
        </p:txBody>
      </p:sp>
    </p:spTree>
    <p:extLst>
      <p:ext uri="{BB962C8B-B14F-4D97-AF65-F5344CB8AC3E}">
        <p14:creationId xmlns:p14="http://schemas.microsoft.com/office/powerpoint/2010/main" val="76654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482348"/>
            <a:ext cx="7704667" cy="5245073"/>
          </a:xfrm>
        </p:spPr>
        <p:txBody>
          <a:bodyPr anchor="t"/>
          <a:lstStyle/>
          <a:p>
            <a:r>
              <a:rPr lang="en-GB" dirty="0"/>
              <a:t>Out of these four transitions, </a:t>
            </a:r>
            <a:r>
              <a:rPr lang="en-GB" dirty="0">
                <a:sym typeface="Symbol" panose="05050102010706020507" pitchFamily="18" charset="2"/>
              </a:rPr>
              <a:t></a:t>
            </a:r>
            <a:r>
              <a:rPr lang="en-GB" dirty="0"/>
              <a:t> - </a:t>
            </a:r>
            <a:r>
              <a:rPr lang="en-GB" dirty="0">
                <a:sym typeface="Symbol" panose="05050102010706020507" pitchFamily="18" charset="2"/>
              </a:rPr>
              <a:t></a:t>
            </a:r>
            <a:r>
              <a:rPr lang="en-GB" dirty="0"/>
              <a:t>* transition requires very high energy which is generally not obtained from the light of UV region. So, in UV spectroscopy, normally </a:t>
            </a:r>
            <a:r>
              <a:rPr lang="en-GB" dirty="0">
                <a:sym typeface="Symbol" panose="05050102010706020507" pitchFamily="18" charset="2"/>
              </a:rPr>
              <a:t></a:t>
            </a:r>
            <a:r>
              <a:rPr lang="en-GB" dirty="0"/>
              <a:t> - </a:t>
            </a:r>
            <a:r>
              <a:rPr lang="en-GB" dirty="0">
                <a:sym typeface="Symbol" panose="05050102010706020507" pitchFamily="18" charset="2"/>
              </a:rPr>
              <a:t></a:t>
            </a:r>
            <a:r>
              <a:rPr lang="en-GB" dirty="0"/>
              <a:t>* transition does not occur. Therefore, in UV spectroscopic techniques, three types of transitions take place i.e., </a:t>
            </a:r>
            <a:r>
              <a:rPr lang="en-GB" dirty="0">
                <a:sym typeface="Symbol" panose="05050102010706020507" pitchFamily="18" charset="2"/>
              </a:rPr>
              <a:t></a:t>
            </a:r>
            <a:r>
              <a:rPr lang="en-GB" dirty="0"/>
              <a:t> - </a:t>
            </a:r>
            <a:r>
              <a:rPr lang="en-GB" dirty="0">
                <a:sym typeface="Symbol" panose="05050102010706020507" pitchFamily="18" charset="2"/>
              </a:rPr>
              <a:t></a:t>
            </a:r>
            <a:r>
              <a:rPr lang="en-GB" dirty="0"/>
              <a:t>*, n - </a:t>
            </a:r>
            <a:r>
              <a:rPr lang="en-GB" dirty="0">
                <a:sym typeface="Symbol" panose="05050102010706020507" pitchFamily="18" charset="2"/>
              </a:rPr>
              <a:t></a:t>
            </a:r>
            <a:r>
              <a:rPr lang="en-GB" dirty="0"/>
              <a:t>* and n - </a:t>
            </a:r>
            <a:r>
              <a:rPr lang="en-GB" dirty="0">
                <a:sym typeface="Symbol" panose="05050102010706020507" pitchFamily="18" charset="2"/>
              </a:rPr>
              <a:t></a:t>
            </a:r>
            <a:r>
              <a:rPr lang="en-GB" dirty="0"/>
              <a:t>*</a:t>
            </a:r>
          </a:p>
          <a:p>
            <a:r>
              <a:rPr lang="en-GB" dirty="0"/>
              <a:t>Further out of these 3 transitions, n - </a:t>
            </a:r>
            <a:r>
              <a:rPr lang="en-GB" dirty="0">
                <a:sym typeface="Symbol" panose="05050102010706020507" pitchFamily="18" charset="2"/>
              </a:rPr>
              <a:t></a:t>
            </a:r>
            <a:r>
              <a:rPr lang="en-GB" dirty="0"/>
              <a:t>* requires less amount of energy, i.e. occurs in light (visible) wavelength, while n - </a:t>
            </a:r>
            <a:r>
              <a:rPr lang="en-GB" dirty="0">
                <a:sym typeface="Symbol" panose="05050102010706020507" pitchFamily="18" charset="2"/>
              </a:rPr>
              <a:t></a:t>
            </a:r>
            <a:r>
              <a:rPr lang="en-GB" dirty="0"/>
              <a:t>* needs maximum amount of energy (i.e. occurs at lower wavelength) and </a:t>
            </a:r>
            <a:r>
              <a:rPr lang="en-GB" dirty="0">
                <a:sym typeface="Symbol" panose="05050102010706020507" pitchFamily="18" charset="2"/>
              </a:rPr>
              <a:t></a:t>
            </a:r>
            <a:r>
              <a:rPr lang="en-GB" dirty="0"/>
              <a:t> - </a:t>
            </a:r>
            <a:r>
              <a:rPr lang="en-GB" dirty="0">
                <a:sym typeface="Symbol" panose="05050102010706020507" pitchFamily="18" charset="2"/>
              </a:rPr>
              <a:t></a:t>
            </a:r>
            <a:r>
              <a:rPr lang="en-GB" dirty="0"/>
              <a:t>* usually occurs in between.</a:t>
            </a:r>
            <a:endParaRPr lang="en-US" dirty="0"/>
          </a:p>
          <a:p>
            <a:endParaRPr lang="en-US" dirty="0"/>
          </a:p>
        </p:txBody>
      </p:sp>
      <p:pic>
        <p:nvPicPr>
          <p:cNvPr id="4" name="Picture 3"/>
          <p:cNvPicPr>
            <a:picLocks noChangeAspect="1"/>
          </p:cNvPicPr>
          <p:nvPr/>
        </p:nvPicPr>
        <p:blipFill>
          <a:blip r:embed="rId2"/>
          <a:stretch>
            <a:fillRect/>
          </a:stretch>
        </p:blipFill>
        <p:spPr>
          <a:xfrm>
            <a:off x="3265135" y="4466214"/>
            <a:ext cx="5284358" cy="2261157"/>
          </a:xfrm>
          <a:prstGeom prst="rect">
            <a:avLst/>
          </a:prstGeom>
        </p:spPr>
      </p:pic>
    </p:spTree>
    <p:extLst>
      <p:ext uri="{BB962C8B-B14F-4D97-AF65-F5344CB8AC3E}">
        <p14:creationId xmlns:p14="http://schemas.microsoft.com/office/powerpoint/2010/main" val="165839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668740"/>
            <a:ext cx="7704667" cy="5331076"/>
          </a:xfrm>
        </p:spPr>
        <p:txBody>
          <a:bodyPr anchor="t"/>
          <a:lstStyle/>
          <a:p>
            <a:r>
              <a:rPr lang="en-GB" dirty="0"/>
              <a:t>Transition will occur only when maximum amount of energy that is required for transition is supplied. In other words, transition will occur at a particular wavelength denoted as </a:t>
            </a:r>
            <a:r>
              <a:rPr lang="en-GB" dirty="0">
                <a:sym typeface="Symbol" panose="05050102010706020507" pitchFamily="18" charset="2"/>
              </a:rPr>
              <a:t></a:t>
            </a:r>
            <a:r>
              <a:rPr lang="en-GB" baseline="-25000" dirty="0"/>
              <a:t>max</a:t>
            </a:r>
            <a:r>
              <a:rPr lang="en-GB" dirty="0"/>
              <a:t>. Thus from the determination of </a:t>
            </a:r>
            <a:r>
              <a:rPr lang="en-GB" dirty="0">
                <a:sym typeface="Symbol" panose="05050102010706020507" pitchFamily="18" charset="2"/>
              </a:rPr>
              <a:t></a:t>
            </a:r>
            <a:r>
              <a:rPr lang="en-GB" baseline="-25000" dirty="0"/>
              <a:t>max </a:t>
            </a:r>
            <a:r>
              <a:rPr lang="en-GB" dirty="0"/>
              <a:t>we can have an idea regarding the nature of electron, i.e. whether it is n, </a:t>
            </a:r>
            <a:r>
              <a:rPr lang="en-GB" dirty="0">
                <a:sym typeface="Symbol" panose="05050102010706020507" pitchFamily="18" charset="2"/>
              </a:rPr>
              <a:t></a:t>
            </a:r>
            <a:r>
              <a:rPr lang="en-GB" dirty="0"/>
              <a:t> or </a:t>
            </a:r>
            <a:r>
              <a:rPr lang="en-GB" dirty="0">
                <a:sym typeface="Symbol" panose="05050102010706020507" pitchFamily="18" charset="2"/>
              </a:rPr>
              <a:t></a:t>
            </a:r>
            <a:r>
              <a:rPr lang="en-GB" dirty="0"/>
              <a:t> type.</a:t>
            </a:r>
            <a:endParaRPr lang="en-US" dirty="0"/>
          </a:p>
          <a:p>
            <a:endParaRPr lang="en-US" dirty="0"/>
          </a:p>
          <a:p>
            <a:r>
              <a:rPr lang="en-GB" dirty="0"/>
              <a:t>The nature of the electrons means the functional nature, i.e., how the electron(s) behave in the molecule. Generally, functional nature of electron(s) is associated with the functional groups. Thus from UV spectroscopy we determine the nature of functional group.</a:t>
            </a:r>
            <a:endParaRPr lang="en-US" dirty="0"/>
          </a:p>
          <a:p>
            <a:endParaRPr lang="en-US" dirty="0"/>
          </a:p>
        </p:txBody>
      </p:sp>
    </p:spTree>
    <p:extLst>
      <p:ext uri="{BB962C8B-B14F-4D97-AF65-F5344CB8AC3E}">
        <p14:creationId xmlns:p14="http://schemas.microsoft.com/office/powerpoint/2010/main" val="134008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655093"/>
            <a:ext cx="7704667" cy="5344723"/>
          </a:xfrm>
        </p:spPr>
        <p:txBody>
          <a:bodyPr anchor="t"/>
          <a:lstStyle/>
          <a:p>
            <a:pPr algn="just"/>
            <a:r>
              <a:rPr lang="en-GB" dirty="0"/>
              <a:t>It may be pointed out that, in this technique the functional groups are identified by the use of UV light. It has been observed that all the functional groups commonly encountered in organic molecule are not active towards UV light. So in this technique all the functional groups can not be identified, only certain functional groups which are active towards UV light may be identified. Such functional groups are known as </a:t>
            </a:r>
            <a:r>
              <a:rPr lang="en-GB" b="1" dirty="0"/>
              <a:t>chromophores</a:t>
            </a:r>
            <a:r>
              <a:rPr lang="en-GB" dirty="0"/>
              <a:t>. Thus chromophores may be defined as isolated multiple bonded functional groups which have characteristic UV light absorption property.</a:t>
            </a:r>
            <a:endParaRPr lang="en-US" dirty="0"/>
          </a:p>
          <a:p>
            <a:r>
              <a:rPr lang="en-GB" dirty="0"/>
              <a:t>Compounds containing </a:t>
            </a:r>
            <a:r>
              <a:rPr lang="en-GB" dirty="0" err="1"/>
              <a:t>chromophoric</a:t>
            </a:r>
            <a:r>
              <a:rPr lang="en-GB" dirty="0"/>
              <a:t> groups are often called </a:t>
            </a:r>
            <a:r>
              <a:rPr lang="en-GB" b="1" dirty="0"/>
              <a:t>chromogens</a:t>
            </a:r>
            <a:r>
              <a:rPr lang="en-GB" dirty="0"/>
              <a:t>.</a:t>
            </a:r>
            <a:endParaRPr lang="en-US" dirty="0"/>
          </a:p>
          <a:p>
            <a:endParaRPr lang="en-US" dirty="0"/>
          </a:p>
        </p:txBody>
      </p:sp>
    </p:spTree>
    <p:extLst>
      <p:ext uri="{BB962C8B-B14F-4D97-AF65-F5344CB8AC3E}">
        <p14:creationId xmlns:p14="http://schemas.microsoft.com/office/powerpoint/2010/main" val="111585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97" y="534707"/>
            <a:ext cx="7886700" cy="6108140"/>
          </a:xfrm>
        </p:spPr>
        <p:txBody>
          <a:bodyPr>
            <a:normAutofit/>
          </a:bodyPr>
          <a:lstStyle/>
          <a:p>
            <a:r>
              <a:rPr lang="en-US" dirty="0"/>
              <a:t>In chemistry spectroscopy plays an important role in determination of structure of molecule</a:t>
            </a:r>
          </a:p>
          <a:p>
            <a:r>
              <a:rPr lang="en-US" dirty="0"/>
              <a:t>Spectroscopy is the study of interaction of energy with matter </a:t>
            </a:r>
          </a:p>
          <a:p>
            <a:r>
              <a:rPr lang="en-US" dirty="0"/>
              <a:t>When energy is applied to matter, it can be absorbed, emitted, cause a chemical change, of be transmitted</a:t>
            </a:r>
          </a:p>
          <a:p>
            <a:r>
              <a:rPr lang="en-US" dirty="0"/>
              <a:t>In spectroscopy, energy is supplied in the form of electromagnetic radiation which has properties of both a wave and a particle according to quantum mechanics</a:t>
            </a:r>
          </a:p>
          <a:p>
            <a:r>
              <a:rPr lang="en-US" dirty="0"/>
              <a:t>Thus electromagnetic radiation can be described as a wave occurring simultaneously in electrical and magnetic field. It also can be described as if it consisted of particles of quanta or photons. They are not seen together in the same experiment</a:t>
            </a:r>
          </a:p>
          <a:p>
            <a:endParaRPr lang="en-US" dirty="0"/>
          </a:p>
        </p:txBody>
      </p:sp>
    </p:spTree>
    <p:extLst>
      <p:ext uri="{BB962C8B-B14F-4D97-AF65-F5344CB8AC3E}">
        <p14:creationId xmlns:p14="http://schemas.microsoft.com/office/powerpoint/2010/main" val="158975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39587"/>
          </a:xfrm>
        </p:spPr>
        <p:txBody>
          <a:bodyPr>
            <a:normAutofit fontScale="90000"/>
          </a:bodyPr>
          <a:lstStyle/>
          <a:p>
            <a:r>
              <a:rPr lang="en-GB" b="1" dirty="0"/>
              <a:t>Characteristic features of chromophores</a:t>
            </a:r>
            <a:endParaRPr lang="en-US" dirty="0"/>
          </a:p>
        </p:txBody>
      </p:sp>
      <p:sp>
        <p:nvSpPr>
          <p:cNvPr id="3" name="Content Placeholder 2"/>
          <p:cNvSpPr>
            <a:spLocks noGrp="1"/>
          </p:cNvSpPr>
          <p:nvPr>
            <p:ph idx="1"/>
          </p:nvPr>
        </p:nvSpPr>
        <p:spPr>
          <a:xfrm>
            <a:off x="982133" y="1897039"/>
            <a:ext cx="7704667" cy="4102777"/>
          </a:xfrm>
        </p:spPr>
        <p:txBody>
          <a:bodyPr anchor="t"/>
          <a:lstStyle/>
          <a:p>
            <a:pPr marL="457200" lvl="0" indent="-457200">
              <a:buFont typeface="+mj-lt"/>
              <a:buAutoNum type="arabicPeriod"/>
            </a:pPr>
            <a:r>
              <a:rPr lang="en-GB" dirty="0"/>
              <a:t>A particular chromophore present in different compound will absorb UV light at a particular range of wavelength.</a:t>
            </a:r>
            <a:endParaRPr lang="en-US" dirty="0"/>
          </a:p>
          <a:p>
            <a:pPr marL="457200" lvl="0" indent="-457200">
              <a:buFont typeface="+mj-lt"/>
              <a:buAutoNum type="arabicPeriod"/>
            </a:pPr>
            <a:r>
              <a:rPr lang="en-GB" dirty="0"/>
              <a:t> Different chromophores will have different </a:t>
            </a:r>
            <a:r>
              <a:rPr lang="en-GB" dirty="0">
                <a:sym typeface="Symbol" panose="05050102010706020507" pitchFamily="18" charset="2"/>
              </a:rPr>
              <a:t></a:t>
            </a:r>
            <a:r>
              <a:rPr lang="en-GB" baseline="-25000" dirty="0"/>
              <a:t>max</a:t>
            </a:r>
            <a:r>
              <a:rPr lang="en-GB" dirty="0"/>
              <a:t>.</a:t>
            </a:r>
            <a:endParaRPr lang="en-US" dirty="0"/>
          </a:p>
          <a:p>
            <a:pPr marL="457200" lvl="0" indent="-457200">
              <a:buFont typeface="+mj-lt"/>
              <a:buAutoNum type="arabicPeriod"/>
            </a:pPr>
            <a:r>
              <a:rPr lang="en-GB" dirty="0"/>
              <a:t>A particular chromophore present in different molecules may have same range of </a:t>
            </a:r>
            <a:r>
              <a:rPr lang="en-GB" dirty="0">
                <a:sym typeface="Symbol" panose="05050102010706020507" pitchFamily="18" charset="2"/>
              </a:rPr>
              <a:t></a:t>
            </a:r>
            <a:r>
              <a:rPr lang="en-GB" baseline="-25000" dirty="0"/>
              <a:t>max</a:t>
            </a:r>
            <a:r>
              <a:rPr lang="en-GB" dirty="0"/>
              <a:t> but intensity of UV light absorption may or may not be the same.</a:t>
            </a:r>
            <a:endParaRPr lang="en-US" dirty="0"/>
          </a:p>
          <a:p>
            <a:pPr marL="0" indent="0">
              <a:buNone/>
            </a:pPr>
            <a:endParaRPr lang="en-US" dirty="0"/>
          </a:p>
        </p:txBody>
      </p:sp>
    </p:spTree>
    <p:extLst>
      <p:ext uri="{BB962C8B-B14F-4D97-AF65-F5344CB8AC3E}">
        <p14:creationId xmlns:p14="http://schemas.microsoft.com/office/powerpoint/2010/main" val="132316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900752"/>
            <a:ext cx="7704667" cy="5099064"/>
          </a:xfrm>
        </p:spPr>
        <p:txBody>
          <a:bodyPr anchor="t">
            <a:normAutofit lnSpcReduction="10000"/>
          </a:bodyPr>
          <a:lstStyle/>
          <a:p>
            <a:r>
              <a:rPr lang="en-GB" dirty="0"/>
              <a:t>Intensity of UV light absorbed is measured from combined Lambert-Beer’s Law that may be mathematically expressed as log (I</a:t>
            </a:r>
            <a:r>
              <a:rPr lang="en-GB" baseline="-25000" dirty="0"/>
              <a:t>0</a:t>
            </a:r>
            <a:r>
              <a:rPr lang="en-GB" dirty="0"/>
              <a:t>/I) = </a:t>
            </a:r>
            <a:r>
              <a:rPr lang="en-GB" dirty="0">
                <a:sym typeface="Symbol" panose="05050102010706020507" pitchFamily="18" charset="2"/>
              </a:rPr>
              <a:t></a:t>
            </a:r>
            <a:r>
              <a:rPr lang="en-GB" dirty="0"/>
              <a:t>cl. </a:t>
            </a:r>
            <a:r>
              <a:rPr lang="en-GB" dirty="0">
                <a:sym typeface="Symbol" panose="05050102010706020507" pitchFamily="18" charset="2"/>
              </a:rPr>
              <a:t></a:t>
            </a:r>
            <a:r>
              <a:rPr lang="en-GB" dirty="0"/>
              <a:t> is the molar extinction coefficient. </a:t>
            </a:r>
            <a:endParaRPr lang="en-US" dirty="0"/>
          </a:p>
          <a:p>
            <a:r>
              <a:rPr lang="en-GB" dirty="0"/>
              <a:t>From the value of </a:t>
            </a:r>
            <a:r>
              <a:rPr lang="en-GB" dirty="0">
                <a:sym typeface="Symbol" panose="05050102010706020507" pitchFamily="18" charset="2"/>
              </a:rPr>
              <a:t></a:t>
            </a:r>
            <a:r>
              <a:rPr lang="en-GB" dirty="0"/>
              <a:t> we can have an idea regarding the intensity of the light absorbed. Greater the value of </a:t>
            </a:r>
            <a:r>
              <a:rPr lang="en-GB" dirty="0">
                <a:sym typeface="Symbol" panose="05050102010706020507" pitchFamily="18" charset="2"/>
              </a:rPr>
              <a:t></a:t>
            </a:r>
            <a:r>
              <a:rPr lang="en-GB" dirty="0"/>
              <a:t>, higher the intensity of UV light absorption.</a:t>
            </a:r>
            <a:endParaRPr lang="en-US" dirty="0"/>
          </a:p>
          <a:p>
            <a:r>
              <a:rPr lang="en-GB" dirty="0"/>
              <a:t>Again </a:t>
            </a:r>
            <a:r>
              <a:rPr lang="en-GB" dirty="0">
                <a:sym typeface="Symbol" panose="05050102010706020507" pitchFamily="18" charset="2"/>
              </a:rPr>
              <a:t></a:t>
            </a:r>
            <a:r>
              <a:rPr lang="en-GB" dirty="0"/>
              <a:t> has been found to be related with the probability of transition as </a:t>
            </a:r>
            <a:endParaRPr lang="en-US" dirty="0"/>
          </a:p>
          <a:p>
            <a:pPr marL="457200" lvl="1" indent="0">
              <a:buNone/>
            </a:pPr>
            <a:r>
              <a:rPr lang="en-GB" dirty="0">
                <a:sym typeface="Symbol" panose="05050102010706020507" pitchFamily="18" charset="2"/>
              </a:rPr>
              <a:t>		</a:t>
            </a:r>
            <a:r>
              <a:rPr lang="en-GB" dirty="0"/>
              <a:t> = 0.87 x 10</a:t>
            </a:r>
            <a:r>
              <a:rPr lang="en-GB" baseline="30000" dirty="0"/>
              <a:t>20</a:t>
            </a:r>
            <a:r>
              <a:rPr lang="en-GB" dirty="0"/>
              <a:t> x p x a</a:t>
            </a:r>
            <a:endParaRPr lang="en-US" dirty="0"/>
          </a:p>
          <a:p>
            <a:r>
              <a:rPr lang="en-GB" dirty="0"/>
              <a:t>where p is the probability of transition, a is the target area i.e., size of the chromophore. Hence, greater the value of </a:t>
            </a:r>
            <a:r>
              <a:rPr lang="en-GB" dirty="0">
                <a:sym typeface="Symbol" panose="05050102010706020507" pitchFamily="18" charset="2"/>
              </a:rPr>
              <a:t></a:t>
            </a:r>
            <a:r>
              <a:rPr lang="en-GB" dirty="0"/>
              <a:t>, higher is the probability of transition.</a:t>
            </a:r>
            <a:endParaRPr lang="en-US" dirty="0"/>
          </a:p>
        </p:txBody>
      </p:sp>
    </p:spTree>
    <p:extLst>
      <p:ext uri="{BB962C8B-B14F-4D97-AF65-F5344CB8AC3E}">
        <p14:creationId xmlns:p14="http://schemas.microsoft.com/office/powerpoint/2010/main" val="366959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805218"/>
            <a:ext cx="7704667" cy="5194598"/>
          </a:xfrm>
        </p:spPr>
        <p:txBody>
          <a:bodyPr anchor="t"/>
          <a:lstStyle/>
          <a:p>
            <a:r>
              <a:rPr lang="en-GB" dirty="0"/>
              <a:t>Thus from the value of </a:t>
            </a:r>
            <a:r>
              <a:rPr lang="en-GB" dirty="0">
                <a:sym typeface="Symbol" panose="05050102010706020507" pitchFamily="18" charset="2"/>
              </a:rPr>
              <a:t></a:t>
            </a:r>
            <a:r>
              <a:rPr lang="en-GB" dirty="0"/>
              <a:t> we can get the following two information. </a:t>
            </a:r>
            <a:endParaRPr lang="en-US" dirty="0"/>
          </a:p>
          <a:p>
            <a:pPr marL="457200" indent="-457200">
              <a:buFont typeface="+mj-lt"/>
              <a:buAutoNum type="arabicPeriod"/>
            </a:pPr>
            <a:r>
              <a:rPr lang="en-GB" dirty="0"/>
              <a:t> intensity of light absorption</a:t>
            </a:r>
            <a:endParaRPr lang="en-US" dirty="0"/>
          </a:p>
          <a:p>
            <a:pPr marL="457200" lvl="0" indent="-457200">
              <a:buFont typeface="+mj-lt"/>
              <a:buAutoNum type="arabicPeriod"/>
            </a:pPr>
            <a:r>
              <a:rPr lang="en-GB" dirty="0"/>
              <a:t>Probability of transition. It may be pointed out that when the value of </a:t>
            </a:r>
            <a:r>
              <a:rPr lang="en-GB" dirty="0">
                <a:sym typeface="Symbol" panose="05050102010706020507" pitchFamily="18" charset="2"/>
              </a:rPr>
              <a:t></a:t>
            </a:r>
            <a:r>
              <a:rPr lang="en-GB" dirty="0"/>
              <a:t> is above 10</a:t>
            </a:r>
            <a:r>
              <a:rPr lang="en-GB" baseline="30000" dirty="0"/>
              <a:t>4</a:t>
            </a:r>
            <a:r>
              <a:rPr lang="en-GB" dirty="0"/>
              <a:t> it is allowed transition &amp; when its value is less than 10</a:t>
            </a:r>
            <a:r>
              <a:rPr lang="en-GB" baseline="30000" dirty="0"/>
              <a:t>4</a:t>
            </a:r>
            <a:r>
              <a:rPr lang="en-GB" dirty="0"/>
              <a:t> it is forbidden transition.</a:t>
            </a:r>
            <a:endParaRPr lang="en-US" dirty="0"/>
          </a:p>
          <a:p>
            <a:r>
              <a:rPr lang="en-GB" dirty="0"/>
              <a:t>Some important </a:t>
            </a:r>
            <a:r>
              <a:rPr lang="en-GB" dirty="0" err="1"/>
              <a:t>chromophoric</a:t>
            </a:r>
            <a:r>
              <a:rPr lang="en-GB" dirty="0"/>
              <a:t> groups are: 			</a:t>
            </a:r>
            <a:r>
              <a:rPr lang="en-GB" dirty="0" err="1"/>
              <a:t>nitroso</a:t>
            </a:r>
            <a:r>
              <a:rPr lang="en-GB" dirty="0"/>
              <a:t> (-N=O), nitro, azo (-N=N-), </a:t>
            </a:r>
            <a:r>
              <a:rPr lang="en-GB" dirty="0" err="1"/>
              <a:t>azoxy</a:t>
            </a:r>
            <a:r>
              <a:rPr lang="en-GB" dirty="0"/>
              <a:t> (-N=N</a:t>
            </a:r>
            <a:r>
              <a:rPr lang="en-GB" baseline="30000" dirty="0"/>
              <a:t>+</a:t>
            </a:r>
            <a:r>
              <a:rPr lang="en-GB" dirty="0"/>
              <a:t>- O</a:t>
            </a:r>
            <a:r>
              <a:rPr lang="en-GB" baseline="30000" dirty="0"/>
              <a:t>-</a:t>
            </a:r>
            <a:r>
              <a:rPr lang="en-GB" dirty="0"/>
              <a:t>), azo amino (-N=N-NH), carbonyl (&gt;C=O), </a:t>
            </a:r>
            <a:r>
              <a:rPr lang="en-GB" dirty="0" err="1"/>
              <a:t>thio</a:t>
            </a:r>
            <a:r>
              <a:rPr lang="en-GB" dirty="0"/>
              <a:t> carbonyl (&gt;C=S), p-</a:t>
            </a:r>
            <a:r>
              <a:rPr lang="en-GB" dirty="0" err="1"/>
              <a:t>quinoid,o</a:t>
            </a:r>
            <a:r>
              <a:rPr lang="en-GB" dirty="0"/>
              <a:t> -</a:t>
            </a:r>
            <a:r>
              <a:rPr lang="en-GB" dirty="0" err="1"/>
              <a:t>quinoid</a:t>
            </a:r>
            <a:endParaRPr lang="en-US" dirty="0"/>
          </a:p>
          <a:p>
            <a:endParaRPr lang="en-US" dirty="0"/>
          </a:p>
        </p:txBody>
      </p:sp>
    </p:spTree>
    <p:extLst>
      <p:ext uri="{BB962C8B-B14F-4D97-AF65-F5344CB8AC3E}">
        <p14:creationId xmlns:p14="http://schemas.microsoft.com/office/powerpoint/2010/main" val="186867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037230"/>
            <a:ext cx="7704667" cy="4962586"/>
          </a:xfrm>
        </p:spPr>
        <p:txBody>
          <a:bodyPr anchor="t"/>
          <a:lstStyle/>
          <a:p>
            <a:r>
              <a:rPr lang="en-GB" b="1" dirty="0" err="1"/>
              <a:t>Auxochromes</a:t>
            </a:r>
            <a:r>
              <a:rPr lang="en-GB" dirty="0"/>
              <a:t>: the </a:t>
            </a:r>
            <a:r>
              <a:rPr lang="en-GB" dirty="0" err="1"/>
              <a:t>auxochromes</a:t>
            </a:r>
            <a:r>
              <a:rPr lang="en-GB" dirty="0"/>
              <a:t> are those functional groups which have no characteristic absorption property of their own but can change the </a:t>
            </a:r>
            <a:r>
              <a:rPr lang="en-GB" dirty="0">
                <a:sym typeface="Symbol" panose="05050102010706020507" pitchFamily="18" charset="2"/>
              </a:rPr>
              <a:t></a:t>
            </a:r>
            <a:r>
              <a:rPr lang="en-GB" baseline="-25000" dirty="0"/>
              <a:t>max </a:t>
            </a:r>
            <a:r>
              <a:rPr lang="en-GB" dirty="0"/>
              <a:t>of the chromophore when it is attached with that chromophore</a:t>
            </a:r>
          </a:p>
          <a:p>
            <a:pPr marL="0" indent="0" algn="ctr">
              <a:buNone/>
            </a:pPr>
            <a:r>
              <a:rPr lang="en-GB" dirty="0"/>
              <a:t>Or</a:t>
            </a:r>
          </a:p>
          <a:p>
            <a:r>
              <a:rPr lang="en-GB" dirty="0"/>
              <a:t>Saturated group with </a:t>
            </a:r>
            <a:r>
              <a:rPr lang="en-GB" dirty="0" err="1"/>
              <a:t>nonbonded</a:t>
            </a:r>
            <a:r>
              <a:rPr lang="en-GB" dirty="0"/>
              <a:t> electrons which, when attached to a chromophore, alters both the wavelength and the intensity of the absorption.</a:t>
            </a:r>
            <a:endParaRPr lang="en-US" dirty="0"/>
          </a:p>
          <a:p>
            <a:pPr lvl="1"/>
            <a:r>
              <a:rPr lang="en-GB" dirty="0"/>
              <a:t>e.g.  –OH, -NH</a:t>
            </a:r>
            <a:r>
              <a:rPr lang="en-GB" baseline="-25000" dirty="0"/>
              <a:t>2</a:t>
            </a:r>
            <a:r>
              <a:rPr lang="en-GB" dirty="0"/>
              <a:t> have no UV light absorption property </a:t>
            </a:r>
          </a:p>
          <a:p>
            <a:pPr lvl="1"/>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45457175"/>
              </p:ext>
            </p:extLst>
          </p:nvPr>
        </p:nvGraphicFramePr>
        <p:xfrm>
          <a:off x="1573888" y="4792157"/>
          <a:ext cx="6082506" cy="1584960"/>
        </p:xfrm>
        <a:graphic>
          <a:graphicData uri="http://schemas.openxmlformats.org/drawingml/2006/table">
            <a:tbl>
              <a:tblPr>
                <a:tableStyleId>{5C22544A-7EE6-4342-B048-85BDC9FD1C3A}</a:tableStyleId>
              </a:tblPr>
              <a:tblGrid>
                <a:gridCol w="4003029">
                  <a:extLst>
                    <a:ext uri="{9D8B030D-6E8A-4147-A177-3AD203B41FA5}">
                      <a16:colId xmlns:a16="http://schemas.microsoft.com/office/drawing/2014/main" val="20000"/>
                    </a:ext>
                  </a:extLst>
                </a:gridCol>
                <a:gridCol w="2079477">
                  <a:extLst>
                    <a:ext uri="{9D8B030D-6E8A-4147-A177-3AD203B41FA5}">
                      <a16:colId xmlns:a16="http://schemas.microsoft.com/office/drawing/2014/main" val="20001"/>
                    </a:ext>
                  </a:extLst>
                </a:gridCol>
              </a:tblGrid>
              <a:tr h="914400">
                <a:tc>
                  <a:txBody>
                    <a:bodyPr/>
                    <a:lstStyle/>
                    <a:p>
                      <a:pPr marL="0" marR="0" algn="just">
                        <a:lnSpc>
                          <a:spcPct val="130000"/>
                        </a:lnSpc>
                        <a:spcBef>
                          <a:spcPts val="0"/>
                        </a:spcBef>
                        <a:spcAft>
                          <a:spcPts val="0"/>
                        </a:spcAft>
                      </a:pPr>
                      <a:r>
                        <a:rPr lang="en-GB" sz="1600" dirty="0">
                          <a:effectLst/>
                        </a:rPr>
                        <a:t> </a:t>
                      </a:r>
                      <a:endParaRPr lang="en-US" sz="2000" dirty="0">
                        <a:effectLst/>
                      </a:endParaRPr>
                    </a:p>
                    <a:p>
                      <a:pPr marL="0" marR="0" algn="just">
                        <a:lnSpc>
                          <a:spcPct val="130000"/>
                        </a:lnSpc>
                        <a:spcBef>
                          <a:spcPts val="0"/>
                        </a:spcBef>
                        <a:spcAft>
                          <a:spcPts val="0"/>
                        </a:spcAft>
                      </a:pPr>
                      <a:r>
                        <a:rPr lang="en-GB" sz="1600" dirty="0">
                          <a:effectLst/>
                        </a:rPr>
                        <a:t>C</a:t>
                      </a:r>
                      <a:r>
                        <a:rPr lang="en-GB" sz="1600" baseline="-25000" dirty="0">
                          <a:effectLst/>
                        </a:rPr>
                        <a:t>6</a:t>
                      </a:r>
                      <a:r>
                        <a:rPr lang="en-GB" sz="1600" dirty="0">
                          <a:effectLst/>
                        </a:rPr>
                        <a:t>H</a:t>
                      </a:r>
                      <a:r>
                        <a:rPr lang="en-GB" sz="1600" baseline="-25000" dirty="0">
                          <a:effectLst/>
                        </a:rPr>
                        <a:t>6</a:t>
                      </a:r>
                      <a:r>
                        <a:rPr lang="en-GB" sz="1600" dirty="0">
                          <a:effectLst/>
                        </a:rPr>
                        <a:t> (chromophore)    	</a:t>
                      </a:r>
                      <a:r>
                        <a:rPr lang="en-GB" sz="1600" dirty="0">
                          <a:effectLst/>
                          <a:sym typeface="Symbol" panose="05050102010706020507" pitchFamily="18" charset="2"/>
                        </a:rPr>
                        <a:t></a:t>
                      </a:r>
                      <a:r>
                        <a:rPr lang="en-GB" sz="1600" baseline="-25000" dirty="0">
                          <a:effectLst/>
                        </a:rPr>
                        <a:t>max </a:t>
                      </a:r>
                      <a:r>
                        <a:rPr lang="en-GB" sz="1600" dirty="0">
                          <a:effectLst/>
                        </a:rPr>
                        <a:t>= 250 nm</a:t>
                      </a:r>
                      <a:endParaRPr lang="en-US" sz="2000" dirty="0">
                        <a:effectLst/>
                      </a:endParaRPr>
                    </a:p>
                    <a:p>
                      <a:pPr marL="0" marR="0" algn="just">
                        <a:lnSpc>
                          <a:spcPct val="130000"/>
                        </a:lnSpc>
                        <a:spcBef>
                          <a:spcPts val="0"/>
                        </a:spcBef>
                        <a:spcAft>
                          <a:spcPts val="0"/>
                        </a:spcAft>
                      </a:pPr>
                      <a:r>
                        <a:rPr lang="en-GB" sz="1600" dirty="0" err="1">
                          <a:effectLst/>
                        </a:rPr>
                        <a:t>Ph</a:t>
                      </a:r>
                      <a:r>
                        <a:rPr lang="en-GB" sz="1600" dirty="0">
                          <a:effectLst/>
                        </a:rPr>
                        <a:t>-OH				</a:t>
                      </a:r>
                      <a:r>
                        <a:rPr lang="en-GB" sz="1600" dirty="0">
                          <a:effectLst/>
                          <a:sym typeface="Symbol" panose="05050102010706020507" pitchFamily="18" charset="2"/>
                        </a:rPr>
                        <a:t></a:t>
                      </a:r>
                      <a:r>
                        <a:rPr lang="en-GB" sz="1600" baseline="-25000" dirty="0">
                          <a:effectLst/>
                        </a:rPr>
                        <a:t>max </a:t>
                      </a:r>
                      <a:r>
                        <a:rPr lang="en-GB" sz="1600" dirty="0">
                          <a:effectLst/>
                        </a:rPr>
                        <a:t>= 275 nm</a:t>
                      </a:r>
                      <a:endParaRPr lang="en-US" sz="2000" dirty="0">
                        <a:effectLst/>
                      </a:endParaRPr>
                    </a:p>
                    <a:p>
                      <a:pPr marL="0" marR="0" algn="just">
                        <a:lnSpc>
                          <a:spcPct val="130000"/>
                        </a:lnSpc>
                        <a:spcBef>
                          <a:spcPts val="0"/>
                        </a:spcBef>
                        <a:spcAft>
                          <a:spcPts val="0"/>
                        </a:spcAft>
                      </a:pPr>
                      <a:r>
                        <a:rPr lang="en-GB" sz="1600" dirty="0">
                          <a:effectLst/>
                        </a:rPr>
                        <a:t>Ph-NH</a:t>
                      </a:r>
                      <a:r>
                        <a:rPr lang="en-GB" sz="1600" baseline="-25000" dirty="0">
                          <a:effectLst/>
                        </a:rPr>
                        <a:t>2</a:t>
                      </a:r>
                      <a:r>
                        <a:rPr lang="en-GB" sz="1600" dirty="0">
                          <a:effectLst/>
                        </a:rPr>
                        <a:t> 			            </a:t>
                      </a:r>
                      <a:r>
                        <a:rPr lang="en-GB" sz="1600" dirty="0">
                          <a:effectLst/>
                          <a:sym typeface="Symbol" panose="05050102010706020507" pitchFamily="18" charset="2"/>
                        </a:rPr>
                        <a:t></a:t>
                      </a:r>
                      <a:r>
                        <a:rPr lang="en-GB" sz="1600" baseline="-25000" dirty="0">
                          <a:effectLst/>
                        </a:rPr>
                        <a:t>max </a:t>
                      </a:r>
                      <a:r>
                        <a:rPr lang="en-GB" sz="1600" dirty="0">
                          <a:effectLst/>
                        </a:rPr>
                        <a:t>= 270 nm</a:t>
                      </a:r>
                      <a:endParaRPr lang="en-US" sz="2000" dirty="0">
                        <a:effectLst/>
                      </a:endParaRPr>
                    </a:p>
                    <a:p>
                      <a:pPr marL="0" marR="0" algn="just">
                        <a:lnSpc>
                          <a:spcPct val="130000"/>
                        </a:lnSpc>
                        <a:spcBef>
                          <a:spcPts val="0"/>
                        </a:spcBef>
                        <a:spcAft>
                          <a:spcPts val="0"/>
                        </a:spcAft>
                      </a:pPr>
                      <a:r>
                        <a:rPr lang="en-GB" sz="16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GB" sz="1600" dirty="0">
                          <a:effectLst/>
                        </a:rPr>
                        <a:t> </a:t>
                      </a:r>
                      <a:endParaRPr lang="en-US" sz="1200" dirty="0">
                        <a:effectLst/>
                      </a:endParaRPr>
                    </a:p>
                    <a:p>
                      <a:pPr marL="0" marR="0">
                        <a:spcBef>
                          <a:spcPts val="0"/>
                        </a:spcBef>
                        <a:spcAft>
                          <a:spcPts val="0"/>
                        </a:spcAft>
                      </a:pPr>
                      <a:r>
                        <a:rPr lang="en-GB" sz="1600" dirty="0">
                          <a:effectLst/>
                        </a:rPr>
                        <a:t>Other examples:</a:t>
                      </a:r>
                      <a:endParaRPr lang="en-US" sz="1200" dirty="0">
                        <a:effectLst/>
                      </a:endParaRPr>
                    </a:p>
                    <a:p>
                      <a:pPr marL="0" marR="0">
                        <a:spcBef>
                          <a:spcPts val="0"/>
                        </a:spcBef>
                        <a:spcAft>
                          <a:spcPts val="0"/>
                        </a:spcAft>
                      </a:pPr>
                      <a:r>
                        <a:rPr lang="en-GB" sz="1600" dirty="0">
                          <a:effectLst/>
                        </a:rPr>
                        <a:t> Acidic: -OH, -SO</a:t>
                      </a:r>
                      <a:r>
                        <a:rPr lang="en-GB" sz="1600" baseline="-25000" dirty="0">
                          <a:effectLst/>
                        </a:rPr>
                        <a:t>3</a:t>
                      </a:r>
                      <a:r>
                        <a:rPr lang="en-GB" sz="1600" dirty="0">
                          <a:effectLst/>
                        </a:rPr>
                        <a:t>H, -COOH</a:t>
                      </a:r>
                      <a:endParaRPr lang="en-US" sz="1200" dirty="0">
                        <a:effectLst/>
                      </a:endParaRPr>
                    </a:p>
                    <a:p>
                      <a:pPr marL="0" marR="0">
                        <a:spcBef>
                          <a:spcPts val="0"/>
                        </a:spcBef>
                        <a:spcAft>
                          <a:spcPts val="0"/>
                        </a:spcAft>
                      </a:pPr>
                      <a:r>
                        <a:rPr lang="en-GB" sz="1600" dirty="0">
                          <a:effectLst/>
                        </a:rPr>
                        <a:t>Basic:  -NH</a:t>
                      </a:r>
                      <a:r>
                        <a:rPr lang="en-GB" sz="1600" baseline="-25000" dirty="0">
                          <a:effectLst/>
                        </a:rPr>
                        <a:t>2</a:t>
                      </a:r>
                      <a:r>
                        <a:rPr lang="en-GB" sz="1600" dirty="0">
                          <a:effectLst/>
                        </a:rPr>
                        <a:t>, -NHR, -NR</a:t>
                      </a:r>
                      <a:r>
                        <a:rPr lang="en-GB" sz="1600" baseline="-25000" dirty="0">
                          <a:effectLst/>
                        </a:rPr>
                        <a:t>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378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955343"/>
            <a:ext cx="7704667" cy="5513696"/>
          </a:xfrm>
        </p:spPr>
        <p:txBody>
          <a:bodyPr anchor="t">
            <a:normAutofit/>
          </a:bodyPr>
          <a:lstStyle/>
          <a:p>
            <a:pPr algn="just"/>
            <a:r>
              <a:rPr lang="en-GB" sz="2200" b="1" dirty="0"/>
              <a:t>Bathochromic shift (Red shift): </a:t>
            </a:r>
            <a:r>
              <a:rPr lang="en-GB" sz="2200" dirty="0"/>
              <a:t>When </a:t>
            </a:r>
            <a:r>
              <a:rPr lang="en-GB" sz="2200" dirty="0">
                <a:sym typeface="Symbol" panose="05050102010706020507" pitchFamily="18" charset="2"/>
              </a:rPr>
              <a:t></a:t>
            </a:r>
            <a:r>
              <a:rPr lang="en-GB" sz="2200" baseline="-25000" dirty="0"/>
              <a:t>max </a:t>
            </a:r>
            <a:r>
              <a:rPr lang="en-GB" sz="2200" dirty="0"/>
              <a:t>is shifted towards longer wavelength due to substitution or solvent effect. e.g. for </a:t>
            </a:r>
            <a:r>
              <a:rPr lang="en-GB" sz="2200" dirty="0" err="1"/>
              <a:t>PhH</a:t>
            </a:r>
            <a:r>
              <a:rPr lang="en-GB" sz="2200" dirty="0"/>
              <a:t>  </a:t>
            </a:r>
            <a:r>
              <a:rPr lang="en-GB" sz="2200" dirty="0">
                <a:sym typeface="Symbol" panose="05050102010706020507" pitchFamily="18" charset="2"/>
              </a:rPr>
              <a:t></a:t>
            </a:r>
            <a:r>
              <a:rPr lang="en-GB" sz="2200" baseline="-25000" dirty="0"/>
              <a:t>max </a:t>
            </a:r>
            <a:r>
              <a:rPr lang="en-GB" sz="2200" dirty="0"/>
              <a:t>= 250 nm, for </a:t>
            </a:r>
            <a:r>
              <a:rPr lang="en-GB" sz="2200" dirty="0" err="1"/>
              <a:t>Ph</a:t>
            </a:r>
            <a:r>
              <a:rPr lang="en-GB" sz="2200" dirty="0"/>
              <a:t>-OH </a:t>
            </a:r>
            <a:r>
              <a:rPr lang="en-GB" sz="2200" dirty="0">
                <a:sym typeface="Symbol" panose="05050102010706020507" pitchFamily="18" charset="2"/>
              </a:rPr>
              <a:t></a:t>
            </a:r>
            <a:r>
              <a:rPr lang="en-GB" sz="2200" baseline="-25000" dirty="0"/>
              <a:t>max </a:t>
            </a:r>
            <a:r>
              <a:rPr lang="en-GB" sz="2200" dirty="0"/>
              <a:t>= 275 nm.</a:t>
            </a:r>
            <a:endParaRPr lang="en-US" sz="2200" dirty="0"/>
          </a:p>
          <a:p>
            <a:pPr algn="just"/>
            <a:r>
              <a:rPr lang="en-GB" sz="2200" dirty="0"/>
              <a:t> </a:t>
            </a:r>
            <a:r>
              <a:rPr lang="en-GB" sz="2200" b="1" dirty="0" err="1"/>
              <a:t>Hypsochromic</a:t>
            </a:r>
            <a:r>
              <a:rPr lang="en-GB" sz="2200" b="1" dirty="0"/>
              <a:t> shift (Blue shift):</a:t>
            </a:r>
            <a:r>
              <a:rPr lang="en-GB" sz="2200" dirty="0"/>
              <a:t> this shift is due to the change of </a:t>
            </a:r>
            <a:r>
              <a:rPr lang="en-GB" sz="2200" dirty="0">
                <a:sym typeface="Symbol" panose="05050102010706020507" pitchFamily="18" charset="2"/>
              </a:rPr>
              <a:t></a:t>
            </a:r>
            <a:r>
              <a:rPr lang="en-GB" sz="2200" baseline="-25000" dirty="0"/>
              <a:t>max</a:t>
            </a:r>
            <a:r>
              <a:rPr lang="en-GB" sz="2200" dirty="0"/>
              <a:t> towards shorter wavelength due to substitution or solvent effect. e.g. for PhNH</a:t>
            </a:r>
            <a:r>
              <a:rPr lang="en-GB" sz="2200" baseline="-25000" dirty="0"/>
              <a:t>2</a:t>
            </a:r>
            <a:r>
              <a:rPr lang="en-GB" sz="2200" dirty="0"/>
              <a:t>  </a:t>
            </a:r>
            <a:r>
              <a:rPr lang="en-GB" sz="2200" dirty="0">
                <a:sym typeface="Symbol" panose="05050102010706020507" pitchFamily="18" charset="2"/>
              </a:rPr>
              <a:t></a:t>
            </a:r>
            <a:r>
              <a:rPr lang="en-GB" sz="2200" baseline="-25000" dirty="0"/>
              <a:t>max </a:t>
            </a:r>
            <a:r>
              <a:rPr lang="en-GB" sz="2200" dirty="0"/>
              <a:t>= 270 nm, for Ph-NH</a:t>
            </a:r>
            <a:r>
              <a:rPr lang="en-GB" sz="2200" baseline="-25000" dirty="0"/>
              <a:t>3</a:t>
            </a:r>
            <a:r>
              <a:rPr lang="en-GB" sz="2200" baseline="30000" dirty="0"/>
              <a:t>+ </a:t>
            </a:r>
            <a:r>
              <a:rPr lang="en-GB" sz="2200" dirty="0"/>
              <a:t> </a:t>
            </a:r>
            <a:r>
              <a:rPr lang="en-GB" sz="2200" dirty="0">
                <a:sym typeface="Symbol" panose="05050102010706020507" pitchFamily="18" charset="2"/>
              </a:rPr>
              <a:t></a:t>
            </a:r>
            <a:r>
              <a:rPr lang="en-GB" sz="2200" baseline="-25000" dirty="0"/>
              <a:t>max </a:t>
            </a:r>
            <a:r>
              <a:rPr lang="en-GB" sz="2200" dirty="0"/>
              <a:t>= 275 nm.</a:t>
            </a:r>
          </a:p>
          <a:p>
            <a:pPr algn="just"/>
            <a:r>
              <a:rPr lang="en-GB" sz="2200" b="1" dirty="0" err="1"/>
              <a:t>Hyperchromic</a:t>
            </a:r>
            <a:r>
              <a:rPr lang="en-GB" sz="2200" b="1" dirty="0"/>
              <a:t> shift:</a:t>
            </a:r>
            <a:r>
              <a:rPr lang="en-GB" sz="2200" dirty="0"/>
              <a:t> When there is change in </a:t>
            </a:r>
            <a:r>
              <a:rPr lang="en-GB" sz="2200" dirty="0">
                <a:sym typeface="Symbol" panose="05050102010706020507" pitchFamily="18" charset="2"/>
              </a:rPr>
              <a:t></a:t>
            </a:r>
            <a:r>
              <a:rPr lang="en-GB" sz="2200" dirty="0"/>
              <a:t> towards higher value, i.e. an increase in absorption intensity the change is known as </a:t>
            </a:r>
            <a:r>
              <a:rPr lang="en-GB" sz="2200" dirty="0" err="1"/>
              <a:t>hyperchromic</a:t>
            </a:r>
            <a:r>
              <a:rPr lang="en-GB" sz="2200" dirty="0"/>
              <a:t> shift.</a:t>
            </a:r>
            <a:endParaRPr lang="en-US" sz="2200" dirty="0"/>
          </a:p>
          <a:p>
            <a:pPr algn="just"/>
            <a:r>
              <a:rPr lang="en-GB" sz="2200" dirty="0"/>
              <a:t> </a:t>
            </a:r>
            <a:r>
              <a:rPr lang="en-GB" sz="2200" b="1" dirty="0"/>
              <a:t>Hypochromic shift:</a:t>
            </a:r>
            <a:r>
              <a:rPr lang="en-GB" sz="2200" dirty="0"/>
              <a:t> If in any circumstance there is shifting of </a:t>
            </a:r>
            <a:r>
              <a:rPr lang="en-GB" sz="2200" dirty="0">
                <a:sym typeface="Symbol" panose="05050102010706020507" pitchFamily="18" charset="2"/>
              </a:rPr>
              <a:t></a:t>
            </a:r>
            <a:r>
              <a:rPr lang="en-GB" sz="2200" dirty="0"/>
              <a:t> towards lower value, i.e. a decrease in absorption intensity the shift is termed as hypochromic shift.</a:t>
            </a:r>
            <a:endParaRPr lang="en-US" sz="2200" dirty="0"/>
          </a:p>
        </p:txBody>
      </p:sp>
    </p:spTree>
    <p:extLst>
      <p:ext uri="{BB962C8B-B14F-4D97-AF65-F5344CB8AC3E}">
        <p14:creationId xmlns:p14="http://schemas.microsoft.com/office/powerpoint/2010/main" val="233227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846161"/>
            <a:ext cx="7704667" cy="5153655"/>
          </a:xfrm>
        </p:spPr>
        <p:txBody>
          <a:bodyPr anchor="t">
            <a:normAutofit fontScale="92500" lnSpcReduction="20000"/>
          </a:bodyPr>
          <a:lstStyle/>
          <a:p>
            <a:r>
              <a:rPr lang="en-GB" dirty="0"/>
              <a:t>From the relation </a:t>
            </a:r>
            <a:r>
              <a:rPr lang="en-GB" dirty="0">
                <a:sym typeface="Symbol" panose="05050102010706020507" pitchFamily="18" charset="2"/>
              </a:rPr>
              <a:t></a:t>
            </a:r>
            <a:r>
              <a:rPr lang="en-GB" dirty="0"/>
              <a:t> = 0.87 x 10</a:t>
            </a:r>
            <a:r>
              <a:rPr lang="en-GB" baseline="30000" dirty="0"/>
              <a:t>20</a:t>
            </a:r>
            <a:r>
              <a:rPr lang="en-GB" dirty="0"/>
              <a:t> x p x a, where a id the target area i.e., the size of the chromophore, it may be concluded that transition and intensity of UV light absorbed depends upon the size of the chromophore. Greater the size of the chromophore, more intense will be the absorption of UV light.</a:t>
            </a:r>
            <a:endParaRPr lang="en-US" dirty="0"/>
          </a:p>
          <a:p>
            <a:r>
              <a:rPr lang="en-GB" dirty="0"/>
              <a:t>Size of the chromophore depends upon delocalisation. More the delocalisation, more intense will be the absorption. Again delocalisation is associated with conjugation. Greater the conjugation, greater will be the delocalisation and more intense will be the absorption of UV light. </a:t>
            </a:r>
            <a:endParaRPr lang="en-US" dirty="0"/>
          </a:p>
          <a:p>
            <a:pPr marL="0" indent="0">
              <a:buNone/>
            </a:pPr>
            <a:r>
              <a:rPr lang="en-GB" dirty="0"/>
              <a:t> </a:t>
            </a:r>
            <a:endParaRPr lang="en-US" dirty="0"/>
          </a:p>
          <a:p>
            <a:pPr marL="0" indent="0" algn="ctr">
              <a:buNone/>
            </a:pPr>
            <a:r>
              <a:rPr lang="en-GB" dirty="0"/>
              <a:t>-C=C-C-C=C-C-		-C-C=C-C=C-C-</a:t>
            </a:r>
            <a:endParaRPr lang="en-US" dirty="0"/>
          </a:p>
          <a:p>
            <a:pPr marL="0" indent="0">
              <a:buNone/>
            </a:pPr>
            <a:r>
              <a:rPr lang="en-GB" dirty="0"/>
              <a:t> </a:t>
            </a:r>
            <a:endParaRPr lang="en-US" dirty="0"/>
          </a:p>
          <a:p>
            <a:r>
              <a:rPr lang="en-GB" dirty="0"/>
              <a:t>That is why conjugated chromophores absorb UV light more readily than isolated chromophores</a:t>
            </a:r>
            <a:endParaRPr lang="en-US" dirty="0"/>
          </a:p>
        </p:txBody>
      </p:sp>
    </p:spTree>
    <p:extLst>
      <p:ext uri="{BB962C8B-B14F-4D97-AF65-F5344CB8AC3E}">
        <p14:creationId xmlns:p14="http://schemas.microsoft.com/office/powerpoint/2010/main" val="267339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768" y="545910"/>
            <a:ext cx="7704667" cy="5153655"/>
          </a:xfrm>
        </p:spPr>
        <p:txBody>
          <a:bodyPr anchor="t">
            <a:normAutofit fontScale="77500" lnSpcReduction="20000"/>
          </a:bodyPr>
          <a:lstStyle/>
          <a:p>
            <a:r>
              <a:rPr lang="en-GB" sz="2800" dirty="0"/>
              <a:t>Since UV energy is </a:t>
            </a:r>
            <a:r>
              <a:rPr lang="en-GB" sz="2800" dirty="0" err="1"/>
              <a:t>quantaised</a:t>
            </a:r>
            <a:r>
              <a:rPr lang="en-GB" sz="2800" dirty="0"/>
              <a:t>, the absorption spectrum arising from a single electronic transition should consist of a single, discrete line. But in UV spectroscopy, the peaks are not sharp but broad in character. This is due to the superimposition of electronic absorption on rotational and vibrational sublevels.  Electronic transition (in UV) takes place in the energy range 15 – 150 kcal /mole.</a:t>
            </a:r>
          </a:p>
          <a:p>
            <a:endParaRPr lang="en-GB" dirty="0"/>
          </a:p>
          <a:p>
            <a:pPr marL="0" indent="0">
              <a:lnSpc>
                <a:spcPct val="110000"/>
              </a:lnSpc>
              <a:buNone/>
            </a:pPr>
            <a:r>
              <a:rPr lang="en-GB" sz="2600" dirty="0"/>
              <a:t>Within this energy range vibrational transition, which requires only 1-15 Kcal/mole  energy, also takes place. </a:t>
            </a:r>
          </a:p>
          <a:p>
            <a:pPr marL="0" indent="0">
              <a:lnSpc>
                <a:spcPct val="110000"/>
              </a:lnSpc>
              <a:buNone/>
            </a:pPr>
            <a:r>
              <a:rPr lang="en-GB" sz="2600" dirty="0"/>
              <a:t>For this  reason the peaks in UV spectra </a:t>
            </a:r>
          </a:p>
          <a:p>
            <a:pPr marL="0" indent="0">
              <a:lnSpc>
                <a:spcPct val="110000"/>
              </a:lnSpc>
              <a:buNone/>
            </a:pPr>
            <a:r>
              <a:rPr lang="en-GB" sz="2600" dirty="0"/>
              <a:t>become broad instead of sharp. </a:t>
            </a:r>
          </a:p>
          <a:p>
            <a:pPr marL="0" indent="0">
              <a:lnSpc>
                <a:spcPct val="110000"/>
              </a:lnSpc>
              <a:buNone/>
            </a:pPr>
            <a:r>
              <a:rPr lang="en-GB" sz="2600" dirty="0"/>
              <a:t>That is why in UV spectroscopy </a:t>
            </a:r>
          </a:p>
          <a:p>
            <a:pPr marL="0" indent="0">
              <a:lnSpc>
                <a:spcPct val="110000"/>
              </a:lnSpc>
              <a:buNone/>
            </a:pPr>
            <a:r>
              <a:rPr lang="en-GB" sz="2600" dirty="0"/>
              <a:t>peaks are generally termed as </a:t>
            </a:r>
            <a:r>
              <a:rPr lang="en-GB" sz="2600" b="1" dirty="0"/>
              <a:t>bands</a:t>
            </a:r>
            <a:r>
              <a:rPr lang="en-GB" dirty="0"/>
              <a:t>.</a:t>
            </a:r>
            <a:endParaRPr lang="en-US" dirty="0"/>
          </a:p>
          <a:p>
            <a:endParaRPr lang="en-US" dirty="0"/>
          </a:p>
        </p:txBody>
      </p:sp>
      <p:pic>
        <p:nvPicPr>
          <p:cNvPr id="4" name="Picture 3"/>
          <p:cNvPicPr>
            <a:picLocks noChangeAspect="1"/>
          </p:cNvPicPr>
          <p:nvPr/>
        </p:nvPicPr>
        <p:blipFill>
          <a:blip r:embed="rId2"/>
          <a:stretch>
            <a:fillRect/>
          </a:stretch>
        </p:blipFill>
        <p:spPr>
          <a:xfrm>
            <a:off x="5192908" y="3384934"/>
            <a:ext cx="3760024" cy="3036047"/>
          </a:xfrm>
          <a:prstGeom prst="rect">
            <a:avLst/>
          </a:prstGeom>
        </p:spPr>
      </p:pic>
    </p:spTree>
    <p:extLst>
      <p:ext uri="{BB962C8B-B14F-4D97-AF65-F5344CB8AC3E}">
        <p14:creationId xmlns:p14="http://schemas.microsoft.com/office/powerpoint/2010/main" val="1830475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6883"/>
          </a:xfrm>
        </p:spPr>
        <p:txBody>
          <a:bodyPr>
            <a:normAutofit fontScale="90000"/>
          </a:bodyPr>
          <a:lstStyle/>
          <a:p>
            <a:r>
              <a:rPr lang="en-GB" b="1" dirty="0"/>
              <a:t>Different types of bands in UV spectroscopy </a:t>
            </a:r>
            <a:endParaRPr lang="en-US" b="1" dirty="0"/>
          </a:p>
        </p:txBody>
      </p:sp>
      <p:sp>
        <p:nvSpPr>
          <p:cNvPr id="3" name="Content Placeholder 2"/>
          <p:cNvSpPr>
            <a:spLocks noGrp="1"/>
          </p:cNvSpPr>
          <p:nvPr>
            <p:ph idx="1"/>
          </p:nvPr>
        </p:nvSpPr>
        <p:spPr>
          <a:xfrm>
            <a:off x="982133" y="2047164"/>
            <a:ext cx="7704667" cy="4225607"/>
          </a:xfrm>
        </p:spPr>
        <p:txBody>
          <a:bodyPr anchor="t">
            <a:normAutofit fontScale="92500" lnSpcReduction="20000"/>
          </a:bodyPr>
          <a:lstStyle/>
          <a:p>
            <a:pPr lvl="0"/>
            <a:r>
              <a:rPr lang="en-GB" b="1" dirty="0"/>
              <a:t>K band:</a:t>
            </a:r>
            <a:r>
              <a:rPr lang="en-GB" dirty="0"/>
              <a:t> This band is due to the conjugation of chromophore   (-C=C-C=C-). Thus when two chromophores are in conjugation, they will form a new chromophore by their mutual overlapping. The band due to such new conjugated chromophore is known as K band.</a:t>
            </a:r>
            <a:endParaRPr lang="en-US" dirty="0"/>
          </a:p>
          <a:p>
            <a:pPr lvl="0"/>
            <a:r>
              <a:rPr lang="en-GB" b="1" dirty="0"/>
              <a:t>B band:</a:t>
            </a:r>
            <a:r>
              <a:rPr lang="en-GB" dirty="0"/>
              <a:t> This band is due to </a:t>
            </a:r>
            <a:r>
              <a:rPr lang="en-GB" dirty="0" err="1"/>
              <a:t>benzenoid</a:t>
            </a:r>
            <a:r>
              <a:rPr lang="en-GB" dirty="0"/>
              <a:t> ring and is normally observed in aromatic compounds, both </a:t>
            </a:r>
            <a:r>
              <a:rPr lang="en-GB" dirty="0" err="1"/>
              <a:t>homocyclic</a:t>
            </a:r>
            <a:r>
              <a:rPr lang="en-GB" dirty="0"/>
              <a:t> and heterocyclic. This band generally appears around 250 nm.</a:t>
            </a:r>
            <a:endParaRPr lang="en-US" dirty="0"/>
          </a:p>
          <a:p>
            <a:pPr lvl="0"/>
            <a:r>
              <a:rPr lang="en-GB" b="1" dirty="0"/>
              <a:t>E band:</a:t>
            </a:r>
            <a:r>
              <a:rPr lang="en-GB" dirty="0"/>
              <a:t> This is </a:t>
            </a:r>
            <a:r>
              <a:rPr lang="en-GB" dirty="0" err="1"/>
              <a:t>ethylenic</a:t>
            </a:r>
            <a:r>
              <a:rPr lang="en-GB" dirty="0"/>
              <a:t> band and is generally observed in aromatic system. This band appears around 180-190 nm and around 205 nm. </a:t>
            </a:r>
            <a:endParaRPr lang="en-US" dirty="0"/>
          </a:p>
          <a:p>
            <a:pPr lvl="0"/>
            <a:r>
              <a:rPr lang="en-GB" b="1" dirty="0"/>
              <a:t>R band:</a:t>
            </a:r>
            <a:r>
              <a:rPr lang="en-GB" dirty="0"/>
              <a:t> This is due </a:t>
            </a:r>
            <a:r>
              <a:rPr lang="en-GB" dirty="0" err="1"/>
              <a:t>tp</a:t>
            </a:r>
            <a:r>
              <a:rPr lang="en-GB" dirty="0"/>
              <a:t> the transition of n - </a:t>
            </a:r>
            <a:r>
              <a:rPr lang="en-GB" dirty="0">
                <a:sym typeface="Symbol" panose="05050102010706020507" pitchFamily="18" charset="2"/>
              </a:rPr>
              <a:t></a:t>
            </a:r>
            <a:r>
              <a:rPr lang="en-GB" dirty="0"/>
              <a:t>* i.e. band due to transition of non-bonded electrons to </a:t>
            </a:r>
            <a:r>
              <a:rPr lang="en-GB" dirty="0">
                <a:sym typeface="Symbol" panose="05050102010706020507" pitchFamily="18" charset="2"/>
              </a:rPr>
              <a:t></a:t>
            </a:r>
            <a:r>
              <a:rPr lang="en-GB" dirty="0"/>
              <a:t>* orbital.</a:t>
            </a:r>
            <a:endParaRPr lang="en-US" dirty="0"/>
          </a:p>
          <a:p>
            <a:endParaRPr lang="en-US" dirty="0"/>
          </a:p>
        </p:txBody>
      </p:sp>
    </p:spTree>
    <p:extLst>
      <p:ext uri="{BB962C8B-B14F-4D97-AF65-F5344CB8AC3E}">
        <p14:creationId xmlns:p14="http://schemas.microsoft.com/office/powerpoint/2010/main" val="3807049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35121"/>
          </a:xfrm>
        </p:spPr>
        <p:txBody>
          <a:bodyPr/>
          <a:lstStyle/>
          <a:p>
            <a:r>
              <a:rPr lang="en-GB" dirty="0"/>
              <a:t>Application of UV spectroscopy</a:t>
            </a:r>
            <a:endParaRPr lang="en-US" dirty="0"/>
          </a:p>
        </p:txBody>
      </p:sp>
      <p:sp>
        <p:nvSpPr>
          <p:cNvPr id="3" name="Content Placeholder 2"/>
          <p:cNvSpPr>
            <a:spLocks noGrp="1"/>
          </p:cNvSpPr>
          <p:nvPr>
            <p:ph idx="1"/>
          </p:nvPr>
        </p:nvSpPr>
        <p:spPr>
          <a:xfrm>
            <a:off x="982133" y="1856096"/>
            <a:ext cx="7704667" cy="4143720"/>
          </a:xfrm>
        </p:spPr>
        <p:txBody>
          <a:bodyPr anchor="t">
            <a:normAutofit/>
          </a:bodyPr>
          <a:lstStyle/>
          <a:p>
            <a:pPr lvl="0"/>
            <a:r>
              <a:rPr lang="en-GB" sz="2800" dirty="0"/>
              <a:t>to identify the chromophore (from </a:t>
            </a:r>
            <a:r>
              <a:rPr lang="en-GB" sz="2800" dirty="0">
                <a:sym typeface="Symbol" panose="05050102010706020507" pitchFamily="18" charset="2"/>
              </a:rPr>
              <a:t></a:t>
            </a:r>
            <a:r>
              <a:rPr lang="en-GB" sz="2800" baseline="-25000" dirty="0"/>
              <a:t>max</a:t>
            </a:r>
            <a:r>
              <a:rPr lang="en-GB" sz="2800" dirty="0"/>
              <a:t> )</a:t>
            </a:r>
            <a:endParaRPr lang="en-US" sz="2800" dirty="0"/>
          </a:p>
          <a:p>
            <a:pPr lvl="0"/>
            <a:r>
              <a:rPr lang="en-GB" sz="2800" dirty="0"/>
              <a:t>transition probability (from e)</a:t>
            </a:r>
            <a:endParaRPr lang="en-US" sz="2800" dirty="0"/>
          </a:p>
          <a:p>
            <a:pPr lvl="0"/>
            <a:r>
              <a:rPr lang="en-GB" sz="2800" dirty="0"/>
              <a:t>extent of conjugation</a:t>
            </a:r>
            <a:endParaRPr lang="en-US" sz="2800" dirty="0"/>
          </a:p>
          <a:p>
            <a:pPr lvl="0"/>
            <a:r>
              <a:rPr lang="en-GB" sz="2800" dirty="0"/>
              <a:t>stereochemistry in some cases</a:t>
            </a:r>
            <a:endParaRPr lang="en-US" sz="2800" dirty="0"/>
          </a:p>
          <a:p>
            <a:r>
              <a:rPr lang="en-GB" sz="2800" dirty="0"/>
              <a:t>distinction between isomeric compounds</a:t>
            </a:r>
            <a:endParaRPr lang="en-US" sz="2800" dirty="0"/>
          </a:p>
        </p:txBody>
      </p:sp>
    </p:spTree>
    <p:extLst>
      <p:ext uri="{BB962C8B-B14F-4D97-AF65-F5344CB8AC3E}">
        <p14:creationId xmlns:p14="http://schemas.microsoft.com/office/powerpoint/2010/main" val="104923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2400">
                <a:solidFill>
                  <a:schemeClr val="hlink"/>
                </a:solidFill>
              </a:rPr>
              <a:t>Advantages of UV/Visible spectroscopy</a:t>
            </a:r>
            <a:r>
              <a:rPr lang="en-US" altLang="en-US" sz="1800" b="1">
                <a:solidFill>
                  <a:schemeClr val="hlink"/>
                </a:solidFill>
                <a:latin typeface="Arial" panose="020B0604020202020204" pitchFamily="34" charset="0"/>
              </a:rPr>
              <a:t>:</a:t>
            </a:r>
            <a:br>
              <a:rPr lang="en-US" altLang="en-US" sz="1800">
                <a:solidFill>
                  <a:schemeClr val="hlink"/>
                </a:solidFill>
                <a:latin typeface="Arial" panose="020B0604020202020204" pitchFamily="34" charset="0"/>
              </a:rPr>
            </a:br>
            <a:endParaRPr lang="en-US" altLang="en-US" sz="1800">
              <a:solidFill>
                <a:schemeClr val="hlink"/>
              </a:solidFill>
              <a:latin typeface="Arial" panose="020B0604020202020204" pitchFamily="34" charset="0"/>
            </a:endParaRPr>
          </a:p>
        </p:txBody>
      </p:sp>
      <p:sp>
        <p:nvSpPr>
          <p:cNvPr id="15363" name="Rectangle 3"/>
          <p:cNvSpPr>
            <a:spLocks noGrp="1" noChangeArrowheads="1"/>
          </p:cNvSpPr>
          <p:nvPr>
            <p:ph type="body" idx="1"/>
          </p:nvPr>
        </p:nvSpPr>
        <p:spPr>
          <a:xfrm>
            <a:off x="762000" y="1766888"/>
            <a:ext cx="8229600" cy="4710112"/>
          </a:xfrm>
        </p:spPr>
        <p:txBody>
          <a:bodyPr>
            <a:normAutofit fontScale="92500" lnSpcReduction="20000"/>
          </a:bodyPr>
          <a:lstStyle/>
          <a:p>
            <a:pPr marL="609600" indent="-609600"/>
            <a:r>
              <a:rPr lang="en-US" altLang="en-US" sz="2000" dirty="0">
                <a:solidFill>
                  <a:schemeClr val="tx2"/>
                </a:solidFill>
              </a:rPr>
              <a:t>Clinical, inorganic, organic, biochemical analysis</a:t>
            </a:r>
          </a:p>
          <a:p>
            <a:pPr marL="609600" indent="-609600"/>
            <a:endParaRPr lang="en-US" altLang="en-US" sz="2000" dirty="0">
              <a:solidFill>
                <a:schemeClr val="tx2"/>
              </a:solidFill>
            </a:endParaRPr>
          </a:p>
          <a:p>
            <a:pPr marL="609600" indent="-609600"/>
            <a:r>
              <a:rPr lang="en-US" altLang="en-US" sz="2000" dirty="0">
                <a:solidFill>
                  <a:schemeClr val="tx2"/>
                </a:solidFill>
              </a:rPr>
              <a:t>Very high sensitivity : molar </a:t>
            </a:r>
            <a:r>
              <a:rPr lang="en-US" altLang="en-US" sz="2000" dirty="0" err="1">
                <a:solidFill>
                  <a:schemeClr val="tx2"/>
                </a:solidFill>
              </a:rPr>
              <a:t>absorbtivities</a:t>
            </a:r>
            <a:r>
              <a:rPr lang="en-US" altLang="en-US" sz="2000" dirty="0">
                <a:solidFill>
                  <a:schemeClr val="tx2"/>
                </a:solidFill>
              </a:rPr>
              <a:t> generally large (</a:t>
            </a:r>
            <a:r>
              <a:rPr lang="en-US" altLang="en-US" sz="2000" dirty="0">
                <a:solidFill>
                  <a:schemeClr val="tx2"/>
                </a:solidFill>
                <a:sym typeface="Symbol" panose="05050102010706020507" pitchFamily="18" charset="2"/>
              </a:rPr>
              <a:t> = 23,300)</a:t>
            </a:r>
          </a:p>
          <a:p>
            <a:pPr marL="609600" indent="-609600"/>
            <a:endParaRPr lang="en-US" altLang="en-US" sz="2000" dirty="0">
              <a:solidFill>
                <a:schemeClr val="tx2"/>
              </a:solidFill>
              <a:sym typeface="Symbol" panose="05050102010706020507" pitchFamily="18" charset="2"/>
            </a:endParaRPr>
          </a:p>
          <a:p>
            <a:pPr marL="609600" indent="-609600"/>
            <a:r>
              <a:rPr lang="en-US" altLang="en-US" sz="2000" dirty="0">
                <a:solidFill>
                  <a:schemeClr val="tx2"/>
                </a:solidFill>
              </a:rPr>
              <a:t>Low detection limits: often </a:t>
            </a:r>
            <a:r>
              <a:rPr lang="el-GR" altLang="en-US" sz="2000" dirty="0">
                <a:solidFill>
                  <a:schemeClr val="tx2"/>
                </a:solidFill>
                <a:sym typeface="Symbol" panose="05050102010706020507" pitchFamily="18" charset="2"/>
              </a:rPr>
              <a:t>μ</a:t>
            </a:r>
            <a:r>
              <a:rPr lang="en-US" altLang="en-US" sz="2000" dirty="0">
                <a:solidFill>
                  <a:schemeClr val="tx2"/>
                </a:solidFill>
                <a:sym typeface="Symbol" panose="05050102010706020507" pitchFamily="18" charset="2"/>
              </a:rPr>
              <a:t>M (titrations ~ </a:t>
            </a:r>
            <a:r>
              <a:rPr lang="en-US" altLang="en-US" sz="2000" dirty="0" err="1">
                <a:solidFill>
                  <a:schemeClr val="tx2"/>
                </a:solidFill>
                <a:sym typeface="Symbol" panose="05050102010706020507" pitchFamily="18" charset="2"/>
              </a:rPr>
              <a:t>mM</a:t>
            </a:r>
            <a:r>
              <a:rPr lang="en-US" altLang="en-US" sz="2000" dirty="0">
                <a:solidFill>
                  <a:schemeClr val="tx2"/>
                </a:solidFill>
                <a:sym typeface="Symbol" panose="05050102010706020507" pitchFamily="18" charset="2"/>
              </a:rPr>
              <a:t>)</a:t>
            </a:r>
          </a:p>
          <a:p>
            <a:pPr marL="609600" indent="-609600"/>
            <a:endParaRPr lang="en-US" altLang="en-US" sz="2000" dirty="0">
              <a:solidFill>
                <a:schemeClr val="tx2"/>
              </a:solidFill>
              <a:sym typeface="Symbol" panose="05050102010706020507" pitchFamily="18" charset="2"/>
            </a:endParaRPr>
          </a:p>
          <a:p>
            <a:pPr marL="609600" indent="-609600"/>
            <a:r>
              <a:rPr lang="en-US" altLang="en-US" sz="2000" dirty="0">
                <a:solidFill>
                  <a:schemeClr val="tx2"/>
                </a:solidFill>
              </a:rPr>
              <a:t>Reasonable selectivity : few interferences in most methods</a:t>
            </a:r>
          </a:p>
          <a:p>
            <a:pPr marL="609600" indent="-609600"/>
            <a:endParaRPr lang="en-US" altLang="en-US" sz="2000" dirty="0">
              <a:solidFill>
                <a:schemeClr val="tx2"/>
              </a:solidFill>
            </a:endParaRPr>
          </a:p>
          <a:p>
            <a:pPr marL="609600" indent="-609600"/>
            <a:r>
              <a:rPr lang="en-US" altLang="en-US" sz="2000" dirty="0">
                <a:solidFill>
                  <a:schemeClr val="tx2"/>
                </a:solidFill>
              </a:rPr>
              <a:t>Good precision : </a:t>
            </a:r>
            <a:r>
              <a:rPr lang="en-US" altLang="en-US" sz="2000" dirty="0">
                <a:solidFill>
                  <a:schemeClr val="tx2"/>
                </a:solidFill>
                <a:cs typeface="Arial" panose="020B0604020202020204" pitchFamily="34" charset="0"/>
              </a:rPr>
              <a:t>± 5% of calculated concentrations</a:t>
            </a:r>
          </a:p>
          <a:p>
            <a:pPr marL="609600" indent="-609600"/>
            <a:endParaRPr lang="en-US" altLang="en-US" sz="2000" dirty="0">
              <a:solidFill>
                <a:schemeClr val="tx2"/>
              </a:solidFill>
              <a:cs typeface="Arial" panose="020B0604020202020204" pitchFamily="34" charset="0"/>
            </a:endParaRPr>
          </a:p>
          <a:p>
            <a:pPr marL="609600" indent="-609600"/>
            <a:r>
              <a:rPr lang="en-US" altLang="en-US" sz="2000" dirty="0">
                <a:solidFill>
                  <a:schemeClr val="tx2"/>
                </a:solidFill>
                <a:cs typeface="Arial" panose="020B0604020202020204" pitchFamily="34" charset="0"/>
              </a:rPr>
              <a:t>Convenient – rapidly performed, minimal costs</a:t>
            </a:r>
          </a:p>
          <a:p>
            <a:pPr marL="609600" indent="-609600">
              <a:spcBef>
                <a:spcPct val="50000"/>
              </a:spcBef>
              <a:buFontTx/>
              <a:buNone/>
            </a:pPr>
            <a:r>
              <a:rPr lang="en-US" altLang="en-US" sz="2000" dirty="0">
                <a:solidFill>
                  <a:schemeClr val="tx2"/>
                </a:solidFill>
                <a:cs typeface="Arial" panose="020B0604020202020204" pitchFamily="34" charset="0"/>
              </a:rPr>
              <a:t>	single beam, visible ~ </a:t>
            </a:r>
            <a:r>
              <a:rPr lang="en-US" altLang="en-US" sz="2000" dirty="0" err="1">
                <a:solidFill>
                  <a:schemeClr val="tx2"/>
                </a:solidFill>
                <a:cs typeface="Arial" panose="020B0604020202020204" pitchFamily="34" charset="0"/>
              </a:rPr>
              <a:t>Rs</a:t>
            </a:r>
            <a:r>
              <a:rPr lang="en-US" altLang="en-US" sz="2000" dirty="0">
                <a:solidFill>
                  <a:schemeClr val="tx2"/>
                </a:solidFill>
                <a:cs typeface="Arial" panose="020B0604020202020204" pitchFamily="34" charset="0"/>
              </a:rPr>
              <a:t>. 30000  double beam, UV/vis, </a:t>
            </a:r>
            <a:r>
              <a:rPr lang="en-US" altLang="en-US" sz="2000" dirty="0" err="1">
                <a:solidFill>
                  <a:schemeClr val="tx2"/>
                </a:solidFill>
                <a:cs typeface="Arial" panose="020B0604020202020204" pitchFamily="34" charset="0"/>
              </a:rPr>
              <a:t>Rs</a:t>
            </a:r>
            <a:r>
              <a:rPr lang="en-US" altLang="en-US" sz="2000" dirty="0">
                <a:solidFill>
                  <a:schemeClr val="tx2"/>
                </a:solidFill>
                <a:cs typeface="Arial" panose="020B0604020202020204" pitchFamily="34" charset="0"/>
              </a:rPr>
              <a:t>. 200000</a:t>
            </a:r>
          </a:p>
        </p:txBody>
      </p:sp>
    </p:spTree>
    <p:extLst>
      <p:ext uri="{BB962C8B-B14F-4D97-AF65-F5344CB8AC3E}">
        <p14:creationId xmlns:p14="http://schemas.microsoft.com/office/powerpoint/2010/main" val="14865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369" y="800266"/>
            <a:ext cx="7704667" cy="5495365"/>
          </a:xfrm>
        </p:spPr>
        <p:txBody>
          <a:bodyPr anchor="t"/>
          <a:lstStyle/>
          <a:p>
            <a:r>
              <a:rPr lang="en-US" dirty="0"/>
              <a:t>A wave is generally described by its wavelength  (</a:t>
            </a:r>
            <a:r>
              <a:rPr lang="en-US" dirty="0">
                <a:sym typeface="Symbol" panose="05050102010706020507" pitchFamily="18" charset="2"/>
              </a:rPr>
              <a:t></a:t>
            </a:r>
            <a:r>
              <a:rPr lang="en-US" dirty="0"/>
              <a:t>) or its frequency (</a:t>
            </a:r>
            <a:r>
              <a:rPr lang="en-US" dirty="0">
                <a:sym typeface="Symbol" panose="05050102010706020507" pitchFamily="18" charset="2"/>
              </a:rPr>
              <a:t></a:t>
            </a:r>
            <a:r>
              <a:rPr lang="en-US" dirty="0"/>
              <a:t>) or wave number (</a:t>
            </a:r>
            <a:r>
              <a:rPr lang="en-US" dirty="0">
                <a:sym typeface="Symbol" panose="05050102010706020507" pitchFamily="18" charset="2"/>
              </a:rPr>
              <a:t></a:t>
            </a:r>
            <a:r>
              <a:rPr lang="en-US" dirty="0"/>
              <a:t>)</a:t>
            </a:r>
          </a:p>
          <a:p>
            <a:r>
              <a:rPr lang="en-US" dirty="0">
                <a:sym typeface="Symbol" panose="05050102010706020507" pitchFamily="18" charset="2"/>
              </a:rPr>
              <a:t>: Distance between two consecutive 					crests (or troughs)</a:t>
            </a:r>
            <a:r>
              <a:rPr lang="en-US" sz="1800" dirty="0"/>
              <a:t> Unit: m, mm, µm, nm</a:t>
            </a:r>
            <a:endParaRPr lang="en-US" dirty="0">
              <a:sym typeface="Symbol" panose="05050102010706020507" pitchFamily="18" charset="2"/>
            </a:endParaRPr>
          </a:p>
          <a:p>
            <a:r>
              <a:rPr lang="en-US" dirty="0">
                <a:sym typeface="Symbol" panose="05050102010706020507" pitchFamily="18" charset="2"/>
              </a:rPr>
              <a:t> : number of full cycles of waves that passes 					through a given point each second as the wave moves through the space. </a:t>
            </a:r>
            <a:r>
              <a:rPr lang="en-US" sz="1800" dirty="0"/>
              <a:t>Unit: Hz (cps), </a:t>
            </a:r>
            <a:r>
              <a:rPr lang="en-US" altLang="en-US" b="1" dirty="0"/>
              <a:t>s</a:t>
            </a:r>
            <a:r>
              <a:rPr lang="en-US" altLang="en-US" b="1" baseline="30000" dirty="0"/>
              <a:t>-1</a:t>
            </a:r>
          </a:p>
          <a:p>
            <a:r>
              <a:rPr lang="en-US" dirty="0">
                <a:sym typeface="Symbol" panose="05050102010706020507" pitchFamily="18" charset="2"/>
              </a:rPr>
              <a:t>  : number of waves per cm. </a:t>
            </a:r>
            <a:r>
              <a:rPr lang="en-US" sz="1800" dirty="0"/>
              <a:t>Unit: </a:t>
            </a:r>
            <a:r>
              <a:rPr lang="en-US" altLang="en-US" sz="1800" b="1" dirty="0"/>
              <a:t>cm</a:t>
            </a:r>
            <a:r>
              <a:rPr lang="en-US" altLang="en-US" sz="1800" b="1" baseline="30000" dirty="0"/>
              <a:t>-1</a:t>
            </a:r>
          </a:p>
          <a:p>
            <a:r>
              <a:rPr lang="en-US" dirty="0">
                <a:sym typeface="Symbol" panose="05050102010706020507" pitchFamily="18" charset="2"/>
              </a:rPr>
              <a:t>All </a:t>
            </a:r>
            <a:r>
              <a:rPr lang="en-US" dirty="0"/>
              <a:t>electromagnetic radiation travels through vacuum at the same velocity (c)   c = </a:t>
            </a:r>
            <a:r>
              <a:rPr lang="en-US" dirty="0">
                <a:sym typeface="Symbol" panose="05050102010706020507" pitchFamily="18" charset="2"/>
              </a:rPr>
              <a:t> </a:t>
            </a:r>
          </a:p>
          <a:p>
            <a:r>
              <a:rPr lang="en-US" dirty="0"/>
              <a:t>The energy of electromagnetic radiation E = h</a:t>
            </a:r>
            <a:r>
              <a:rPr lang="en-US" dirty="0">
                <a:sym typeface="Symbol" panose="05050102010706020507" pitchFamily="18" charset="2"/>
              </a:rPr>
              <a:t> = h c/ </a:t>
            </a:r>
            <a:endParaRPr lang="en-US" dirty="0"/>
          </a:p>
          <a:p>
            <a:pPr marL="914400" lvl="2" indent="0">
              <a:buNone/>
            </a:pPr>
            <a:endParaRPr lang="en-US" dirty="0"/>
          </a:p>
          <a:p>
            <a:endParaRPr lang="en-US" dirty="0">
              <a:sym typeface="Symbol" panose="05050102010706020507" pitchFamily="18" charset="2"/>
            </a:endParaRPr>
          </a:p>
          <a:p>
            <a:endParaRPr lang="en-US" dirty="0"/>
          </a:p>
        </p:txBody>
      </p:sp>
      <p:pic>
        <p:nvPicPr>
          <p:cNvPr id="4" name="Picture 8" descr="https://upload.wikimedia.org/wikipedia/commons/thumb/6/62/Sine_wavelength.svg/220px-Sine_wavelength.svg.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4753" y="1368426"/>
            <a:ext cx="2509283" cy="1254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5325035" y="1169894"/>
            <a:ext cx="18825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15797" y="3904260"/>
            <a:ext cx="18825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738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Woodward Fisher empirical rule for calculation of </a:t>
            </a:r>
            <a:r>
              <a:rPr lang="en-GB" dirty="0">
                <a:sym typeface="Symbol" panose="05050102010706020507" pitchFamily="18" charset="2"/>
              </a:rPr>
              <a:t></a:t>
            </a:r>
            <a:r>
              <a:rPr lang="en-GB" baseline="-25000" dirty="0"/>
              <a:t>max </a:t>
            </a:r>
            <a:r>
              <a:rPr lang="en-US" dirty="0"/>
              <a:t>for dienes</a:t>
            </a:r>
          </a:p>
        </p:txBody>
      </p:sp>
      <p:pic>
        <p:nvPicPr>
          <p:cNvPr id="4" name="Content Placeholder 3"/>
          <p:cNvPicPr>
            <a:picLocks noGrp="1" noChangeAspect="1"/>
          </p:cNvPicPr>
          <p:nvPr>
            <p:ph idx="1"/>
          </p:nvPr>
        </p:nvPicPr>
        <p:blipFill>
          <a:blip r:embed="rId2"/>
          <a:stretch>
            <a:fillRect/>
          </a:stretch>
        </p:blipFill>
        <p:spPr>
          <a:xfrm>
            <a:off x="982133" y="2438401"/>
            <a:ext cx="7393020" cy="4115813"/>
          </a:xfrm>
          <a:prstGeom prst="rect">
            <a:avLst/>
          </a:prstGeom>
        </p:spPr>
      </p:pic>
    </p:spTree>
    <p:extLst>
      <p:ext uri="{BB962C8B-B14F-4D97-AF65-F5344CB8AC3E}">
        <p14:creationId xmlns:p14="http://schemas.microsoft.com/office/powerpoint/2010/main" val="1779017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9315" y="307157"/>
            <a:ext cx="5792469" cy="1359235"/>
          </a:xfrm>
          <a:prstGeom prst="rect">
            <a:avLst/>
          </a:prstGeom>
        </p:spPr>
      </p:pic>
      <p:pic>
        <p:nvPicPr>
          <p:cNvPr id="5" name="Picture 4"/>
          <p:cNvPicPr>
            <a:picLocks noChangeAspect="1"/>
          </p:cNvPicPr>
          <p:nvPr/>
        </p:nvPicPr>
        <p:blipFill>
          <a:blip r:embed="rId3"/>
          <a:stretch>
            <a:fillRect/>
          </a:stretch>
        </p:blipFill>
        <p:spPr>
          <a:xfrm>
            <a:off x="1665542" y="1843813"/>
            <a:ext cx="6554636" cy="4878001"/>
          </a:xfrm>
          <a:prstGeom prst="rect">
            <a:avLst/>
          </a:prstGeom>
        </p:spPr>
      </p:pic>
    </p:spTree>
    <p:extLst>
      <p:ext uri="{BB962C8B-B14F-4D97-AF65-F5344CB8AC3E}">
        <p14:creationId xmlns:p14="http://schemas.microsoft.com/office/powerpoint/2010/main" val="1412237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47164"/>
          </a:xfrm>
        </p:spPr>
        <p:txBody>
          <a:bodyPr/>
          <a:lstStyle/>
          <a:p>
            <a:r>
              <a:rPr lang="en-US" b="1" dirty="0"/>
              <a:t>Infrared (IR)Spectroscopy</a:t>
            </a:r>
          </a:p>
        </p:txBody>
      </p:sp>
      <p:sp>
        <p:nvSpPr>
          <p:cNvPr id="3" name="Content Placeholder 2"/>
          <p:cNvSpPr>
            <a:spLocks noGrp="1"/>
          </p:cNvSpPr>
          <p:nvPr>
            <p:ph idx="1"/>
          </p:nvPr>
        </p:nvSpPr>
        <p:spPr>
          <a:xfrm>
            <a:off x="982133" y="1452282"/>
            <a:ext cx="7704667" cy="4695451"/>
          </a:xfrm>
        </p:spPr>
        <p:txBody>
          <a:bodyPr anchor="t">
            <a:normAutofit/>
          </a:bodyPr>
          <a:lstStyle/>
          <a:p>
            <a:r>
              <a:rPr lang="en-US" dirty="0"/>
              <a:t>IR spectroscopy provides a simple and rapid instrumental technique that can give evidence for the </a:t>
            </a:r>
            <a:r>
              <a:rPr lang="en-US" dirty="0" err="1"/>
              <a:t>preence</a:t>
            </a:r>
            <a:r>
              <a:rPr lang="en-US" dirty="0"/>
              <a:t> of various functional groups.</a:t>
            </a:r>
          </a:p>
          <a:p>
            <a:r>
              <a:rPr lang="en-US" dirty="0"/>
              <a:t>IR spectroscopy- as all forms of spectroscopy depends on the interaction of molecules or atoms with electromagnetic radiation</a:t>
            </a:r>
          </a:p>
          <a:p>
            <a:r>
              <a:rPr lang="en-US" dirty="0"/>
              <a:t>IR radiation refers broadly to the part of the electromagnetic spectrum between visible and microwave region. Of greatest practical use is the limited portion between 4000 and 400</a:t>
            </a:r>
            <a:r>
              <a:rPr lang="en-US" altLang="en-US" dirty="0"/>
              <a:t>cm</a:t>
            </a:r>
            <a:r>
              <a:rPr lang="en-US" altLang="en-US" b="1" baseline="30000" dirty="0"/>
              <a:t>-1 </a:t>
            </a:r>
          </a:p>
        </p:txBody>
      </p:sp>
    </p:spTree>
    <p:extLst>
      <p:ext uri="{BB962C8B-B14F-4D97-AF65-F5344CB8AC3E}">
        <p14:creationId xmlns:p14="http://schemas.microsoft.com/office/powerpoint/2010/main" val="2286315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833716"/>
            <a:ext cx="7704667" cy="5701553"/>
          </a:xfrm>
        </p:spPr>
        <p:txBody>
          <a:bodyPr anchor="t"/>
          <a:lstStyle/>
          <a:p>
            <a:r>
              <a:rPr lang="en-US" dirty="0"/>
              <a:t>Infrared radiation ( associated with 1-15 kcal/mole energy) causes atoms and groups of atoms of organic compounds to vibrated with increased amplitude about the covalent bonds that connect them</a:t>
            </a:r>
          </a:p>
          <a:p>
            <a:r>
              <a:rPr lang="en-US" dirty="0"/>
              <a:t>Since the functional groups of organic molecules include specific arrangement of bonded atoms, absorption of IR energy by an organic molecule will occur in a manner characteristic of the types of bonds and atoms present in the specific functional groups of that molecule. </a:t>
            </a:r>
          </a:p>
          <a:p>
            <a:r>
              <a:rPr lang="en-US" dirty="0"/>
              <a:t>These variations are quantized and they occur when the compound absorb IR energy in particular regions of the IR portion of the spectrum</a:t>
            </a:r>
          </a:p>
        </p:txBody>
      </p:sp>
    </p:spTree>
    <p:extLst>
      <p:ext uri="{BB962C8B-B14F-4D97-AF65-F5344CB8AC3E}">
        <p14:creationId xmlns:p14="http://schemas.microsoft.com/office/powerpoint/2010/main" val="1703379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5580" y="524247"/>
            <a:ext cx="7704667" cy="6118599"/>
          </a:xfrm>
        </p:spPr>
        <p:txBody>
          <a:bodyPr anchor="t">
            <a:normAutofit fontScale="85000" lnSpcReduction="20000"/>
          </a:bodyPr>
          <a:lstStyle/>
          <a:p>
            <a:r>
              <a:rPr lang="en-US" altLang="en-US" dirty="0"/>
              <a:t>Based on IR absorption by molecules as undergo vibrational and rotational transitions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spcAft>
                <a:spcPts val="300"/>
              </a:spcAft>
              <a:defRPr/>
            </a:pPr>
            <a:endParaRPr lang="en-US" altLang="en-US" dirty="0"/>
          </a:p>
          <a:p>
            <a:pPr lvl="1">
              <a:spcAft>
                <a:spcPts val="300"/>
              </a:spcAft>
              <a:defRPr/>
            </a:pPr>
            <a:endParaRPr lang="en-US" altLang="en-US" dirty="0"/>
          </a:p>
          <a:p>
            <a:pPr lvl="1">
              <a:spcAft>
                <a:spcPts val="300"/>
              </a:spcAft>
              <a:defRPr/>
            </a:pPr>
            <a:endParaRPr lang="en-US" altLang="en-US" dirty="0"/>
          </a:p>
          <a:p>
            <a:pPr lvl="1">
              <a:spcAft>
                <a:spcPts val="300"/>
              </a:spcAft>
              <a:defRPr/>
            </a:pPr>
            <a:r>
              <a:rPr lang="en-US" altLang="en-US" sz="2600" dirty="0"/>
              <a:t>IR radiation is in the range of 12,800 – 10 cm</a:t>
            </a:r>
            <a:r>
              <a:rPr lang="en-US" altLang="en-US" sz="2600" baseline="30000" dirty="0"/>
              <a:t>-1</a:t>
            </a:r>
            <a:r>
              <a:rPr lang="en-US" altLang="en-US" sz="2600" dirty="0"/>
              <a:t> or </a:t>
            </a:r>
            <a:r>
              <a:rPr lang="en-US" altLang="en-US" sz="2600" dirty="0">
                <a:sym typeface="Symbol" panose="05050102010706020507" pitchFamily="18" charset="2"/>
              </a:rPr>
              <a:t></a:t>
            </a:r>
            <a:r>
              <a:rPr lang="en-US" altLang="en-US" sz="2600" dirty="0"/>
              <a:t> = 0.78 – 1000 mm</a:t>
            </a:r>
          </a:p>
          <a:p>
            <a:pPr marL="457200" lvl="1" indent="0">
              <a:spcAft>
                <a:spcPts val="300"/>
              </a:spcAft>
              <a:buNone/>
              <a:defRPr/>
            </a:pPr>
            <a:r>
              <a:rPr lang="en-US" altLang="en-US" sz="2600" dirty="0"/>
              <a:t>		- </a:t>
            </a:r>
            <a:r>
              <a:rPr lang="en-US" altLang="en-US" sz="2600" dirty="0">
                <a:solidFill>
                  <a:srgbClr val="000099"/>
                </a:solidFill>
              </a:rPr>
              <a:t>rotational transitions have small energy differences</a:t>
            </a:r>
          </a:p>
          <a:p>
            <a:pPr marL="2743200" lvl="6" indent="0">
              <a:spcAft>
                <a:spcPts val="300"/>
              </a:spcAft>
              <a:buNone/>
              <a:defRPr/>
            </a:pPr>
            <a:r>
              <a:rPr lang="en-US" altLang="en-US" sz="1700" dirty="0">
                <a:solidFill>
                  <a:srgbClr val="CC3300"/>
                </a:solidFill>
              </a:rPr>
              <a:t> ≤ 100 cm</a:t>
            </a:r>
            <a:r>
              <a:rPr lang="en-US" altLang="en-US" sz="1700" baseline="30000" dirty="0">
                <a:solidFill>
                  <a:srgbClr val="CC3300"/>
                </a:solidFill>
              </a:rPr>
              <a:t>-1</a:t>
            </a:r>
            <a:r>
              <a:rPr lang="en-US" altLang="en-US" sz="1700" dirty="0">
                <a:solidFill>
                  <a:srgbClr val="CC3300"/>
                </a:solidFill>
              </a:rPr>
              <a:t>, l &gt; 100 mm</a:t>
            </a:r>
          </a:p>
          <a:p>
            <a:pPr marL="457200" lvl="1" indent="0">
              <a:spcAft>
                <a:spcPts val="300"/>
              </a:spcAft>
              <a:buNone/>
              <a:defRPr/>
            </a:pPr>
            <a:r>
              <a:rPr lang="en-US" altLang="en-US" sz="2600" dirty="0">
                <a:solidFill>
                  <a:srgbClr val="CC3300"/>
                </a:solidFill>
              </a:rPr>
              <a:t>		</a:t>
            </a:r>
            <a:r>
              <a:rPr lang="en-US" altLang="en-US" sz="2600" dirty="0"/>
              <a:t>-</a:t>
            </a:r>
            <a:r>
              <a:rPr lang="en-US" altLang="en-US" sz="2600" dirty="0">
                <a:solidFill>
                  <a:srgbClr val="CC3300"/>
                </a:solidFill>
              </a:rPr>
              <a:t> </a:t>
            </a:r>
            <a:r>
              <a:rPr lang="en-US" altLang="en-US" sz="2600" dirty="0">
                <a:solidFill>
                  <a:srgbClr val="000099"/>
                </a:solidFill>
              </a:rPr>
              <a:t>vibrational transitions occur at higher energies</a:t>
            </a:r>
          </a:p>
          <a:p>
            <a:pPr marL="457200" lvl="1" indent="0">
              <a:spcAft>
                <a:spcPts val="300"/>
              </a:spcAft>
              <a:buNone/>
              <a:defRPr/>
            </a:pPr>
            <a:r>
              <a:rPr lang="en-US" altLang="en-US" sz="2600" dirty="0">
                <a:solidFill>
                  <a:srgbClr val="000099"/>
                </a:solidFill>
              </a:rPr>
              <a:t>		</a:t>
            </a:r>
            <a:r>
              <a:rPr lang="en-US" altLang="en-US" sz="2600" dirty="0"/>
              <a:t>-</a:t>
            </a:r>
            <a:r>
              <a:rPr lang="en-US" altLang="en-US" sz="2600" dirty="0">
                <a:solidFill>
                  <a:srgbClr val="000099"/>
                </a:solidFill>
              </a:rPr>
              <a:t> rotational and vibrational transitions often occur 				together</a:t>
            </a:r>
          </a:p>
          <a:p>
            <a:endParaRPr lang="en-US" altLang="en-US" dirty="0"/>
          </a:p>
          <a:p>
            <a:endParaRPr lang="en-US" dirty="0"/>
          </a:p>
        </p:txBody>
      </p:sp>
      <p:grpSp>
        <p:nvGrpSpPr>
          <p:cNvPr id="4" name="Group 2"/>
          <p:cNvGrpSpPr>
            <a:grpSpLocks/>
          </p:cNvGrpSpPr>
          <p:nvPr/>
        </p:nvGrpSpPr>
        <p:grpSpPr bwMode="auto">
          <a:xfrm>
            <a:off x="1654269" y="1057742"/>
            <a:ext cx="5672137" cy="3021012"/>
            <a:chOff x="685800" y="2312988"/>
            <a:chExt cx="5673188" cy="3021012"/>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34290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5"/>
            <p:cNvSpPr>
              <a:spLocks noChangeShapeType="1"/>
            </p:cNvSpPr>
            <p:nvPr/>
          </p:nvSpPr>
          <p:spPr bwMode="auto">
            <a:xfrm>
              <a:off x="1143000" y="2590800"/>
              <a:ext cx="0" cy="236220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7" name="Line 6"/>
            <p:cNvSpPr>
              <a:spLocks noChangeShapeType="1"/>
            </p:cNvSpPr>
            <p:nvPr/>
          </p:nvSpPr>
          <p:spPr bwMode="auto">
            <a:xfrm>
              <a:off x="1143000" y="4953000"/>
              <a:ext cx="3429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7"/>
            <p:cNvSpPr txBox="1">
              <a:spLocks noChangeArrowheads="1"/>
            </p:cNvSpPr>
            <p:nvPr/>
          </p:nvSpPr>
          <p:spPr bwMode="auto">
            <a:xfrm rot="-5400000">
              <a:off x="-161925" y="3590925"/>
              <a:ext cx="200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Potential Energy (E)</a:t>
              </a:r>
            </a:p>
          </p:txBody>
        </p:sp>
        <p:sp>
          <p:nvSpPr>
            <p:cNvPr id="9" name="Text Box 8"/>
            <p:cNvSpPr txBox="1">
              <a:spLocks noChangeArrowheads="1"/>
            </p:cNvSpPr>
            <p:nvPr/>
          </p:nvSpPr>
          <p:spPr bwMode="auto">
            <a:xfrm>
              <a:off x="1828800" y="50292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Interatomic Distance (r)</a:t>
              </a:r>
            </a:p>
          </p:txBody>
        </p:sp>
        <p:sp>
          <p:nvSpPr>
            <p:cNvPr id="10" name="Line 9"/>
            <p:cNvSpPr>
              <a:spLocks noChangeShapeType="1"/>
            </p:cNvSpPr>
            <p:nvPr/>
          </p:nvSpPr>
          <p:spPr bwMode="auto">
            <a:xfrm flipV="1">
              <a:off x="3810450" y="2590800"/>
              <a:ext cx="380549" cy="685800"/>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3505200" y="2312988"/>
              <a:ext cx="1944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a:solidFill>
                    <a:srgbClr val="CC3300"/>
                  </a:solidFill>
                </a:rPr>
                <a:t>rotational transitions</a:t>
              </a:r>
            </a:p>
          </p:txBody>
        </p:sp>
        <p:sp>
          <p:nvSpPr>
            <p:cNvPr id="12" name="Text Box 13"/>
            <p:cNvSpPr txBox="1">
              <a:spLocks noChangeArrowheads="1"/>
            </p:cNvSpPr>
            <p:nvPr/>
          </p:nvSpPr>
          <p:spPr bwMode="auto">
            <a:xfrm>
              <a:off x="4304763" y="4267200"/>
              <a:ext cx="205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a:solidFill>
                    <a:srgbClr val="CC3300"/>
                  </a:solidFill>
                </a:rPr>
                <a:t>Vibrational transitions</a:t>
              </a:r>
            </a:p>
          </p:txBody>
        </p:sp>
        <p:sp>
          <p:nvSpPr>
            <p:cNvPr id="13" name="Right Brace 12"/>
            <p:cNvSpPr/>
            <p:nvPr/>
          </p:nvSpPr>
          <p:spPr>
            <a:xfrm>
              <a:off x="3654975" y="2924175"/>
              <a:ext cx="155604" cy="7302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2060"/>
                </a:solidFill>
              </a:endParaRPr>
            </a:p>
          </p:txBody>
        </p:sp>
        <p:sp>
          <p:nvSpPr>
            <p:cNvPr id="14" name="Right Brace 13"/>
            <p:cNvSpPr/>
            <p:nvPr/>
          </p:nvSpPr>
          <p:spPr>
            <a:xfrm>
              <a:off x="4167832" y="4054475"/>
              <a:ext cx="155604" cy="73183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2060"/>
                </a:solidFill>
              </a:endParaRPr>
            </a:p>
          </p:txBody>
        </p:sp>
      </p:grpSp>
    </p:spTree>
    <p:extLst>
      <p:ext uri="{BB962C8B-B14F-4D97-AF65-F5344CB8AC3E}">
        <p14:creationId xmlns:p14="http://schemas.microsoft.com/office/powerpoint/2010/main" val="617260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833716"/>
            <a:ext cx="7704667" cy="5701553"/>
          </a:xfrm>
        </p:spPr>
        <p:txBody>
          <a:bodyPr anchor="t"/>
          <a:lstStyle/>
          <a:p>
            <a:r>
              <a:rPr lang="en-US" dirty="0"/>
              <a:t>Generally vibration frequency of a particular bond depends upon</a:t>
            </a:r>
          </a:p>
          <a:p>
            <a:pPr marL="457200" indent="-457200">
              <a:buFont typeface="+mj-lt"/>
              <a:buAutoNum type="arabicPeriod"/>
            </a:pPr>
            <a:r>
              <a:rPr lang="en-US" dirty="0"/>
              <a:t>Strength or relative stiffness of the bond. Triple bonds are stiffer (and vibrate at higher frequencies) than double bonds while double bonds are stiffer than single bonds </a:t>
            </a:r>
          </a:p>
          <a:p>
            <a:pPr marL="457200" indent="-457200">
              <a:buFont typeface="+mj-lt"/>
              <a:buAutoNum type="arabicPeriod"/>
            </a:pPr>
            <a:r>
              <a:rPr lang="en-US" dirty="0"/>
              <a:t>Masses of the bonded atoms – light atoms vibrate at higher frequencies than heavier atoms</a:t>
            </a:r>
          </a:p>
          <a:p>
            <a:pPr marL="457200" indent="-457200">
              <a:buFont typeface="+mj-lt"/>
              <a:buAutoNum type="arabicPeriod"/>
            </a:pPr>
            <a:r>
              <a:rPr lang="en-US" dirty="0"/>
              <a:t>Geometry of the molecule</a:t>
            </a:r>
          </a:p>
        </p:txBody>
      </p:sp>
    </p:spTree>
    <p:extLst>
      <p:ext uri="{BB962C8B-B14F-4D97-AF65-F5344CB8AC3E}">
        <p14:creationId xmlns:p14="http://schemas.microsoft.com/office/powerpoint/2010/main" val="4073791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94130"/>
            <a:ext cx="7704667" cy="793375"/>
          </a:xfrm>
        </p:spPr>
        <p:txBody>
          <a:bodyPr/>
          <a:lstStyle/>
          <a:p>
            <a:r>
              <a:rPr lang="en-US" altLang="en-US" dirty="0">
                <a:solidFill>
                  <a:srgbClr val="CC3300"/>
                </a:solidFill>
              </a:rPr>
              <a:t>Types of Molecular Vibrations</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804" y="1711927"/>
            <a:ext cx="2432571" cy="30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016" y="1622332"/>
            <a:ext cx="233838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877050" y="1063559"/>
            <a:ext cx="180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002060"/>
                </a:solidFill>
              </a:rPr>
              <a:t>Bond Bending</a:t>
            </a:r>
          </a:p>
        </p:txBody>
      </p:sp>
      <p:sp>
        <p:nvSpPr>
          <p:cNvPr id="7" name="Text Box 9"/>
          <p:cNvSpPr txBox="1">
            <a:spLocks noChangeArrowheads="1"/>
          </p:cNvSpPr>
          <p:nvPr/>
        </p:nvSpPr>
        <p:spPr bwMode="auto">
          <a:xfrm>
            <a:off x="4671266" y="2026947"/>
            <a:ext cx="180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In-plane rocking</a:t>
            </a:r>
          </a:p>
        </p:txBody>
      </p:sp>
      <p:sp>
        <p:nvSpPr>
          <p:cNvPr id="8" name="Text Box 10"/>
          <p:cNvSpPr txBox="1">
            <a:spLocks noChangeArrowheads="1"/>
          </p:cNvSpPr>
          <p:nvPr/>
        </p:nvSpPr>
        <p:spPr bwMode="auto">
          <a:xfrm>
            <a:off x="4391866" y="3128486"/>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In-plane scissoring</a:t>
            </a:r>
          </a:p>
        </p:txBody>
      </p:sp>
      <p:sp>
        <p:nvSpPr>
          <p:cNvPr id="9" name="Text Box 11"/>
          <p:cNvSpPr txBox="1">
            <a:spLocks noChangeArrowheads="1"/>
          </p:cNvSpPr>
          <p:nvPr/>
        </p:nvSpPr>
        <p:spPr bwMode="auto">
          <a:xfrm>
            <a:off x="4112466" y="4747927"/>
            <a:ext cx="236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Out-of-plane wagging</a:t>
            </a:r>
          </a:p>
        </p:txBody>
      </p:sp>
      <p:sp>
        <p:nvSpPr>
          <p:cNvPr id="10" name="Text Box 12"/>
          <p:cNvSpPr txBox="1">
            <a:spLocks noChangeArrowheads="1"/>
          </p:cNvSpPr>
          <p:nvPr/>
        </p:nvSpPr>
        <p:spPr bwMode="auto">
          <a:xfrm>
            <a:off x="4265333" y="6000656"/>
            <a:ext cx="227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Out-of-plane twisting</a:t>
            </a:r>
          </a:p>
        </p:txBody>
      </p:sp>
      <p:sp>
        <p:nvSpPr>
          <p:cNvPr id="11" name="Text Box 3"/>
          <p:cNvSpPr txBox="1">
            <a:spLocks noChangeArrowheads="1"/>
          </p:cNvSpPr>
          <p:nvPr/>
        </p:nvSpPr>
        <p:spPr bwMode="auto">
          <a:xfrm>
            <a:off x="1797215" y="1090512"/>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002060"/>
                </a:solidFill>
              </a:rPr>
              <a:t>Bond Stretching</a:t>
            </a:r>
          </a:p>
        </p:txBody>
      </p:sp>
      <p:sp>
        <p:nvSpPr>
          <p:cNvPr id="12" name="Text Box 5"/>
          <p:cNvSpPr txBox="1">
            <a:spLocks noChangeArrowheads="1"/>
          </p:cNvSpPr>
          <p:nvPr/>
        </p:nvSpPr>
        <p:spPr bwMode="auto">
          <a:xfrm>
            <a:off x="625951" y="2282524"/>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symmetric</a:t>
            </a:r>
          </a:p>
        </p:txBody>
      </p:sp>
      <p:sp>
        <p:nvSpPr>
          <p:cNvPr id="13" name="Text Box 6"/>
          <p:cNvSpPr txBox="1">
            <a:spLocks noChangeArrowheads="1"/>
          </p:cNvSpPr>
          <p:nvPr/>
        </p:nvSpPr>
        <p:spPr bwMode="auto">
          <a:xfrm>
            <a:off x="444665" y="3734677"/>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CC3300"/>
                </a:solidFill>
              </a:rPr>
              <a:t>asymmetric</a:t>
            </a:r>
          </a:p>
        </p:txBody>
      </p:sp>
    </p:spTree>
    <p:extLst>
      <p:ext uri="{BB962C8B-B14F-4D97-AF65-F5344CB8AC3E}">
        <p14:creationId xmlns:p14="http://schemas.microsoft.com/office/powerpoint/2010/main" val="419781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H3UmbrellaBen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4290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5" descr="CH2AsymSt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04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6" descr="CH2Rock"/>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5814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descr="CH2ScissorBend"/>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04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descr="CH2SymSt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9"/>
          <p:cNvSpPr txBox="1">
            <a:spLocks noChangeArrowheads="1"/>
          </p:cNvSpPr>
          <p:nvPr/>
        </p:nvSpPr>
        <p:spPr bwMode="auto">
          <a:xfrm>
            <a:off x="1219200" y="26670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symmetric</a:t>
            </a:r>
          </a:p>
        </p:txBody>
      </p:sp>
      <p:sp>
        <p:nvSpPr>
          <p:cNvPr id="11272" name="Text Box 10"/>
          <p:cNvSpPr txBox="1">
            <a:spLocks noChangeArrowheads="1"/>
          </p:cNvSpPr>
          <p:nvPr/>
        </p:nvSpPr>
        <p:spPr bwMode="auto">
          <a:xfrm>
            <a:off x="4038600" y="2667000"/>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asymmetric</a:t>
            </a:r>
          </a:p>
        </p:txBody>
      </p:sp>
      <p:sp>
        <p:nvSpPr>
          <p:cNvPr id="11273" name="Text Box 11"/>
          <p:cNvSpPr txBox="1">
            <a:spLocks noChangeArrowheads="1"/>
          </p:cNvSpPr>
          <p:nvPr/>
        </p:nvSpPr>
        <p:spPr bwMode="auto">
          <a:xfrm>
            <a:off x="4114800" y="5867400"/>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In-plane rocking</a:t>
            </a:r>
          </a:p>
        </p:txBody>
      </p:sp>
      <p:sp>
        <p:nvSpPr>
          <p:cNvPr id="11274" name="Text Box 12"/>
          <p:cNvSpPr txBox="1">
            <a:spLocks noChangeArrowheads="1"/>
          </p:cNvSpPr>
          <p:nvPr/>
        </p:nvSpPr>
        <p:spPr bwMode="auto">
          <a:xfrm>
            <a:off x="6629400" y="266700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In-plane scissoring</a:t>
            </a:r>
          </a:p>
        </p:txBody>
      </p:sp>
      <p:sp>
        <p:nvSpPr>
          <p:cNvPr id="11275" name="Text Box 13"/>
          <p:cNvSpPr txBox="1">
            <a:spLocks noChangeArrowheads="1"/>
          </p:cNvSpPr>
          <p:nvPr/>
        </p:nvSpPr>
        <p:spPr bwMode="auto">
          <a:xfrm>
            <a:off x="6553200" y="5791200"/>
            <a:ext cx="236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Out-of-plane wagging</a:t>
            </a:r>
          </a:p>
        </p:txBody>
      </p:sp>
      <p:sp>
        <p:nvSpPr>
          <p:cNvPr id="11276" name="Text Box 15"/>
          <p:cNvSpPr txBox="1">
            <a:spLocks noChangeArrowheads="1"/>
          </p:cNvSpPr>
          <p:nvPr/>
        </p:nvSpPr>
        <p:spPr bwMode="auto">
          <a:xfrm>
            <a:off x="685800" y="5867400"/>
            <a:ext cx="227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CC3300"/>
                </a:solidFill>
              </a:rPr>
              <a:t>Out-of-plane twisting</a:t>
            </a:r>
          </a:p>
        </p:txBody>
      </p:sp>
      <p:pic>
        <p:nvPicPr>
          <p:cNvPr id="11277" name="Picture 16" descr="vib5loop"/>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038600"/>
            <a:ext cx="22860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82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0"/>
            <a:ext cx="7704667" cy="900952"/>
          </a:xfrm>
        </p:spPr>
        <p:txBody>
          <a:bodyPr/>
          <a:lstStyle/>
          <a:p>
            <a:r>
              <a:rPr lang="en-US" altLang="en-US" dirty="0">
                <a:solidFill>
                  <a:srgbClr val="CC3300"/>
                </a:solidFill>
              </a:rPr>
              <a:t>Essential Requirement</a:t>
            </a:r>
            <a:endParaRPr lang="en-US" dirty="0"/>
          </a:p>
        </p:txBody>
      </p:sp>
      <p:sp>
        <p:nvSpPr>
          <p:cNvPr id="3" name="Content Placeholder 2"/>
          <p:cNvSpPr>
            <a:spLocks noGrp="1"/>
          </p:cNvSpPr>
          <p:nvPr>
            <p:ph idx="1"/>
          </p:nvPr>
        </p:nvSpPr>
        <p:spPr>
          <a:xfrm>
            <a:off x="982132" y="900952"/>
            <a:ext cx="7704667" cy="5553636"/>
          </a:xfrm>
        </p:spPr>
        <p:txBody>
          <a:bodyPr anchor="t">
            <a:normAutofit fontScale="92500"/>
          </a:bodyPr>
          <a:lstStyle/>
          <a:p>
            <a:r>
              <a:rPr lang="en-US" dirty="0"/>
              <a:t>Not all the molecular vibrations result in the absorption of IR energy. </a:t>
            </a:r>
          </a:p>
          <a:p>
            <a:r>
              <a:rPr lang="en-US" dirty="0"/>
              <a:t>For a vibration to occur with the absorption of IR energy, the dipole moment of the molecule must change during vibration (but it is not necessary for the molecule to possess a permanent dipole moment) </a:t>
            </a:r>
          </a:p>
          <a:p>
            <a:r>
              <a:rPr lang="en-US" dirty="0"/>
              <a:t>Greater the dipole moment change, more intense will be the absorption of IR light and more smooth will be the vibrational transition.</a:t>
            </a:r>
          </a:p>
          <a:p>
            <a:r>
              <a:rPr lang="en-US" dirty="0"/>
              <a:t>Thus it may be concluded that absorption of IR light (i.e. vibrational change) depend upon the symmetry of the molecule. </a:t>
            </a:r>
          </a:p>
          <a:p>
            <a:r>
              <a:rPr lang="en-US" dirty="0"/>
              <a:t>Greater the symmetry, less will be the absorption of IR energy, consequently less will be the vibrational transition.</a:t>
            </a:r>
          </a:p>
        </p:txBody>
      </p:sp>
    </p:spTree>
    <p:extLst>
      <p:ext uri="{BB962C8B-B14F-4D97-AF65-F5344CB8AC3E}">
        <p14:creationId xmlns:p14="http://schemas.microsoft.com/office/powerpoint/2010/main" val="1152862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860612"/>
            <a:ext cx="7704667" cy="5139204"/>
          </a:xfrm>
        </p:spPr>
        <p:txBody>
          <a:bodyPr anchor="t"/>
          <a:lstStyle/>
          <a:p>
            <a:r>
              <a:rPr lang="en-US" dirty="0"/>
              <a:t>Symmetric molecules like H</a:t>
            </a:r>
            <a:r>
              <a:rPr lang="en-US" baseline="-25000" dirty="0"/>
              <a:t>2</a:t>
            </a:r>
            <a:r>
              <a:rPr lang="en-US" dirty="0"/>
              <a:t>, O</a:t>
            </a:r>
            <a:r>
              <a:rPr lang="en-US" baseline="-25000" dirty="0"/>
              <a:t>2</a:t>
            </a:r>
            <a:r>
              <a:rPr lang="en-US" dirty="0"/>
              <a:t> etc. will have less vibrational change whereas CO will have greater vibrational transition.</a:t>
            </a:r>
          </a:p>
          <a:p>
            <a:r>
              <a:rPr lang="en-US" dirty="0"/>
              <a:t>Similarly, carbonyl group (&gt;C=O) will have greater probability of vibrational transition than that of </a:t>
            </a:r>
            <a:r>
              <a:rPr lang="en-US" dirty="0" err="1"/>
              <a:t>ethylenic</a:t>
            </a:r>
            <a:r>
              <a:rPr lang="en-US" dirty="0"/>
              <a:t> molecule (&gt;C=C&lt;).</a:t>
            </a:r>
          </a:p>
          <a:p>
            <a:r>
              <a:rPr lang="en-US" dirty="0"/>
              <a:t>Again in case of cis isomer, vibrational transition will be more intense than the corresponding trans isomer.</a:t>
            </a:r>
          </a:p>
        </p:txBody>
      </p:sp>
    </p:spTree>
    <p:extLst>
      <p:ext uri="{BB962C8B-B14F-4D97-AF65-F5344CB8AC3E}">
        <p14:creationId xmlns:p14="http://schemas.microsoft.com/office/powerpoint/2010/main" val="45070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34715"/>
          </a:xfrm>
        </p:spPr>
        <p:txBody>
          <a:bodyPr/>
          <a:lstStyle/>
          <a:p>
            <a:r>
              <a:rPr lang="en-US" dirty="0"/>
              <a:t>Electromagnetic Spectrum</a:t>
            </a:r>
          </a:p>
        </p:txBody>
      </p:sp>
      <p:pic>
        <p:nvPicPr>
          <p:cNvPr id="5" name="Picture 9" descr="spectrumYorkUniv"/>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447"/>
          <a:stretch/>
        </p:blipFill>
        <p:spPr bwMode="auto">
          <a:xfrm>
            <a:off x="1242051" y="1757489"/>
            <a:ext cx="7669530" cy="377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850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60611"/>
          </a:xfrm>
        </p:spPr>
        <p:txBody>
          <a:bodyPr>
            <a:normAutofit fontScale="90000"/>
          </a:bodyPr>
          <a:lstStyle/>
          <a:p>
            <a:r>
              <a:rPr lang="en-US" altLang="en-US" dirty="0"/>
              <a:t>Typical IR spectrum for Organic Molecule</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343"/>
          <a:stretch>
            <a:fillRect/>
          </a:stretch>
        </p:blipFill>
        <p:spPr bwMode="auto">
          <a:xfrm>
            <a:off x="982663" y="2176772"/>
            <a:ext cx="7704137" cy="363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326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394447"/>
            <a:ext cx="8766175" cy="451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Arial" pitchFamily="34" charset="0"/>
              </a:defRPr>
            </a:lvl1pPr>
            <a:lvl2pPr marL="914400" indent="-457200" eaLnBrk="0" hangingPunct="0">
              <a:defRPr sz="1600">
                <a:solidFill>
                  <a:schemeClr val="tx1"/>
                </a:solidFill>
                <a:latin typeface="Arial" pitchFamily="34" charset="0"/>
              </a:defRPr>
            </a:lvl2pPr>
            <a:lvl3pPr marL="1143000" indent="-228600" eaLnBrk="0" hangingPunct="0">
              <a:defRPr sz="1600">
                <a:solidFill>
                  <a:schemeClr val="tx1"/>
                </a:solidFill>
                <a:latin typeface="Arial" pitchFamily="34" charset="0"/>
              </a:defRPr>
            </a:lvl3pPr>
            <a:lvl4pPr marL="1600200" indent="-228600" eaLnBrk="0" hangingPunct="0">
              <a:defRPr sz="1600">
                <a:solidFill>
                  <a:schemeClr val="tx1"/>
                </a:solidFill>
                <a:latin typeface="Arial" pitchFamily="34" charset="0"/>
              </a:defRPr>
            </a:lvl4pPr>
            <a:lvl5pPr marL="2057400" indent="-228600" eaLnBrk="0" hangingPunct="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pPr lvl="1" eaLnBrk="1" hangingPunct="1">
              <a:spcAft>
                <a:spcPts val="300"/>
              </a:spcAft>
              <a:defRPr/>
            </a:pPr>
            <a:r>
              <a:rPr lang="en-US" altLang="en-US" dirty="0"/>
              <a:t>	</a:t>
            </a:r>
            <a:r>
              <a:rPr lang="en-US" altLang="en-US" sz="2400" b="1" dirty="0">
                <a:latin typeface="+mj-lt"/>
              </a:rPr>
              <a:t>Typical IR spectrum for Organic Molecule</a:t>
            </a:r>
          </a:p>
          <a:p>
            <a:pPr lvl="1" eaLnBrk="1" hangingPunct="1">
              <a:spcAft>
                <a:spcPts val="300"/>
              </a:spcAft>
              <a:defRPr/>
            </a:pPr>
            <a:endParaRPr lang="en-US" altLang="en-US" b="1" dirty="0">
              <a:latin typeface="+mj-lt"/>
            </a:endParaRPr>
          </a:p>
          <a:p>
            <a:pPr lvl="1" eaLnBrk="1" hangingPunct="1">
              <a:spcAft>
                <a:spcPts val="300"/>
              </a:spcAft>
              <a:defRPr/>
            </a:pPr>
            <a:r>
              <a:rPr lang="en-US" altLang="en-US" dirty="0"/>
              <a:t>	- </a:t>
            </a:r>
            <a:r>
              <a:rPr lang="en-US" altLang="en-US" sz="2000" dirty="0">
                <a:solidFill>
                  <a:srgbClr val="000099"/>
                </a:solidFill>
                <a:latin typeface="+mn-lt"/>
              </a:rPr>
              <a:t>many more bands than in UV-vis, fluorescence or phosphorescence</a:t>
            </a:r>
          </a:p>
          <a:p>
            <a:pPr lvl="1" eaLnBrk="1" hangingPunct="1">
              <a:spcAft>
                <a:spcPts val="300"/>
              </a:spcAft>
              <a:defRPr/>
            </a:pPr>
            <a:r>
              <a:rPr lang="en-US" altLang="en-US" sz="2000" dirty="0">
                <a:solidFill>
                  <a:srgbClr val="000099"/>
                </a:solidFill>
                <a:latin typeface="+mn-lt"/>
              </a:rPr>
              <a:t>	</a:t>
            </a:r>
            <a:r>
              <a:rPr lang="en-US" altLang="en-US" sz="2000" dirty="0">
                <a:latin typeface="+mn-lt"/>
              </a:rPr>
              <a:t>-</a:t>
            </a:r>
            <a:r>
              <a:rPr lang="en-US" altLang="en-US" sz="2000" dirty="0">
                <a:solidFill>
                  <a:srgbClr val="000099"/>
                </a:solidFill>
                <a:latin typeface="+mn-lt"/>
              </a:rPr>
              <a:t> bands are also much sharper</a:t>
            </a:r>
            <a:endParaRPr lang="en-US" altLang="en-US" sz="2000" dirty="0">
              <a:solidFill>
                <a:srgbClr val="CC3300"/>
              </a:solidFill>
              <a:latin typeface="+mn-lt"/>
            </a:endParaRPr>
          </a:p>
          <a:p>
            <a:pPr lvl="1" eaLnBrk="1" hangingPunct="1">
              <a:spcAft>
                <a:spcPts val="300"/>
              </a:spcAft>
              <a:defRPr/>
            </a:pPr>
            <a:r>
              <a:rPr lang="en-US" altLang="en-US" sz="2000" dirty="0">
                <a:solidFill>
                  <a:srgbClr val="CC3300"/>
                </a:solidFill>
                <a:latin typeface="+mn-lt"/>
              </a:rPr>
              <a:t>	</a:t>
            </a:r>
            <a:r>
              <a:rPr lang="en-US" altLang="en-US" sz="2000" dirty="0">
                <a:latin typeface="+mn-lt"/>
              </a:rPr>
              <a:t>-</a:t>
            </a:r>
            <a:r>
              <a:rPr lang="en-US" altLang="en-US" sz="2000" dirty="0">
                <a:solidFill>
                  <a:srgbClr val="CC3300"/>
                </a:solidFill>
                <a:latin typeface="+mn-lt"/>
              </a:rPr>
              <a:t> </a:t>
            </a:r>
            <a:r>
              <a:rPr lang="en-US" altLang="en-US" sz="2000" dirty="0">
                <a:solidFill>
                  <a:srgbClr val="000099"/>
                </a:solidFill>
                <a:latin typeface="+mn-lt"/>
              </a:rPr>
              <a:t>pattern is distinct for given molecule</a:t>
            </a:r>
          </a:p>
          <a:p>
            <a:pPr marL="1828800" lvl="6" indent="914400" eaLnBrk="1" hangingPunct="1">
              <a:spcAft>
                <a:spcPts val="300"/>
              </a:spcAft>
              <a:buFont typeface="Arial" panose="020B0604020202020204" pitchFamily="34" charset="0"/>
              <a:buChar char="•"/>
              <a:defRPr/>
            </a:pPr>
            <a:r>
              <a:rPr lang="en-US" altLang="en-US" sz="2000" dirty="0">
                <a:solidFill>
                  <a:srgbClr val="CC3300"/>
                </a:solidFill>
                <a:latin typeface="+mn-lt"/>
              </a:rPr>
              <a:t>except for optical isomers</a:t>
            </a:r>
          </a:p>
          <a:p>
            <a:pPr lvl="1" eaLnBrk="1" hangingPunct="1">
              <a:spcAft>
                <a:spcPts val="300"/>
              </a:spcAft>
              <a:defRPr/>
            </a:pPr>
            <a:r>
              <a:rPr lang="en-US" altLang="en-US" sz="2000" dirty="0">
                <a:solidFill>
                  <a:srgbClr val="000099"/>
                </a:solidFill>
                <a:latin typeface="+mn-lt"/>
              </a:rPr>
              <a:t>	</a:t>
            </a:r>
            <a:r>
              <a:rPr lang="en-US" altLang="en-US" sz="2000" dirty="0">
                <a:latin typeface="+mn-lt"/>
              </a:rPr>
              <a:t>-</a:t>
            </a:r>
            <a:r>
              <a:rPr lang="en-US" altLang="en-US" sz="2000" dirty="0">
                <a:solidFill>
                  <a:srgbClr val="000099"/>
                </a:solidFill>
                <a:latin typeface="+mn-lt"/>
              </a:rPr>
              <a:t> good qualitative tool</a:t>
            </a:r>
          </a:p>
          <a:p>
            <a:pPr marL="1774825" lvl="6" eaLnBrk="1" hangingPunct="1">
              <a:spcAft>
                <a:spcPts val="300"/>
              </a:spcAft>
              <a:buFont typeface="Arial" panose="020B0604020202020204" pitchFamily="34" charset="0"/>
              <a:buChar char="•"/>
              <a:defRPr/>
            </a:pPr>
            <a:r>
              <a:rPr lang="en-US" altLang="en-US" sz="2000" dirty="0">
                <a:solidFill>
                  <a:srgbClr val="CC3300"/>
                </a:solidFill>
                <a:latin typeface="+mn-lt"/>
              </a:rPr>
              <a:t>can be used for compound identification</a:t>
            </a:r>
          </a:p>
          <a:p>
            <a:pPr marL="1774825" lvl="6" eaLnBrk="1" hangingPunct="1">
              <a:spcAft>
                <a:spcPts val="300"/>
              </a:spcAft>
              <a:buFont typeface="Arial" panose="020B0604020202020204" pitchFamily="34" charset="0"/>
              <a:buChar char="•"/>
              <a:defRPr/>
            </a:pPr>
            <a:r>
              <a:rPr lang="en-US" altLang="en-US" sz="2000" dirty="0">
                <a:solidFill>
                  <a:srgbClr val="CC3300"/>
                </a:solidFill>
                <a:latin typeface="+mn-lt"/>
              </a:rPr>
              <a:t>group analysis</a:t>
            </a:r>
          </a:p>
          <a:p>
            <a:pPr lvl="1" eaLnBrk="1" hangingPunct="1">
              <a:spcAft>
                <a:spcPts val="300"/>
              </a:spcAft>
              <a:defRPr/>
            </a:pPr>
            <a:r>
              <a:rPr lang="en-US" altLang="en-US" sz="2000" dirty="0">
                <a:solidFill>
                  <a:srgbClr val="000099"/>
                </a:solidFill>
                <a:latin typeface="+mn-lt"/>
              </a:rPr>
              <a:t>	 also quantitative tool</a:t>
            </a:r>
          </a:p>
          <a:p>
            <a:pPr marL="1546225" lvl="6" eaLnBrk="1" hangingPunct="1">
              <a:spcAft>
                <a:spcPts val="300"/>
              </a:spcAft>
              <a:buFont typeface="Arial" panose="020B0604020202020204" pitchFamily="34" charset="0"/>
              <a:buChar char="•"/>
              <a:defRPr/>
            </a:pPr>
            <a:r>
              <a:rPr lang="en-US" altLang="en-US" sz="2000" dirty="0">
                <a:solidFill>
                  <a:srgbClr val="CC3300"/>
                </a:solidFill>
                <a:latin typeface="+mn-lt"/>
              </a:rPr>
              <a:t>intensity of bands related to amount of compound present</a:t>
            </a:r>
          </a:p>
          <a:p>
            <a:pPr lvl="1" eaLnBrk="1" hangingPunct="1">
              <a:spcAft>
                <a:spcPts val="300"/>
              </a:spcAft>
              <a:defRPr/>
            </a:pPr>
            <a:r>
              <a:rPr lang="en-US" altLang="en-US" sz="2000" dirty="0">
                <a:solidFill>
                  <a:srgbClr val="CC3300"/>
                </a:solidFill>
                <a:latin typeface="+mn-lt"/>
              </a:rPr>
              <a:t>	</a:t>
            </a:r>
            <a:r>
              <a:rPr lang="en-US" altLang="en-US" sz="2000" dirty="0">
                <a:latin typeface="+mn-lt"/>
              </a:rPr>
              <a:t>-</a:t>
            </a:r>
            <a:r>
              <a:rPr lang="en-US" altLang="en-US" sz="2000" dirty="0">
                <a:solidFill>
                  <a:srgbClr val="CC3300"/>
                </a:solidFill>
                <a:latin typeface="+mn-lt"/>
              </a:rPr>
              <a:t> </a:t>
            </a:r>
            <a:r>
              <a:rPr lang="en-US" altLang="en-US" sz="2000" dirty="0">
                <a:solidFill>
                  <a:srgbClr val="000099"/>
                </a:solidFill>
                <a:latin typeface="+mn-lt"/>
              </a:rPr>
              <a:t>spectra usually shown as percent transmittance (instead of absorbance) 		   vs. wavenumber (instead of </a:t>
            </a:r>
            <a:r>
              <a:rPr lang="en-US" altLang="en-US" sz="2000" dirty="0">
                <a:solidFill>
                  <a:srgbClr val="000099"/>
                </a:solidFill>
                <a:latin typeface="+mn-lt"/>
                <a:sym typeface="Symbol" panose="05050102010706020507" pitchFamily="18" charset="2"/>
              </a:rPr>
              <a:t></a:t>
            </a:r>
            <a:r>
              <a:rPr lang="en-US" altLang="en-US" sz="2000" dirty="0">
                <a:solidFill>
                  <a:srgbClr val="000099"/>
                </a:solidFill>
                <a:latin typeface="+mn-lt"/>
              </a:rPr>
              <a:t>) for convenience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43" y="5269940"/>
            <a:ext cx="27051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187" y="5269940"/>
            <a:ext cx="2687638"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162" y="5227078"/>
            <a:ext cx="2741613"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6"/>
          <p:cNvSpPr txBox="1">
            <a:spLocks noChangeArrowheads="1"/>
          </p:cNvSpPr>
          <p:nvPr/>
        </p:nvSpPr>
        <p:spPr bwMode="auto">
          <a:xfrm>
            <a:off x="1602999" y="6553200"/>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dirty="0"/>
              <a:t>Hexane</a:t>
            </a:r>
          </a:p>
        </p:txBody>
      </p:sp>
      <p:sp>
        <p:nvSpPr>
          <p:cNvPr id="6151" name="Text Box 7"/>
          <p:cNvSpPr txBox="1">
            <a:spLocks noChangeArrowheads="1"/>
          </p:cNvSpPr>
          <p:nvPr/>
        </p:nvSpPr>
        <p:spPr bwMode="auto">
          <a:xfrm>
            <a:off x="4184649" y="6553200"/>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a:t>Hexene</a:t>
            </a:r>
          </a:p>
        </p:txBody>
      </p:sp>
      <p:sp>
        <p:nvSpPr>
          <p:cNvPr id="6152" name="Text Box 8"/>
          <p:cNvSpPr txBox="1">
            <a:spLocks noChangeArrowheads="1"/>
          </p:cNvSpPr>
          <p:nvPr/>
        </p:nvSpPr>
        <p:spPr bwMode="auto">
          <a:xfrm>
            <a:off x="7947025" y="6553200"/>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dirty="0" err="1"/>
              <a:t>Hexyne</a:t>
            </a:r>
            <a:endParaRPr lang="en-US" altLang="en-US" sz="1400" b="1" i="1" dirty="0"/>
          </a:p>
        </p:txBody>
      </p:sp>
    </p:spTree>
    <p:extLst>
      <p:ext uri="{BB962C8B-B14F-4D97-AF65-F5344CB8AC3E}">
        <p14:creationId xmlns:p14="http://schemas.microsoft.com/office/powerpoint/2010/main" val="2525344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58561"/>
            <a:ext cx="7704667" cy="726140"/>
          </a:xfrm>
        </p:spPr>
        <p:txBody>
          <a:bodyPr>
            <a:normAutofit/>
          </a:bodyPr>
          <a:lstStyle/>
          <a:p>
            <a:r>
              <a:rPr lang="en-US" sz="3600" dirty="0"/>
              <a:t>Hooke’s Law</a:t>
            </a:r>
          </a:p>
        </p:txBody>
      </p:sp>
      <p:sp>
        <p:nvSpPr>
          <p:cNvPr id="3" name="Content Placeholder 2"/>
          <p:cNvSpPr>
            <a:spLocks noGrp="1"/>
          </p:cNvSpPr>
          <p:nvPr>
            <p:ph idx="1"/>
          </p:nvPr>
        </p:nvSpPr>
        <p:spPr>
          <a:xfrm>
            <a:off x="1067888" y="798766"/>
            <a:ext cx="7704667" cy="5392270"/>
          </a:xfrm>
        </p:spPr>
        <p:txBody>
          <a:bodyPr anchor="t">
            <a:normAutofit/>
          </a:bodyPr>
          <a:lstStyle/>
          <a:p>
            <a:r>
              <a:rPr lang="en-US" sz="2200" dirty="0"/>
              <a:t>Assignments for stretching frequencies can be approximated by the application of Hooke’s law</a:t>
            </a:r>
          </a:p>
          <a:p>
            <a:r>
              <a:rPr lang="en-US" sz="2200" dirty="0"/>
              <a:t>According to Hooke’s law, the frequency of vibration is directly proportional to the square root of the force constant of the bond and inversely proportional to the square root of the reduced mass of the system</a:t>
            </a:r>
          </a:p>
          <a:p>
            <a:r>
              <a:rPr lang="en-US" sz="2200" dirty="0"/>
              <a:t>Thus </a:t>
            </a:r>
            <a:r>
              <a:rPr lang="en-US" altLang="en-US" sz="2200" dirty="0"/>
              <a:t>Vibrational frequency given by </a:t>
            </a:r>
            <a:endParaRPr lang="en-US" sz="2200" dirty="0"/>
          </a:p>
        </p:txBody>
      </p:sp>
      <p:graphicFrame>
        <p:nvGraphicFramePr>
          <p:cNvPr id="4" name="Object 1"/>
          <p:cNvGraphicFramePr>
            <a:graphicFrameLocks noChangeAspect="1"/>
          </p:cNvGraphicFramePr>
          <p:nvPr>
            <p:extLst>
              <p:ext uri="{D42A27DB-BD31-4B8C-83A1-F6EECF244321}">
                <p14:modId xmlns:p14="http://schemas.microsoft.com/office/powerpoint/2010/main" val="2225665757"/>
              </p:ext>
            </p:extLst>
          </p:nvPr>
        </p:nvGraphicFramePr>
        <p:xfrm>
          <a:off x="3385857" y="3553385"/>
          <a:ext cx="2049463" cy="460375"/>
        </p:xfrm>
        <a:graphic>
          <a:graphicData uri="http://schemas.openxmlformats.org/presentationml/2006/ole">
            <mc:AlternateContent xmlns:mc="http://schemas.openxmlformats.org/markup-compatibility/2006">
              <mc:Choice xmlns:v="urn:schemas-microsoft-com:vml" Requires="v">
                <p:oleObj spid="_x0000_s2049" name="Equation" r:id="rId3" imgW="1016000" imgH="228600" progId="Equation.DSMT4">
                  <p:embed/>
                </p:oleObj>
              </mc:Choice>
              <mc:Fallback>
                <p:oleObj name="Equation" r:id="rId3" imgW="1016000" imgH="228600" progId="Equation.DSMT4">
                  <p:embed/>
                  <p:pic>
                    <p:nvPicPr>
                      <p:cNvPr id="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857" y="3553385"/>
                        <a:ext cx="2049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1153644" y="4027825"/>
            <a:ext cx="7250768" cy="1200329"/>
          </a:xfrm>
          <a:prstGeom prst="rect">
            <a:avLst/>
          </a:prstGeom>
        </p:spPr>
        <p:txBody>
          <a:bodyPr wrap="square">
            <a:spAutoFit/>
          </a:bodyPr>
          <a:lstStyle/>
          <a:p>
            <a:pPr>
              <a:spcBef>
                <a:spcPct val="0"/>
              </a:spcBef>
            </a:pPr>
            <a:r>
              <a:rPr lang="en-US" altLang="en-US" b="1" dirty="0">
                <a:solidFill>
                  <a:srgbClr val="002060"/>
                </a:solidFill>
              </a:rPr>
              <a:t>where:</a:t>
            </a:r>
          </a:p>
          <a:p>
            <a:pPr marL="285750" indent="-285750">
              <a:spcBef>
                <a:spcPct val="0"/>
              </a:spcBef>
              <a:buFont typeface="Symbol" panose="05050102010706020507" pitchFamily="18" charset="2"/>
              <a:buChar char="n"/>
            </a:pPr>
            <a:r>
              <a:rPr lang="en-US" altLang="en-US" b="1" dirty="0"/>
              <a:t>: vibrational frequency in cm</a:t>
            </a:r>
            <a:r>
              <a:rPr lang="en-US" altLang="en-US" b="1" baseline="30000" dirty="0"/>
              <a:t>-1</a:t>
            </a:r>
          </a:p>
          <a:p>
            <a:pPr>
              <a:spcBef>
                <a:spcPct val="0"/>
              </a:spcBef>
            </a:pPr>
            <a:r>
              <a:rPr lang="en-US" altLang="en-US" b="1" i="1" dirty="0"/>
              <a:t>k</a:t>
            </a:r>
            <a:r>
              <a:rPr lang="en-US" altLang="en-US" b="1" dirty="0"/>
              <a:t>: force constant (measure of bond stiffness) in dyne cm</a:t>
            </a:r>
            <a:r>
              <a:rPr lang="en-US" altLang="en-US" b="1" baseline="30000" dirty="0"/>
              <a:t>-1</a:t>
            </a:r>
            <a:r>
              <a:rPr lang="en-US" altLang="en-US" b="1" dirty="0"/>
              <a:t> or gm sec</a:t>
            </a:r>
            <a:r>
              <a:rPr lang="en-US" altLang="en-US" b="1" baseline="30000" dirty="0"/>
              <a:t>-2</a:t>
            </a:r>
            <a:endParaRPr lang="en-US" altLang="en-US" b="1" dirty="0"/>
          </a:p>
          <a:p>
            <a:pPr>
              <a:spcBef>
                <a:spcPct val="0"/>
              </a:spcBef>
            </a:pPr>
            <a:r>
              <a:rPr lang="en-US" altLang="en-US" b="1" dirty="0">
                <a:latin typeface="Symbol" panose="05050102010706020507" pitchFamily="18" charset="2"/>
              </a:rPr>
              <a:t>m</a:t>
            </a:r>
            <a:r>
              <a:rPr lang="en-US" altLang="en-US" b="1" dirty="0"/>
              <a:t>: reduced mass – m</a:t>
            </a:r>
            <a:r>
              <a:rPr lang="en-US" altLang="en-US" b="1" baseline="-25000" dirty="0"/>
              <a:t>1</a:t>
            </a:r>
            <a:r>
              <a:rPr lang="en-US" altLang="en-US" b="1" dirty="0"/>
              <a:t>m</a:t>
            </a:r>
            <a:r>
              <a:rPr lang="en-US" altLang="en-US" b="1" baseline="-25000" dirty="0"/>
              <a:t>2</a:t>
            </a:r>
            <a:r>
              <a:rPr lang="en-US" altLang="en-US" b="1" dirty="0"/>
              <a:t>/m</a:t>
            </a:r>
            <a:r>
              <a:rPr lang="en-US" altLang="en-US" b="1" baseline="-25000" dirty="0"/>
              <a:t>1</a:t>
            </a:r>
            <a:r>
              <a:rPr lang="en-US" altLang="en-US" b="1" dirty="0"/>
              <a:t>+m</a:t>
            </a:r>
            <a:r>
              <a:rPr lang="en-US" altLang="en-US" b="1" baseline="-25000" dirty="0"/>
              <a:t>2</a:t>
            </a:r>
            <a:r>
              <a:rPr lang="en-US" altLang="en-US" b="1" dirty="0"/>
              <a:t>, m</a:t>
            </a:r>
            <a:r>
              <a:rPr lang="en-US" altLang="en-US" b="1" baseline="-25000" dirty="0"/>
              <a:t>1 </a:t>
            </a:r>
            <a:r>
              <a:rPr lang="en-US" altLang="en-US" b="1" dirty="0"/>
              <a:t> mass of atom 1 in gm</a:t>
            </a:r>
            <a:endParaRPr lang="en-US" altLang="en-US" b="1" baseline="-25000" dirty="0"/>
          </a:p>
        </p:txBody>
      </p:sp>
      <p:sp>
        <p:nvSpPr>
          <p:cNvPr id="7" name="Rectangle 6"/>
          <p:cNvSpPr/>
          <p:nvPr/>
        </p:nvSpPr>
        <p:spPr>
          <a:xfrm>
            <a:off x="1668742" y="5228154"/>
            <a:ext cx="7533155" cy="1200329"/>
          </a:xfrm>
          <a:prstGeom prst="rect">
            <a:avLst/>
          </a:prstGeom>
        </p:spPr>
        <p:txBody>
          <a:bodyPr wrap="square">
            <a:spAutoFit/>
          </a:bodyPr>
          <a:lstStyle/>
          <a:p>
            <a:pPr>
              <a:spcBef>
                <a:spcPct val="0"/>
              </a:spcBef>
            </a:pPr>
            <a:r>
              <a:rPr lang="en-US" altLang="en-US" dirty="0"/>
              <a:t>If </a:t>
            </a:r>
            <a:r>
              <a:rPr lang="en-US" altLang="en-US" dirty="0">
                <a:latin typeface="Symbol" panose="05050102010706020507" pitchFamily="18" charset="2"/>
              </a:rPr>
              <a:t>n</a:t>
            </a:r>
            <a:r>
              <a:rPr lang="en-US" altLang="en-US" dirty="0"/>
              <a:t> and atoms in bond are known, one can get </a:t>
            </a:r>
            <a:r>
              <a:rPr lang="en-US" altLang="en-US" i="1" dirty="0"/>
              <a:t>k:</a:t>
            </a:r>
          </a:p>
          <a:p>
            <a:pPr>
              <a:spcBef>
                <a:spcPct val="0"/>
              </a:spcBef>
            </a:pPr>
            <a:r>
              <a:rPr lang="en-US" altLang="en-US" b="1" i="1" u="sng" dirty="0">
                <a:solidFill>
                  <a:srgbClr val="CC3300"/>
                </a:solidFill>
              </a:rPr>
              <a:t>Single bonds</a:t>
            </a:r>
            <a:r>
              <a:rPr lang="en-US" altLang="en-US" b="1" dirty="0">
                <a:solidFill>
                  <a:srgbClr val="CC3300"/>
                </a:solidFill>
              </a:rPr>
              <a:t>: </a:t>
            </a:r>
            <a:r>
              <a:rPr lang="en-US" altLang="en-US" b="1" i="1" dirty="0">
                <a:solidFill>
                  <a:srgbClr val="CC3300"/>
                </a:solidFill>
              </a:rPr>
              <a:t>k</a:t>
            </a:r>
            <a:r>
              <a:rPr lang="en-US" altLang="en-US" b="1" dirty="0">
                <a:solidFill>
                  <a:srgbClr val="CC3300"/>
                </a:solidFill>
              </a:rPr>
              <a:t> ~ 3x10</a:t>
            </a:r>
            <a:r>
              <a:rPr lang="en-US" altLang="en-US" b="1" baseline="30000" dirty="0">
                <a:solidFill>
                  <a:srgbClr val="CC3300"/>
                </a:solidFill>
              </a:rPr>
              <a:t>2</a:t>
            </a:r>
            <a:r>
              <a:rPr lang="en-US" altLang="en-US" b="1" dirty="0">
                <a:solidFill>
                  <a:srgbClr val="CC3300"/>
                </a:solidFill>
              </a:rPr>
              <a:t> to 8 x10</a:t>
            </a:r>
            <a:r>
              <a:rPr lang="en-US" altLang="en-US" b="1" baseline="30000" dirty="0">
                <a:solidFill>
                  <a:srgbClr val="CC3300"/>
                </a:solidFill>
              </a:rPr>
              <a:t>2</a:t>
            </a:r>
            <a:r>
              <a:rPr lang="en-US" altLang="en-US" b="1" dirty="0">
                <a:solidFill>
                  <a:srgbClr val="CC3300"/>
                </a:solidFill>
              </a:rPr>
              <a:t> N/m  (</a:t>
            </a:r>
            <a:r>
              <a:rPr lang="en-US" altLang="en-US" b="1" dirty="0" err="1">
                <a:solidFill>
                  <a:srgbClr val="CC3300"/>
                </a:solidFill>
              </a:rPr>
              <a:t>Avg</a:t>
            </a:r>
            <a:r>
              <a:rPr lang="en-US" altLang="en-US" b="1" dirty="0">
                <a:solidFill>
                  <a:srgbClr val="CC3300"/>
                </a:solidFill>
              </a:rPr>
              <a:t> ~ 5x10</a:t>
            </a:r>
            <a:r>
              <a:rPr lang="en-US" altLang="en-US" b="1" baseline="30000" dirty="0">
                <a:solidFill>
                  <a:srgbClr val="CC3300"/>
                </a:solidFill>
              </a:rPr>
              <a:t>2</a:t>
            </a:r>
            <a:r>
              <a:rPr lang="en-US" altLang="en-US" b="1" dirty="0">
                <a:solidFill>
                  <a:srgbClr val="CC3300"/>
                </a:solidFill>
              </a:rPr>
              <a:t>); </a:t>
            </a:r>
          </a:p>
          <a:p>
            <a:pPr>
              <a:spcBef>
                <a:spcPct val="0"/>
              </a:spcBef>
            </a:pPr>
            <a:r>
              <a:rPr lang="en-US" altLang="en-US" b="1" dirty="0">
                <a:solidFill>
                  <a:srgbClr val="CC3300"/>
                </a:solidFill>
              </a:rPr>
              <a:t>double and triple bonds ~ 2x and 3x </a:t>
            </a:r>
            <a:r>
              <a:rPr lang="en-US" altLang="en-US" b="1" i="1" dirty="0">
                <a:solidFill>
                  <a:srgbClr val="CC3300"/>
                </a:solidFill>
              </a:rPr>
              <a:t>k</a:t>
            </a:r>
            <a:r>
              <a:rPr lang="en-US" altLang="en-US" b="1" dirty="0">
                <a:solidFill>
                  <a:srgbClr val="CC3300"/>
                </a:solidFill>
              </a:rPr>
              <a:t> for single bond</a:t>
            </a:r>
          </a:p>
          <a:p>
            <a:pPr>
              <a:spcBef>
                <a:spcPct val="0"/>
              </a:spcBef>
            </a:pPr>
            <a:r>
              <a:rPr lang="en-US" altLang="en-US" i="1" dirty="0"/>
              <a:t>So, vibration </a:t>
            </a:r>
            <a:r>
              <a:rPr lang="en-US" altLang="en-US" i="1" dirty="0">
                <a:latin typeface="Symbol" panose="05050102010706020507" pitchFamily="18" charset="2"/>
              </a:rPr>
              <a:t>n</a:t>
            </a:r>
            <a:r>
              <a:rPr lang="en-US" altLang="en-US" i="1" dirty="0"/>
              <a:t> occur in order: 	single &lt; double &lt; triple</a:t>
            </a:r>
            <a:endParaRPr lang="en-US" altLang="en-US" dirty="0">
              <a:solidFill>
                <a:srgbClr val="CC3300"/>
              </a:solidFill>
            </a:endParaRPr>
          </a:p>
        </p:txBody>
      </p:sp>
    </p:spTree>
    <p:extLst>
      <p:ext uri="{BB962C8B-B14F-4D97-AF65-F5344CB8AC3E}">
        <p14:creationId xmlns:p14="http://schemas.microsoft.com/office/powerpoint/2010/main" val="3552658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2" y="578223"/>
            <a:ext cx="8161868" cy="6145305"/>
          </a:xfrm>
        </p:spPr>
        <p:txBody>
          <a:bodyPr anchor="t">
            <a:normAutofit lnSpcReduction="10000"/>
          </a:bodyPr>
          <a:lstStyle/>
          <a:p>
            <a:pPr marL="0" indent="0">
              <a:buNone/>
            </a:pPr>
            <a:r>
              <a:rPr lang="en-US" dirty="0"/>
              <a:t>1.for a stronger bond (larger k value), </a:t>
            </a:r>
            <a:r>
              <a:rPr lang="en-US" dirty="0">
                <a:latin typeface="Symbol" panose="05050102010706020507" pitchFamily="18" charset="2"/>
              </a:rPr>
              <a:t>n</a:t>
            </a:r>
            <a:r>
              <a:rPr lang="en-US" dirty="0"/>
              <a:t> increases</a:t>
            </a:r>
          </a:p>
          <a:p>
            <a:pPr marL="0" indent="0">
              <a:buNone/>
            </a:pPr>
            <a:r>
              <a:rPr lang="en-US" sz="2200" dirty="0"/>
              <a:t>	As examples of this, in order of </a:t>
            </a:r>
            <a:r>
              <a:rPr lang="en-US" sz="2200" i="1" dirty="0"/>
              <a:t>increasing bond 	strength</a:t>
            </a:r>
            <a:r>
              <a:rPr lang="en-US" sz="2200" dirty="0"/>
              <a:t> compare:</a:t>
            </a:r>
            <a:br>
              <a:rPr lang="en-US" sz="2200" dirty="0"/>
            </a:br>
            <a:r>
              <a:rPr lang="en-US" sz="2200" dirty="0"/>
              <a:t>	</a:t>
            </a:r>
            <a:r>
              <a:rPr lang="en-US" sz="2000" b="1" dirty="0"/>
              <a:t>CC bonds</a:t>
            </a:r>
            <a:r>
              <a:rPr lang="en-US" sz="2000" dirty="0"/>
              <a:t>: C-C (1000 cm</a:t>
            </a:r>
            <a:r>
              <a:rPr lang="en-US" sz="2000" baseline="30000" dirty="0"/>
              <a:t>-1</a:t>
            </a:r>
            <a:r>
              <a:rPr lang="en-US" sz="2000" dirty="0"/>
              <a:t>), C=C (1600 cm</a:t>
            </a:r>
            <a:r>
              <a:rPr lang="en-US" sz="2000" baseline="30000" dirty="0"/>
              <a:t>-1</a:t>
            </a:r>
            <a:r>
              <a:rPr lang="en-US" sz="2000" dirty="0"/>
              <a:t>) and C≡C (2200 cm</a:t>
            </a:r>
            <a:r>
              <a:rPr lang="en-US" sz="2000" baseline="30000" dirty="0"/>
              <a:t>-1</a:t>
            </a:r>
            <a:r>
              <a:rPr lang="en-US" sz="2000" dirty="0"/>
              <a:t>),</a:t>
            </a:r>
            <a:br>
              <a:rPr lang="en-US" sz="2000" dirty="0"/>
            </a:br>
            <a:r>
              <a:rPr lang="en-US" sz="2000" dirty="0"/>
              <a:t>	</a:t>
            </a:r>
            <a:r>
              <a:rPr lang="en-US" sz="2000" b="1" dirty="0"/>
              <a:t>CH bonds</a:t>
            </a:r>
            <a:r>
              <a:rPr lang="en-US" sz="2000" dirty="0"/>
              <a:t>: C-C-H (2900 cm</a:t>
            </a:r>
            <a:r>
              <a:rPr lang="en-US" sz="2000" baseline="30000" dirty="0"/>
              <a:t>-1</a:t>
            </a:r>
            <a:r>
              <a:rPr lang="en-US" sz="2000" dirty="0"/>
              <a:t>), C=C-H (3100 cm</a:t>
            </a:r>
            <a:r>
              <a:rPr lang="en-US" sz="2000" baseline="30000" dirty="0"/>
              <a:t>-1</a:t>
            </a:r>
            <a:r>
              <a:rPr lang="en-US" sz="2000" dirty="0"/>
              <a:t>) and C≡C-H (3300 cm</a:t>
            </a:r>
            <a:r>
              <a:rPr lang="en-US" sz="2000" baseline="30000" dirty="0"/>
              <a:t>-1</a:t>
            </a:r>
            <a:r>
              <a:rPr lang="en-US" sz="2000" dirty="0"/>
              <a:t> )</a:t>
            </a:r>
          </a:p>
          <a:p>
            <a:pPr marL="0" indent="0">
              <a:buNone/>
            </a:pPr>
            <a:endParaRPr lang="en-US" dirty="0"/>
          </a:p>
          <a:p>
            <a:pPr marL="0" indent="0">
              <a:buNone/>
            </a:pPr>
            <a:r>
              <a:rPr lang="en-US" dirty="0"/>
              <a:t>2.  for heavier atoms attached (larger m value), </a:t>
            </a:r>
            <a:r>
              <a:rPr lang="en-US" dirty="0">
                <a:latin typeface="Symbol" panose="05050102010706020507" pitchFamily="18" charset="2"/>
              </a:rPr>
              <a:t>n</a:t>
            </a:r>
            <a:r>
              <a:rPr lang="en-US" dirty="0"/>
              <a:t> decreases.</a:t>
            </a:r>
          </a:p>
          <a:p>
            <a:pPr marL="0" indent="0">
              <a:buNone/>
            </a:pPr>
            <a:r>
              <a:rPr lang="en-US" sz="2200" dirty="0"/>
              <a:t>As examples of this, in order of </a:t>
            </a:r>
            <a:r>
              <a:rPr lang="en-US" sz="2200" i="1" dirty="0"/>
              <a:t>increasing reduced mass</a:t>
            </a:r>
            <a:r>
              <a:rPr lang="en-US" sz="2200" dirty="0"/>
              <a:t> compare</a:t>
            </a:r>
          </a:p>
          <a:p>
            <a:pPr marL="0" indent="0" algn="ctr">
              <a:buNone/>
            </a:pPr>
            <a:r>
              <a:rPr lang="en-US" sz="2000" dirty="0"/>
              <a:t>C-H  (3000 cm</a:t>
            </a:r>
            <a:r>
              <a:rPr lang="en-US" sz="2000" baseline="30000" dirty="0"/>
              <a:t>-1</a:t>
            </a:r>
            <a:r>
              <a:rPr lang="en-US" sz="2000" dirty="0"/>
              <a:t>)</a:t>
            </a:r>
            <a:br>
              <a:rPr lang="en-US" sz="2000" dirty="0"/>
            </a:br>
            <a:r>
              <a:rPr lang="en-US" sz="2000" dirty="0"/>
              <a:t>C-C  (1000 cm</a:t>
            </a:r>
            <a:r>
              <a:rPr lang="en-US" sz="2000" baseline="30000" dirty="0"/>
              <a:t>-1</a:t>
            </a:r>
            <a:r>
              <a:rPr lang="en-US" sz="2000" dirty="0"/>
              <a:t>)</a:t>
            </a:r>
            <a:br>
              <a:rPr lang="en-US" sz="2000" dirty="0"/>
            </a:br>
            <a:r>
              <a:rPr lang="en-US" sz="2000" dirty="0"/>
              <a:t>C-Cl (800 cm</a:t>
            </a:r>
            <a:r>
              <a:rPr lang="en-US" sz="2000" baseline="30000" dirty="0"/>
              <a:t>-1</a:t>
            </a:r>
            <a:r>
              <a:rPr lang="en-US" sz="2000" dirty="0"/>
              <a:t>)</a:t>
            </a:r>
            <a:br>
              <a:rPr lang="en-US" sz="2000" dirty="0"/>
            </a:br>
            <a:r>
              <a:rPr lang="en-US" sz="2000" dirty="0"/>
              <a:t>C-Br (550 cm</a:t>
            </a:r>
            <a:r>
              <a:rPr lang="en-US" sz="2000" baseline="30000" dirty="0"/>
              <a:t>-1</a:t>
            </a:r>
            <a:r>
              <a:rPr lang="en-US" sz="2000" dirty="0"/>
              <a:t>)</a:t>
            </a:r>
            <a:br>
              <a:rPr lang="en-US" sz="2000" dirty="0"/>
            </a:br>
            <a:r>
              <a:rPr lang="en-US" sz="2000" dirty="0"/>
              <a:t>C-I   (about 500 cm</a:t>
            </a:r>
            <a:r>
              <a:rPr lang="en-US" sz="2000" baseline="30000" dirty="0"/>
              <a:t>-1</a:t>
            </a:r>
            <a:r>
              <a:rPr lang="en-US" sz="2000" dirty="0"/>
              <a:t>)</a:t>
            </a:r>
          </a:p>
          <a:p>
            <a:pPr marL="0" indent="0" algn="ctr">
              <a:buNone/>
            </a:pPr>
            <a:endParaRPr lang="en-US" sz="2000" dirty="0"/>
          </a:p>
          <a:p>
            <a:pPr>
              <a:spcBef>
                <a:spcPct val="0"/>
              </a:spcBef>
              <a:buNone/>
            </a:pPr>
            <a:r>
              <a:rPr lang="en-US" altLang="en-US" sz="2000" dirty="0">
                <a:latin typeface="Times New Roman" panose="02020603050405020304" pitchFamily="18" charset="0"/>
              </a:rPr>
              <a:t>Question: Calculate the absorption frequency for the C-H stretch with a force constant of </a:t>
            </a:r>
            <a:r>
              <a:rPr lang="en-US" altLang="en-US" sz="2000" i="1" dirty="0">
                <a:latin typeface="Times New Roman" panose="02020603050405020304" pitchFamily="18" charset="0"/>
              </a:rPr>
              <a:t>k</a:t>
            </a:r>
            <a:r>
              <a:rPr lang="en-US" altLang="en-US" sz="2000" dirty="0">
                <a:latin typeface="Times New Roman" panose="02020603050405020304" pitchFamily="18" charset="0"/>
              </a:rPr>
              <a:t> = 5.0x10</a:t>
            </a:r>
            <a:r>
              <a:rPr lang="en-US" altLang="en-US" sz="2000" baseline="30000" dirty="0">
                <a:latin typeface="Times New Roman" panose="02020603050405020304" pitchFamily="18" charset="0"/>
              </a:rPr>
              <a:t>2</a:t>
            </a:r>
            <a:r>
              <a:rPr lang="en-US" altLang="en-US" sz="2000" dirty="0">
                <a:latin typeface="Times New Roman" panose="02020603050405020304" pitchFamily="18" charset="0"/>
              </a:rPr>
              <a:t> N/m.</a:t>
            </a:r>
          </a:p>
          <a:p>
            <a:pPr marL="0" indent="0">
              <a:buNone/>
            </a:pPr>
            <a:endParaRPr lang="en-US" sz="2200" dirty="0"/>
          </a:p>
        </p:txBody>
      </p:sp>
    </p:spTree>
    <p:extLst>
      <p:ext uri="{BB962C8B-B14F-4D97-AF65-F5344CB8AC3E}">
        <p14:creationId xmlns:p14="http://schemas.microsoft.com/office/powerpoint/2010/main" val="3802627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42047" y="501186"/>
            <a:ext cx="8766175"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anose="020B0604020202020204" pitchFamily="34" charset="0"/>
              </a:defRPr>
            </a:lvl1pPr>
            <a:lvl2pPr marL="914400" indent="-45720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i="1" dirty="0">
              <a:solidFill>
                <a:schemeClr val="tx2"/>
              </a:solidFill>
            </a:endParaRPr>
          </a:p>
          <a:p>
            <a:pPr lvl="1" eaLnBrk="1" hangingPunct="1">
              <a:spcBef>
                <a:spcPct val="0"/>
              </a:spcBef>
              <a:buFontTx/>
              <a:buNone/>
            </a:pPr>
            <a:r>
              <a:rPr lang="en-US" altLang="en-US" sz="1600" dirty="0"/>
              <a:t>1.)	</a:t>
            </a:r>
            <a:r>
              <a:rPr lang="en-US" altLang="en-US" sz="1600" b="1" u="sng" dirty="0">
                <a:solidFill>
                  <a:srgbClr val="002060"/>
                </a:solidFill>
              </a:rPr>
              <a:t>Qualitative Analysis (Compound Identification)</a:t>
            </a:r>
            <a:endParaRPr lang="en-US" altLang="en-US" sz="1600" b="1" dirty="0">
              <a:solidFill>
                <a:srgbClr val="002060"/>
              </a:solidFill>
            </a:endParaRPr>
          </a:p>
          <a:p>
            <a:pPr lvl="1" eaLnBrk="1" hangingPunct="1">
              <a:spcBef>
                <a:spcPct val="0"/>
              </a:spcBef>
              <a:buFontTx/>
              <a:buNone/>
            </a:pPr>
            <a:r>
              <a:rPr lang="en-US" altLang="en-US" sz="1600" dirty="0">
                <a:solidFill>
                  <a:schemeClr val="accent2"/>
                </a:solidFill>
              </a:rPr>
              <a:t>		</a:t>
            </a:r>
            <a:r>
              <a:rPr lang="en-US" altLang="en-US" sz="1600" dirty="0"/>
              <a:t>- main application</a:t>
            </a:r>
          </a:p>
          <a:p>
            <a:pPr lvl="1" eaLnBrk="1" hangingPunct="1">
              <a:spcBef>
                <a:spcPct val="0"/>
              </a:spcBef>
              <a:buFontTx/>
              <a:buNone/>
            </a:pPr>
            <a:r>
              <a:rPr lang="en-US" altLang="en-US" sz="1600" dirty="0"/>
              <a:t>		- Use of IR, with NMR and MS, in late 1950’s revolutionized organic 	  	   chemistry</a:t>
            </a:r>
          </a:p>
          <a:p>
            <a:pPr lvl="1" eaLnBrk="1" hangingPunct="1">
              <a:spcBef>
                <a:spcPct val="0"/>
              </a:spcBef>
              <a:buFontTx/>
              <a:buNone/>
            </a:pPr>
            <a:r>
              <a:rPr lang="en-US" altLang="en-US" sz="1600" dirty="0"/>
              <a:t>			</a:t>
            </a:r>
            <a:r>
              <a:rPr lang="en-US" altLang="en-US" sz="1400" dirty="0">
                <a:solidFill>
                  <a:srgbClr val="000099"/>
                </a:solidFill>
              </a:rPr>
              <a:t>► </a:t>
            </a:r>
            <a:r>
              <a:rPr lang="en-US" altLang="en-US" sz="1600" dirty="0">
                <a:solidFill>
                  <a:srgbClr val="CC3300"/>
                </a:solidFill>
              </a:rPr>
              <a:t>decreased the time to confirm compound identification 10-			     1000 fold</a:t>
            </a:r>
          </a:p>
          <a:p>
            <a:pPr lvl="1" eaLnBrk="1" hangingPunct="1">
              <a:spcBef>
                <a:spcPct val="0"/>
              </a:spcBef>
              <a:buFontTx/>
              <a:buNone/>
            </a:pPr>
            <a:r>
              <a:rPr lang="en-US" altLang="en-US" sz="1600" dirty="0">
                <a:solidFill>
                  <a:srgbClr val="CC3300"/>
                </a:solidFill>
              </a:rPr>
              <a:t>	</a:t>
            </a:r>
            <a:r>
              <a:rPr lang="en-US" altLang="en-US" sz="1600" dirty="0" err="1">
                <a:solidFill>
                  <a:srgbClr val="CC3300"/>
                </a:solidFill>
              </a:rPr>
              <a:t>i</a:t>
            </a:r>
            <a:r>
              <a:rPr lang="en-US" altLang="en-US" sz="1600" dirty="0">
                <a:solidFill>
                  <a:srgbClr val="CC3300"/>
                </a:solidFill>
              </a:rPr>
              <a:t>.) General Scheme</a:t>
            </a:r>
          </a:p>
          <a:p>
            <a:pPr lvl="1" eaLnBrk="1" hangingPunct="1">
              <a:spcBef>
                <a:spcPct val="0"/>
              </a:spcBef>
              <a:buFontTx/>
              <a:buNone/>
            </a:pPr>
            <a:r>
              <a:rPr lang="en-US" altLang="en-US" sz="1600" dirty="0">
                <a:solidFill>
                  <a:srgbClr val="CC3300"/>
                </a:solidFill>
              </a:rPr>
              <a:t>		</a:t>
            </a:r>
            <a:r>
              <a:rPr lang="en-US" altLang="en-US" sz="1600" dirty="0">
                <a:solidFill>
                  <a:srgbClr val="000099"/>
                </a:solidFill>
              </a:rPr>
              <a:t>1) examine what functional groups are present by looking at group 	 	     frequency region</a:t>
            </a:r>
          </a:p>
          <a:p>
            <a:pPr lvl="1" eaLnBrk="1" hangingPunct="1">
              <a:spcBef>
                <a:spcPct val="0"/>
              </a:spcBef>
              <a:buFontTx/>
              <a:buNone/>
            </a:pPr>
            <a:r>
              <a:rPr lang="en-US" altLang="en-US" sz="1600" dirty="0">
                <a:solidFill>
                  <a:srgbClr val="000099"/>
                </a:solidFill>
              </a:rPr>
              <a:t>			</a:t>
            </a:r>
            <a:r>
              <a:rPr lang="en-US" altLang="en-US" sz="1600" dirty="0"/>
              <a:t>- 3600 cm</a:t>
            </a:r>
            <a:r>
              <a:rPr lang="en-US" altLang="en-US" sz="1600" baseline="30000" dirty="0"/>
              <a:t>-1</a:t>
            </a:r>
            <a:r>
              <a:rPr lang="en-US" altLang="en-US" sz="1600" dirty="0"/>
              <a:t> to 1200 cm</a:t>
            </a:r>
            <a:r>
              <a:rPr lang="en-US" altLang="en-US" sz="1600" baseline="30000" dirty="0"/>
              <a:t>-1</a:t>
            </a:r>
          </a:p>
          <a:p>
            <a:pPr lvl="1" eaLnBrk="1" hangingPunct="1">
              <a:spcBef>
                <a:spcPct val="0"/>
              </a:spcBef>
              <a:buFontTx/>
              <a:buNone/>
            </a:pPr>
            <a:endParaRPr lang="en-US" altLang="en-US" sz="1600" dirty="0">
              <a:solidFill>
                <a:srgbClr val="000099"/>
              </a:solidFill>
            </a:endParaRPr>
          </a:p>
        </p:txBody>
      </p:sp>
      <p:pic>
        <p:nvPicPr>
          <p:cNvPr id="28675" name="Picture 3" descr="Band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055" y="3288157"/>
            <a:ext cx="5502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77663" y="376518"/>
            <a:ext cx="7704667" cy="497541"/>
          </a:xfrm>
        </p:spPr>
        <p:txBody>
          <a:bodyPr>
            <a:normAutofit fontScale="90000"/>
          </a:bodyPr>
          <a:lstStyle/>
          <a:p>
            <a:r>
              <a:rPr lang="en-US" altLang="en-US" i="1" dirty="0">
                <a:solidFill>
                  <a:schemeClr val="tx2"/>
                </a:solidFill>
              </a:rPr>
              <a:t>Application of IR</a:t>
            </a:r>
            <a:br>
              <a:rPr lang="en-US" altLang="en-US" i="1" dirty="0">
                <a:solidFill>
                  <a:schemeClr val="tx2"/>
                </a:solidFill>
              </a:rPr>
            </a:br>
            <a:endParaRPr lang="en-US" dirty="0"/>
          </a:p>
        </p:txBody>
      </p:sp>
    </p:spTree>
    <p:extLst>
      <p:ext uri="{BB962C8B-B14F-4D97-AF65-F5344CB8AC3E}">
        <p14:creationId xmlns:p14="http://schemas.microsoft.com/office/powerpoint/2010/main" val="3488896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500811" y="579251"/>
            <a:ext cx="8643190" cy="242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914400" indent="-45720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0"/>
              </a:spcBef>
              <a:spcAft>
                <a:spcPts val="300"/>
              </a:spcAft>
              <a:buFontTx/>
              <a:buNone/>
            </a:pPr>
            <a:r>
              <a:rPr lang="en-US" altLang="en-US" sz="1600" dirty="0">
                <a:solidFill>
                  <a:srgbClr val="CC3300"/>
                </a:solidFill>
              </a:rPr>
              <a:t> </a:t>
            </a:r>
            <a:r>
              <a:rPr lang="en-US" altLang="en-US" sz="2400" dirty="0">
                <a:solidFill>
                  <a:srgbClr val="CC3300"/>
                </a:solidFill>
              </a:rPr>
              <a:t>Group Frequency Region</a:t>
            </a:r>
            <a:endParaRPr lang="en-US" altLang="en-US" sz="2000" dirty="0">
              <a:solidFill>
                <a:srgbClr val="CC3300"/>
              </a:solidFill>
            </a:endParaRPr>
          </a:p>
          <a:p>
            <a:pPr lvl="1" eaLnBrk="1" hangingPunct="1">
              <a:spcBef>
                <a:spcPct val="0"/>
              </a:spcBef>
              <a:spcAft>
                <a:spcPts val="300"/>
              </a:spcAft>
              <a:buFontTx/>
              <a:buNone/>
            </a:pPr>
            <a:r>
              <a:rPr lang="en-US" altLang="en-US" sz="2000" dirty="0">
                <a:solidFill>
                  <a:srgbClr val="CC3300"/>
                </a:solidFill>
              </a:rPr>
              <a:t>	</a:t>
            </a:r>
            <a:r>
              <a:rPr lang="en-US" altLang="en-US" sz="2000" dirty="0"/>
              <a:t>- approximate frequency of many functional groups (C=O,C=C,C-H,O-H) can be calculated from atomic masses &amp; force constants</a:t>
            </a:r>
          </a:p>
          <a:p>
            <a:pPr lvl="1" eaLnBrk="1" hangingPunct="1">
              <a:spcBef>
                <a:spcPct val="0"/>
              </a:spcBef>
              <a:spcAft>
                <a:spcPts val="300"/>
              </a:spcAft>
              <a:buFontTx/>
              <a:buNone/>
            </a:pPr>
            <a:r>
              <a:rPr lang="en-US" altLang="en-US" sz="2000" dirty="0">
                <a:solidFill>
                  <a:srgbClr val="000099"/>
                </a:solidFill>
              </a:rPr>
              <a:t>	- </a:t>
            </a:r>
            <a:r>
              <a:rPr lang="en-US" altLang="en-US" sz="2000" dirty="0"/>
              <a:t>positions changes a little with neighboring atoms, </a:t>
            </a:r>
            <a:r>
              <a:rPr lang="en-US" altLang="en-US" sz="2000" i="1" u="sng" dirty="0"/>
              <a:t>but</a:t>
            </a:r>
            <a:r>
              <a:rPr lang="en-US" altLang="en-US" sz="2000" dirty="0"/>
              <a:t> often in same general region</a:t>
            </a:r>
            <a:endParaRPr lang="en-US" altLang="en-US" sz="2000" i="1" u="sng" dirty="0"/>
          </a:p>
          <a:p>
            <a:pPr lvl="1" eaLnBrk="1" hangingPunct="1">
              <a:spcBef>
                <a:spcPct val="0"/>
              </a:spcBef>
              <a:spcAft>
                <a:spcPts val="300"/>
              </a:spcAft>
              <a:buFontTx/>
              <a:buNone/>
            </a:pPr>
            <a:r>
              <a:rPr lang="en-US" altLang="en-US" sz="2000" dirty="0"/>
              <a:t>	- serves as a good initial guide to compound identity, but not positive proof</a:t>
            </a:r>
            <a:r>
              <a:rPr lang="en-US" altLang="en-US" sz="1800" dirty="0"/>
              <a:t>.</a:t>
            </a:r>
          </a:p>
        </p:txBody>
      </p:sp>
      <p:pic>
        <p:nvPicPr>
          <p:cNvPr id="29699" name="Picture 4" descr="irsp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72" y="3341128"/>
            <a:ext cx="8888413"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851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955925" y="2009775"/>
            <a:ext cx="117475" cy="1492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30723" name="Rectangle 3"/>
          <p:cNvSpPr>
            <a:spLocks noChangeArrowheads="1"/>
          </p:cNvSpPr>
          <p:nvPr/>
        </p:nvSpPr>
        <p:spPr bwMode="auto">
          <a:xfrm>
            <a:off x="2741613" y="1401763"/>
            <a:ext cx="149225" cy="13811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graphicFrame>
        <p:nvGraphicFramePr>
          <p:cNvPr id="176132" name="Group 4"/>
          <p:cNvGraphicFramePr>
            <a:graphicFrameLocks noGrp="1"/>
          </p:cNvGraphicFramePr>
          <p:nvPr/>
        </p:nvGraphicFramePr>
        <p:xfrm>
          <a:off x="536575" y="792163"/>
          <a:ext cx="8299450" cy="5567364"/>
        </p:xfrm>
        <a:graphic>
          <a:graphicData uri="http://schemas.openxmlformats.org/drawingml/2006/table">
            <a:tbl>
              <a:tblPr/>
              <a:tblGrid>
                <a:gridCol w="822325">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898650">
                  <a:extLst>
                    <a:ext uri="{9D8B030D-6E8A-4147-A177-3AD203B41FA5}">
                      <a16:colId xmlns:a16="http://schemas.microsoft.com/office/drawing/2014/main" val="20002"/>
                    </a:ext>
                  </a:extLst>
                </a:gridCol>
                <a:gridCol w="2073275">
                  <a:extLst>
                    <a:ext uri="{9D8B030D-6E8A-4147-A177-3AD203B41FA5}">
                      <a16:colId xmlns:a16="http://schemas.microsoft.com/office/drawing/2014/main" val="20003"/>
                    </a:ext>
                  </a:extLst>
                </a:gridCol>
              </a:tblGrid>
              <a:tr h="2743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Bond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Type of Compound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Frequency Range, cm</a:t>
                      </a:r>
                      <a:r>
                        <a:rPr kumimoji="0" lang="en-US" sz="1200" b="1" i="0" u="none" strike="noStrike" cap="none" normalizeH="0" baseline="30000">
                          <a:ln>
                            <a:noFill/>
                          </a:ln>
                          <a:solidFill>
                            <a:schemeClr val="tx1"/>
                          </a:solidFill>
                          <a:effectLst/>
                          <a:latin typeface="Arial" pitchFamily="34" charset="0"/>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Intensity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Alkanes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2850-2970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Alkenes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3010-3095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675-995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Medium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4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Alkynes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3300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Aromatic rings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3010-3100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690-900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Medium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32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0-H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Monomeric alcohols, phenols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Hydrogen-bonded alchohols, phenols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Monomeric carboxylic acids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Hydrogen-bonded carboxylic acids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3590-3650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3200-3600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3500-3650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2500-2700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Variable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Variable, sometimes broad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Medium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broad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N-H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Amines, amides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3300-3500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medium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Alkenes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1610-1680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Aromatic rings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1500-1600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Alkynes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2100-2260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Amines, amides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1180-1360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Nitriles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2210-2280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C-O</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Alcohols, ethers,carboxylic acids, esters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1050-1300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C=O</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Aldehydes, ketones, carboxylic acids, esters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1690-1760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493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NO</a:t>
                      </a:r>
                      <a:r>
                        <a:rPr kumimoji="0" lang="en-US" sz="1200" b="0" i="0" u="none" strike="noStrike" cap="none" normalizeH="0" baseline="-25000">
                          <a:ln>
                            <a:noFill/>
                          </a:ln>
                          <a:solidFill>
                            <a:schemeClr val="tx1"/>
                          </a:solidFill>
                          <a:effectLst/>
                          <a:latin typeface="Arial" pitchFamily="34"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Nitro compounds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1500-1570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1300-1370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Strong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30806" name="Object 86"/>
          <p:cNvGraphicFramePr>
            <a:graphicFrameLocks noChangeAspect="1"/>
          </p:cNvGraphicFramePr>
          <p:nvPr/>
        </p:nvGraphicFramePr>
        <p:xfrm>
          <a:off x="2092325" y="1409700"/>
          <a:ext cx="768350" cy="485775"/>
        </p:xfrm>
        <a:graphic>
          <a:graphicData uri="http://schemas.openxmlformats.org/presentationml/2006/ole">
            <mc:AlternateContent xmlns:mc="http://schemas.openxmlformats.org/markup-compatibility/2006">
              <mc:Choice xmlns:v="urn:schemas-microsoft-com:vml" Requires="v">
                <p:oleObj spid="_x0000_s3073" name="CS ChemDraw Drawing" r:id="rId3" imgW="1020902" imgH="643579" progId="ChemDraw.Document.6.0">
                  <p:embed/>
                </p:oleObj>
              </mc:Choice>
              <mc:Fallback>
                <p:oleObj name="CS ChemDraw Drawing" r:id="rId3" imgW="1020902" imgH="643579" progId="ChemDraw.Document.6.0">
                  <p:embed/>
                  <p:pic>
                    <p:nvPicPr>
                      <p:cNvPr id="30806"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1409700"/>
                        <a:ext cx="768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7" name="Object 87"/>
          <p:cNvGraphicFramePr>
            <a:graphicFrameLocks noChangeAspect="1"/>
          </p:cNvGraphicFramePr>
          <p:nvPr/>
        </p:nvGraphicFramePr>
        <p:xfrm>
          <a:off x="2135188" y="2033588"/>
          <a:ext cx="950912" cy="119062"/>
        </p:xfrm>
        <a:graphic>
          <a:graphicData uri="http://schemas.openxmlformats.org/presentationml/2006/ole">
            <mc:AlternateContent xmlns:mc="http://schemas.openxmlformats.org/markup-compatibility/2006">
              <mc:Choice xmlns:v="urn:schemas-microsoft-com:vml" Requires="v">
                <p:oleObj spid="_x0000_s3074" name="CS ChemDraw Drawing" r:id="rId5" imgW="1237934" imgH="156450" progId="ChemDraw.Document.6.0">
                  <p:embed/>
                </p:oleObj>
              </mc:Choice>
              <mc:Fallback>
                <p:oleObj name="CS ChemDraw Drawing" r:id="rId5" imgW="1237934" imgH="156450" progId="ChemDraw.Document.6.0">
                  <p:embed/>
                  <p:pic>
                    <p:nvPicPr>
                      <p:cNvPr id="30807"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2033588"/>
                        <a:ext cx="950912" cy="11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8" name="Object 88"/>
          <p:cNvGraphicFramePr>
            <a:graphicFrameLocks noChangeAspect="1"/>
          </p:cNvGraphicFramePr>
          <p:nvPr/>
        </p:nvGraphicFramePr>
        <p:xfrm>
          <a:off x="619125" y="4530725"/>
          <a:ext cx="523875" cy="155575"/>
        </p:xfrm>
        <a:graphic>
          <a:graphicData uri="http://schemas.openxmlformats.org/presentationml/2006/ole">
            <mc:AlternateContent xmlns:mc="http://schemas.openxmlformats.org/markup-compatibility/2006">
              <mc:Choice xmlns:v="urn:schemas-microsoft-com:vml" Requires="v">
                <p:oleObj spid="_x0000_s3075" name="CS ChemDraw Drawing" r:id="rId7" imgW="523164" imgH="156191" progId="ChemDraw.Document.6.0">
                  <p:embed/>
                </p:oleObj>
              </mc:Choice>
              <mc:Fallback>
                <p:oleObj name="CS ChemDraw Drawing" r:id="rId7" imgW="523164" imgH="156191" progId="ChemDraw.Document.6.0">
                  <p:embed/>
                  <p:pic>
                    <p:nvPicPr>
                      <p:cNvPr id="30808"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125" y="4530725"/>
                        <a:ext cx="52387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9" name="Object 89"/>
          <p:cNvGraphicFramePr>
            <a:graphicFrameLocks noChangeAspect="1"/>
          </p:cNvGraphicFramePr>
          <p:nvPr/>
        </p:nvGraphicFramePr>
        <p:xfrm>
          <a:off x="619125" y="5073650"/>
          <a:ext cx="523875" cy="155575"/>
        </p:xfrm>
        <a:graphic>
          <a:graphicData uri="http://schemas.openxmlformats.org/presentationml/2006/ole">
            <mc:AlternateContent xmlns:mc="http://schemas.openxmlformats.org/markup-compatibility/2006">
              <mc:Choice xmlns:v="urn:schemas-microsoft-com:vml" Requires="v">
                <p:oleObj spid="_x0000_s3076" name="CS ChemDraw Drawing" r:id="rId9" imgW="523164" imgH="156191" progId="ChemDraw.Document.6.0">
                  <p:embed/>
                </p:oleObj>
              </mc:Choice>
              <mc:Fallback>
                <p:oleObj name="CS ChemDraw Drawing" r:id="rId9" imgW="523164" imgH="156191" progId="ChemDraw.Document.6.0">
                  <p:embed/>
                  <p:pic>
                    <p:nvPicPr>
                      <p:cNvPr id="30809" name="Object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25" y="5073650"/>
                        <a:ext cx="52387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0" name="Text Box 90"/>
          <p:cNvSpPr txBox="1">
            <a:spLocks noChangeArrowheads="1"/>
          </p:cNvSpPr>
          <p:nvPr/>
        </p:nvSpPr>
        <p:spPr bwMode="auto">
          <a:xfrm>
            <a:off x="1962710" y="238127"/>
            <a:ext cx="631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rgbClr val="000099"/>
                </a:solidFill>
              </a:rPr>
              <a:t>Abbreviated Table of Group Frequencies for Organic Groups</a:t>
            </a:r>
          </a:p>
        </p:txBody>
      </p:sp>
    </p:spTree>
    <p:extLst>
      <p:ext uri="{BB962C8B-B14F-4D97-AF65-F5344CB8AC3E}">
        <p14:creationId xmlns:p14="http://schemas.microsoft.com/office/powerpoint/2010/main" val="356812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665913" y="1892300"/>
            <a:ext cx="1436687" cy="4678363"/>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31747" name="Text Box 3"/>
          <p:cNvSpPr txBox="1">
            <a:spLocks noChangeArrowheads="1"/>
          </p:cNvSpPr>
          <p:nvPr/>
        </p:nvSpPr>
        <p:spPr bwMode="auto">
          <a:xfrm>
            <a:off x="397809" y="1576388"/>
            <a:ext cx="3340754"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914400" indent="-45720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03225" lvl="1" indent="-349250" eaLnBrk="1" hangingPunct="1">
              <a:spcBef>
                <a:spcPct val="0"/>
              </a:spcBef>
              <a:spcAft>
                <a:spcPts val="300"/>
              </a:spcAft>
              <a:buFont typeface="Courier New" panose="02070309020205020404" pitchFamily="49" charset="0"/>
              <a:buChar char="o"/>
              <a:tabLst>
                <a:tab pos="403225" algn="l"/>
              </a:tabLst>
            </a:pPr>
            <a:r>
              <a:rPr lang="en-US" altLang="en-US" sz="1800" dirty="0"/>
              <a:t>Region of most single bond signals</a:t>
            </a:r>
          </a:p>
          <a:p>
            <a:pPr marL="403225" lvl="1" indent="-349250" eaLnBrk="1" hangingPunct="1">
              <a:spcBef>
                <a:spcPct val="0"/>
              </a:spcBef>
              <a:spcAft>
                <a:spcPts val="300"/>
              </a:spcAft>
              <a:buFont typeface="Courier New" panose="02070309020205020404" pitchFamily="49" charset="0"/>
              <a:buChar char="o"/>
            </a:pPr>
            <a:r>
              <a:rPr lang="en-US" altLang="en-US" sz="1800" dirty="0"/>
              <a:t>Many have similar frequencies, so affect each other &amp; give pattern characteristics of 	  overall skeletal structure of a compound</a:t>
            </a:r>
            <a:endParaRPr lang="en-US" altLang="en-US" sz="1800" i="1" u="sng" dirty="0"/>
          </a:p>
          <a:p>
            <a:pPr marL="403225" lvl="1" indent="-349250" eaLnBrk="1" hangingPunct="1">
              <a:spcBef>
                <a:spcPct val="0"/>
              </a:spcBef>
              <a:spcAft>
                <a:spcPts val="300"/>
              </a:spcAft>
              <a:buFont typeface="Courier New" panose="02070309020205020404" pitchFamily="49" charset="0"/>
              <a:buChar char="o"/>
            </a:pPr>
            <a:r>
              <a:rPr lang="en-US" altLang="en-US" sz="1800" dirty="0"/>
              <a:t>Exact interpretation of this region of spectra seldom possible because of complexity</a:t>
            </a:r>
          </a:p>
          <a:p>
            <a:pPr marL="403225" lvl="1" indent="-349250" eaLnBrk="1" hangingPunct="1">
              <a:spcBef>
                <a:spcPct val="0"/>
              </a:spcBef>
              <a:spcAft>
                <a:spcPts val="300"/>
              </a:spcAft>
              <a:buFont typeface="Courier New" panose="02070309020205020404" pitchFamily="49" charset="0"/>
              <a:buChar char="o"/>
            </a:pPr>
            <a:r>
              <a:rPr lang="en-US" altLang="en-US" sz="1800" dirty="0"/>
              <a:t>Complexity </a:t>
            </a:r>
            <a:r>
              <a:rPr lang="en-US" altLang="en-US" sz="1800" dirty="0">
                <a:sym typeface="Wingdings" panose="05000000000000000000" pitchFamily="2" charset="2"/>
              </a:rPr>
              <a:t> uniqueness</a:t>
            </a:r>
            <a:endParaRPr lang="en-US" altLang="en-US" sz="1800" dirty="0"/>
          </a:p>
        </p:txBody>
      </p:sp>
      <p:pic>
        <p:nvPicPr>
          <p:cNvPr id="31748" name="Picture 4" descr="ir-acet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8" y="1676400"/>
            <a:ext cx="490855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descr="ir-meo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4203700"/>
            <a:ext cx="490855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a:off x="4271963" y="3119437"/>
            <a:ext cx="2009775" cy="382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31751" name="Rectangle 7"/>
          <p:cNvSpPr>
            <a:spLocks noChangeArrowheads="1"/>
          </p:cNvSpPr>
          <p:nvPr/>
        </p:nvSpPr>
        <p:spPr bwMode="auto">
          <a:xfrm>
            <a:off x="4141788" y="5751513"/>
            <a:ext cx="2009775" cy="425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31752" name="Text Box 8"/>
          <p:cNvSpPr txBox="1">
            <a:spLocks noChangeArrowheads="1"/>
          </p:cNvSpPr>
          <p:nvPr/>
        </p:nvSpPr>
        <p:spPr bwMode="auto">
          <a:xfrm>
            <a:off x="6878638" y="1576388"/>
            <a:ext cx="1768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a:solidFill>
                  <a:srgbClr val="000099"/>
                </a:solidFill>
              </a:rPr>
              <a:t>Fingerprint Region</a:t>
            </a:r>
          </a:p>
        </p:txBody>
      </p:sp>
      <p:sp>
        <p:nvSpPr>
          <p:cNvPr id="2" name="Rectangle 1"/>
          <p:cNvSpPr/>
          <p:nvPr/>
        </p:nvSpPr>
        <p:spPr>
          <a:xfrm>
            <a:off x="2089595" y="253534"/>
            <a:ext cx="5755550" cy="523220"/>
          </a:xfrm>
          <a:prstGeom prst="rect">
            <a:avLst/>
          </a:prstGeom>
        </p:spPr>
        <p:txBody>
          <a:bodyPr wrap="none">
            <a:spAutoFit/>
          </a:bodyPr>
          <a:lstStyle/>
          <a:p>
            <a:pPr lvl="1">
              <a:spcBef>
                <a:spcPct val="0"/>
              </a:spcBef>
              <a:spcAft>
                <a:spcPts val="300"/>
              </a:spcAft>
            </a:pPr>
            <a:r>
              <a:rPr lang="en-US" altLang="en-US" sz="2800" dirty="0">
                <a:solidFill>
                  <a:srgbClr val="CC3300"/>
                </a:solidFill>
              </a:rPr>
              <a:t>Fingerprint Region (1200-700 cm</a:t>
            </a:r>
            <a:r>
              <a:rPr lang="en-US" altLang="en-US" sz="2800" baseline="30000" dirty="0">
                <a:solidFill>
                  <a:srgbClr val="CC3300"/>
                </a:solidFill>
              </a:rPr>
              <a:t>-1</a:t>
            </a:r>
            <a:r>
              <a:rPr lang="en-US" altLang="en-US" sz="2800" dirty="0">
                <a:solidFill>
                  <a:srgbClr val="CC3300"/>
                </a:solidFill>
              </a:rPr>
              <a:t>)</a:t>
            </a:r>
          </a:p>
        </p:txBody>
      </p:sp>
    </p:spTree>
    <p:extLst>
      <p:ext uri="{BB962C8B-B14F-4D97-AF65-F5344CB8AC3E}">
        <p14:creationId xmlns:p14="http://schemas.microsoft.com/office/powerpoint/2010/main" val="2840439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approximate regions for common types of bo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183341"/>
            <a:ext cx="84010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48385" y="296395"/>
            <a:ext cx="8766175" cy="158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914400" indent="-45720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ctr" eaLnBrk="1" hangingPunct="1">
              <a:spcBef>
                <a:spcPct val="0"/>
              </a:spcBef>
              <a:spcAft>
                <a:spcPts val="300"/>
              </a:spcAft>
              <a:buFontTx/>
              <a:buNone/>
            </a:pPr>
            <a:r>
              <a:rPr lang="en-US" altLang="en-US" sz="2000" b="1" dirty="0">
                <a:solidFill>
                  <a:srgbClr val="CC3300"/>
                </a:solidFill>
              </a:rPr>
              <a:t>Computer Searches</a:t>
            </a:r>
          </a:p>
          <a:p>
            <a:pPr lvl="1" eaLnBrk="1" hangingPunct="1">
              <a:spcBef>
                <a:spcPct val="0"/>
              </a:spcBef>
              <a:spcAft>
                <a:spcPts val="300"/>
              </a:spcAft>
              <a:buFontTx/>
              <a:buNone/>
            </a:pPr>
            <a:r>
              <a:rPr lang="en-US" altLang="en-US" sz="1800" dirty="0">
                <a:solidFill>
                  <a:srgbClr val="CC3300"/>
                </a:solidFill>
              </a:rPr>
              <a:t>	</a:t>
            </a:r>
            <a:r>
              <a:rPr lang="en-US" altLang="en-US" sz="1800" dirty="0"/>
              <a:t>- many modern instruments have reference IR spectra on file (~100,000 compounds)</a:t>
            </a:r>
          </a:p>
          <a:p>
            <a:pPr lvl="1" eaLnBrk="1" hangingPunct="1">
              <a:spcBef>
                <a:spcPct val="0"/>
              </a:spcBef>
              <a:spcAft>
                <a:spcPts val="300"/>
              </a:spcAft>
              <a:buFontTx/>
              <a:buNone/>
            </a:pPr>
            <a:r>
              <a:rPr lang="en-US" altLang="en-US" sz="1800" dirty="0">
                <a:solidFill>
                  <a:srgbClr val="000099"/>
                </a:solidFill>
              </a:rPr>
              <a:t>	- </a:t>
            </a:r>
            <a:r>
              <a:rPr lang="en-US" altLang="en-US" sz="1800" dirty="0"/>
              <a:t>matches based on location of strongest band, then 2</a:t>
            </a:r>
            <a:r>
              <a:rPr lang="en-US" altLang="en-US" sz="1800" baseline="30000" dirty="0"/>
              <a:t>nd</a:t>
            </a:r>
            <a:r>
              <a:rPr lang="en-US" altLang="en-US" sz="1800" dirty="0"/>
              <a:t> strongest band, </a:t>
            </a:r>
            <a:r>
              <a:rPr lang="en-US" altLang="en-US" sz="1800" dirty="0" err="1"/>
              <a:t>etc</a:t>
            </a:r>
            <a:r>
              <a:rPr lang="en-US" altLang="en-US" sz="1600" dirty="0"/>
              <a:t>                                                                                                                                                                </a:t>
            </a:r>
            <a:r>
              <a:rPr lang="en-US" altLang="en-US" sz="1800" dirty="0"/>
              <a:t>overall skeletal structure of a compound</a:t>
            </a:r>
            <a:endParaRPr lang="en-US" altLang="en-US" sz="1600" i="1" u="sng" dirty="0"/>
          </a:p>
        </p:txBody>
      </p:sp>
      <p:pic>
        <p:nvPicPr>
          <p:cNvPr id="32771" name="Picture 44" descr="untitl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2078038"/>
            <a:ext cx="5160963"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8"/>
          <p:cNvSpPr txBox="1">
            <a:spLocks noChangeArrowheads="1"/>
          </p:cNvSpPr>
          <p:nvPr/>
        </p:nvSpPr>
        <p:spPr bwMode="auto">
          <a:xfrm>
            <a:off x="5762625" y="3738563"/>
            <a:ext cx="2517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1">
                <a:solidFill>
                  <a:srgbClr val="000099"/>
                </a:solidFill>
              </a:rPr>
              <a:t>Bio-Rad SearchIT database of ~200,000 IR spectra</a:t>
            </a:r>
          </a:p>
        </p:txBody>
      </p:sp>
    </p:spTree>
    <p:extLst>
      <p:ext uri="{BB962C8B-B14F-4D97-AF65-F5344CB8AC3E}">
        <p14:creationId xmlns:p14="http://schemas.microsoft.com/office/powerpoint/2010/main" val="11989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2133" y="770021"/>
            <a:ext cx="7704667" cy="5229795"/>
          </a:xfrm>
        </p:spPr>
        <p:txBody>
          <a:bodyPr anchor="t"/>
          <a:lstStyle/>
          <a:p>
            <a:r>
              <a:rPr lang="en-US" dirty="0"/>
              <a:t>When an electromagnetic wave is allowed to pass through a matter, there will be gradual change in the intensity of electromagnetic radiation as the wavelength changes</a:t>
            </a:r>
          </a:p>
          <a:p>
            <a:r>
              <a:rPr lang="en-US" dirty="0"/>
              <a:t>Such change in the intensity with  					wavelength may be pictorially 						depicted by a graph having 							intensity vs wavelength </a:t>
            </a:r>
          </a:p>
          <a:p>
            <a:r>
              <a:rPr lang="en-US" dirty="0"/>
              <a:t>Such graph is known as </a:t>
            </a:r>
            <a:r>
              <a:rPr lang="en-US" b="1" dirty="0"/>
              <a:t>spectrum</a:t>
            </a:r>
          </a:p>
          <a:p>
            <a:r>
              <a:rPr lang="en-US" dirty="0"/>
              <a:t>The instrument by which the variation of intensity and wavelength is measured is known as a </a:t>
            </a:r>
            <a:r>
              <a:rPr lang="en-US" b="1" dirty="0"/>
              <a:t>spectrophotometer  </a:t>
            </a:r>
          </a:p>
        </p:txBody>
      </p:sp>
      <p:pic>
        <p:nvPicPr>
          <p:cNvPr id="6" name="Picture 2" descr="Image result for spectru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33" t="6542" r="4334" b="5458"/>
          <a:stretch/>
        </p:blipFill>
        <p:spPr bwMode="auto">
          <a:xfrm>
            <a:off x="5924550" y="1971674"/>
            <a:ext cx="26384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39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535267" y="476250"/>
            <a:ext cx="8608733"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har char="•"/>
              <a:defRPr sz="3200">
                <a:solidFill>
                  <a:schemeClr val="tx1"/>
                </a:solidFill>
                <a:latin typeface="Arial" panose="020B0604020202020204" pitchFamily="34" charset="0"/>
              </a:defRPr>
            </a:lvl1pPr>
            <a:lvl2pPr marL="914400" indent="-45720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300"/>
              </a:spcAft>
              <a:buFontTx/>
              <a:buNone/>
            </a:pPr>
            <a:r>
              <a:rPr lang="en-US" altLang="en-US" sz="1600" dirty="0"/>
              <a:t>		</a:t>
            </a:r>
            <a:r>
              <a:rPr lang="en-US" altLang="en-US" sz="2000" b="1" u="sng" dirty="0">
                <a:solidFill>
                  <a:srgbClr val="002060"/>
                </a:solidFill>
                <a:effectLst>
                  <a:outerShdw blurRad="38100" dist="38100" dir="2700000" algn="tl">
                    <a:srgbClr val="000000">
                      <a:alpha val="43137"/>
                    </a:srgbClr>
                  </a:outerShdw>
                </a:effectLst>
              </a:rPr>
              <a:t>Quantitative Analysis</a:t>
            </a:r>
            <a:endParaRPr lang="en-US" altLang="en-US" sz="1600" b="1" u="sng" dirty="0">
              <a:solidFill>
                <a:srgbClr val="002060"/>
              </a:solidFill>
              <a:effectLst>
                <a:outerShdw blurRad="38100" dist="38100" dir="2700000" algn="tl">
                  <a:srgbClr val="000000">
                    <a:alpha val="43137"/>
                  </a:srgbClr>
                </a:outerShdw>
              </a:effectLst>
            </a:endParaRPr>
          </a:p>
          <a:p>
            <a:pPr eaLnBrk="1" hangingPunct="1">
              <a:spcBef>
                <a:spcPct val="0"/>
              </a:spcBef>
              <a:spcAft>
                <a:spcPts val="300"/>
              </a:spcAft>
              <a:buFontTx/>
              <a:buNone/>
            </a:pPr>
            <a:endParaRPr lang="en-US" altLang="en-US" sz="1600" dirty="0">
              <a:solidFill>
                <a:schemeClr val="accent2"/>
              </a:solidFill>
            </a:endParaRPr>
          </a:p>
          <a:p>
            <a:pPr lvl="1" eaLnBrk="1" hangingPunct="1">
              <a:spcBef>
                <a:spcPct val="0"/>
              </a:spcBef>
              <a:spcAft>
                <a:spcPts val="300"/>
              </a:spcAft>
              <a:buFontTx/>
              <a:buNone/>
            </a:pPr>
            <a:r>
              <a:rPr lang="en-US" altLang="en-US" sz="1600" dirty="0">
                <a:solidFill>
                  <a:schemeClr val="accent2"/>
                </a:solidFill>
              </a:rPr>
              <a:t>	</a:t>
            </a:r>
            <a:r>
              <a:rPr lang="en-US" altLang="en-US" sz="1600" dirty="0"/>
              <a:t>- not as good as UV/Vis in terms of accuracy and precision</a:t>
            </a:r>
          </a:p>
          <a:p>
            <a:pPr lvl="1" eaLnBrk="1" hangingPunct="1">
              <a:spcBef>
                <a:spcPct val="0"/>
              </a:spcBef>
              <a:spcAft>
                <a:spcPts val="300"/>
              </a:spcAft>
              <a:buFontTx/>
              <a:buNone/>
            </a:pPr>
            <a:r>
              <a:rPr lang="en-US" altLang="en-US" sz="1600" dirty="0"/>
              <a:t>		</a:t>
            </a:r>
            <a:r>
              <a:rPr lang="en-US" altLang="en-US" sz="1200" dirty="0">
                <a:solidFill>
                  <a:srgbClr val="000099"/>
                </a:solidFill>
              </a:rPr>
              <a:t>►</a:t>
            </a:r>
            <a:r>
              <a:rPr lang="en-US" altLang="en-US" sz="1400" dirty="0">
                <a:solidFill>
                  <a:srgbClr val="000099"/>
                </a:solidFill>
              </a:rPr>
              <a:t> </a:t>
            </a:r>
            <a:r>
              <a:rPr lang="en-US" altLang="en-US" sz="1600" dirty="0">
                <a:solidFill>
                  <a:srgbClr val="CC3300"/>
                </a:solidFill>
              </a:rPr>
              <a:t>more complex spectra</a:t>
            </a:r>
          </a:p>
          <a:p>
            <a:pPr lvl="1" eaLnBrk="1" hangingPunct="1">
              <a:spcBef>
                <a:spcPct val="0"/>
              </a:spcBef>
              <a:spcAft>
                <a:spcPts val="300"/>
              </a:spcAft>
              <a:buFontTx/>
              <a:buNone/>
            </a:pPr>
            <a:r>
              <a:rPr lang="en-US" altLang="en-US" sz="1600" dirty="0">
                <a:solidFill>
                  <a:srgbClr val="CC3300"/>
                </a:solidFill>
              </a:rPr>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narrower bands (Beer’s Law deviation) </a:t>
            </a:r>
            <a:endParaRPr lang="en-US" altLang="en-US" sz="1400" dirty="0">
              <a:solidFill>
                <a:srgbClr val="CC3300"/>
              </a:solidFill>
            </a:endParaRPr>
          </a:p>
          <a:p>
            <a:pPr lvl="1" eaLnBrk="1" hangingPunct="1">
              <a:spcBef>
                <a:spcPct val="0"/>
              </a:spcBef>
              <a:spcAft>
                <a:spcPts val="300"/>
              </a:spcAft>
              <a:buFontTx/>
              <a:buNone/>
            </a:pPr>
            <a:r>
              <a:rPr lang="en-US" altLang="en-US" sz="1600" dirty="0">
                <a:solidFill>
                  <a:srgbClr val="CC3300"/>
                </a:solidFill>
              </a:rPr>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limitations of IR instruments (lower light throughput, weaker detectors)</a:t>
            </a:r>
          </a:p>
          <a:p>
            <a:pPr lvl="1" eaLnBrk="1" hangingPunct="1">
              <a:spcBef>
                <a:spcPct val="0"/>
              </a:spcBef>
              <a:spcAft>
                <a:spcPts val="300"/>
              </a:spcAft>
              <a:buFontTx/>
              <a:buNone/>
            </a:pPr>
            <a:r>
              <a:rPr lang="en-US" altLang="en-US" sz="1600" dirty="0">
                <a:solidFill>
                  <a:srgbClr val="CC3300"/>
                </a:solidFill>
              </a:rPr>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high background IR</a:t>
            </a:r>
            <a:endParaRPr lang="en-US" altLang="en-US" sz="1400" dirty="0">
              <a:solidFill>
                <a:srgbClr val="CC3300"/>
              </a:solidFill>
            </a:endParaRPr>
          </a:p>
          <a:p>
            <a:pPr lvl="1" eaLnBrk="1" hangingPunct="1">
              <a:spcBef>
                <a:spcPct val="0"/>
              </a:spcBef>
              <a:spcAft>
                <a:spcPts val="300"/>
              </a:spcAft>
              <a:buFontTx/>
              <a:buNone/>
            </a:pPr>
            <a:r>
              <a:rPr lang="en-US" altLang="en-US" sz="1600" dirty="0">
                <a:solidFill>
                  <a:srgbClr val="CC3300"/>
                </a:solidFill>
              </a:rPr>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difficult to match reference and sample cells</a:t>
            </a:r>
          </a:p>
          <a:p>
            <a:pPr lvl="1" eaLnBrk="1" hangingPunct="1">
              <a:spcBef>
                <a:spcPct val="0"/>
              </a:spcBef>
              <a:spcAft>
                <a:spcPts val="300"/>
              </a:spcAft>
              <a:buFontTx/>
              <a:buNone/>
            </a:pPr>
            <a:r>
              <a:rPr lang="en-US" altLang="en-US" sz="1600" dirty="0">
                <a:solidFill>
                  <a:srgbClr val="CC3300"/>
                </a:solidFill>
              </a:rPr>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changes in </a:t>
            </a:r>
            <a:r>
              <a:rPr lang="en-US" altLang="en-US" sz="1600" dirty="0">
                <a:solidFill>
                  <a:srgbClr val="CC3300"/>
                </a:solidFill>
                <a:latin typeface="Symbol" panose="05050102010706020507" pitchFamily="18" charset="2"/>
              </a:rPr>
              <a:t>e</a:t>
            </a:r>
            <a:r>
              <a:rPr lang="en-US" altLang="en-US" sz="1600" dirty="0">
                <a:solidFill>
                  <a:srgbClr val="CC3300"/>
                </a:solidFill>
              </a:rPr>
              <a:t> (A=</a:t>
            </a:r>
            <a:r>
              <a:rPr lang="en-US" altLang="en-US" sz="1600" dirty="0" err="1">
                <a:solidFill>
                  <a:srgbClr val="CC3300"/>
                </a:solidFill>
                <a:latin typeface="Symbol" panose="05050102010706020507" pitchFamily="18" charset="2"/>
              </a:rPr>
              <a:t>e</a:t>
            </a:r>
            <a:r>
              <a:rPr lang="en-US" altLang="en-US" sz="1600" dirty="0" err="1">
                <a:solidFill>
                  <a:srgbClr val="CC3300"/>
                </a:solidFill>
              </a:rPr>
              <a:t>bc</a:t>
            </a:r>
            <a:r>
              <a:rPr lang="en-US" altLang="en-US" sz="1600" dirty="0">
                <a:solidFill>
                  <a:srgbClr val="CC3300"/>
                </a:solidFill>
              </a:rPr>
              <a:t>) common</a:t>
            </a:r>
            <a:endParaRPr lang="en-US" altLang="en-US" sz="1400" dirty="0"/>
          </a:p>
          <a:p>
            <a:pPr lvl="1" eaLnBrk="1" hangingPunct="1">
              <a:spcBef>
                <a:spcPct val="0"/>
              </a:spcBef>
              <a:spcAft>
                <a:spcPts val="300"/>
              </a:spcAft>
              <a:buNone/>
            </a:pPr>
            <a:r>
              <a:rPr lang="en-US" altLang="en-US" sz="1400" dirty="0"/>
              <a:t>	 </a:t>
            </a:r>
            <a:r>
              <a:rPr lang="en-US" altLang="en-US" sz="1600" dirty="0"/>
              <a:t>- potential advantage is good selectivity, since so many compounds have different IR spectra</a:t>
            </a:r>
          </a:p>
          <a:p>
            <a:pPr lvl="1" eaLnBrk="1" hangingPunct="1">
              <a:spcBef>
                <a:spcPct val="0"/>
              </a:spcBef>
              <a:spcAft>
                <a:spcPts val="300"/>
              </a:spcAft>
              <a:buFontTx/>
              <a:buNone/>
            </a:pPr>
            <a:r>
              <a:rPr lang="en-US" altLang="en-US" sz="1600" dirty="0"/>
              <a:t>		</a:t>
            </a:r>
            <a:r>
              <a:rPr lang="en-US" altLang="en-US" sz="1200" dirty="0">
                <a:solidFill>
                  <a:srgbClr val="000099"/>
                </a:solidFill>
              </a:rPr>
              <a:t>►</a:t>
            </a:r>
            <a:r>
              <a:rPr lang="en-US" altLang="en-US" sz="1600" dirty="0">
                <a:solidFill>
                  <a:srgbClr val="000099"/>
                </a:solidFill>
              </a:rPr>
              <a:t> </a:t>
            </a:r>
            <a:r>
              <a:rPr lang="en-US" altLang="en-US" sz="1600" dirty="0">
                <a:solidFill>
                  <a:srgbClr val="CC3300"/>
                </a:solidFill>
              </a:rPr>
              <a:t>one common application is determination of air contaminants.</a:t>
            </a:r>
          </a:p>
        </p:txBody>
      </p:sp>
      <p:graphicFrame>
        <p:nvGraphicFramePr>
          <p:cNvPr id="3" name="Group 4"/>
          <p:cNvGraphicFramePr>
            <a:graphicFrameLocks noGrp="1"/>
          </p:cNvGraphicFramePr>
          <p:nvPr>
            <p:extLst>
              <p:ext uri="{D42A27DB-BD31-4B8C-83A1-F6EECF244321}">
                <p14:modId xmlns:p14="http://schemas.microsoft.com/office/powerpoint/2010/main" val="407542900"/>
              </p:ext>
            </p:extLst>
          </p:nvPr>
        </p:nvGraphicFramePr>
        <p:xfrm>
          <a:off x="2015285" y="4404192"/>
          <a:ext cx="6096000" cy="192563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74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Contaminants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Concn, ppm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Found, ppm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Relative error,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Carbon Monoxide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49.1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1.8</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Methylethyl ketone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98.3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Methyl alcohol</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100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99.0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Ethylene oxide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49.9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0.2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1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chloroform</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100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99.5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0.5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02155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932656" y="437356"/>
            <a:ext cx="84216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i="1" dirty="0">
                <a:solidFill>
                  <a:srgbClr val="660066"/>
                </a:solidFill>
                <a:latin typeface="Times New Roman" panose="02020603050405020304" pitchFamily="18" charset="0"/>
              </a:rPr>
              <a:t>Example : </a:t>
            </a:r>
            <a:r>
              <a:rPr lang="en-US" altLang="en-US" sz="1600" dirty="0">
                <a:latin typeface="Times New Roman" panose="02020603050405020304" pitchFamily="18" charset="0"/>
              </a:rPr>
              <a:t>The spectrum is for a substance with an empirical formula of C</a:t>
            </a:r>
            <a:r>
              <a:rPr lang="en-US" altLang="en-US" sz="1600" baseline="-25000" dirty="0">
                <a:latin typeface="Times New Roman" panose="02020603050405020304" pitchFamily="18" charset="0"/>
              </a:rPr>
              <a:t>3</a:t>
            </a:r>
            <a:r>
              <a:rPr lang="en-US" altLang="en-US" sz="1600" dirty="0">
                <a:latin typeface="Times New Roman" panose="02020603050405020304" pitchFamily="18" charset="0"/>
              </a:rPr>
              <a:t>H</a:t>
            </a:r>
            <a:r>
              <a:rPr lang="en-US" altLang="en-US" sz="1600" baseline="-25000" dirty="0">
                <a:latin typeface="Times New Roman" panose="02020603050405020304" pitchFamily="18" charset="0"/>
              </a:rPr>
              <a:t>5</a:t>
            </a:r>
            <a:r>
              <a:rPr lang="en-US" altLang="en-US" sz="1600" dirty="0">
                <a:latin typeface="Times New Roman" panose="02020603050405020304" pitchFamily="18" charset="0"/>
              </a:rPr>
              <a:t>N. What is the compound? </a:t>
            </a:r>
          </a:p>
        </p:txBody>
      </p:sp>
      <p:pic>
        <p:nvPicPr>
          <p:cNvPr id="34819" name="Picture 2" descr="1722.jpg"/>
          <p:cNvPicPr>
            <a:picLocks noChangeAspect="1"/>
          </p:cNvPicPr>
          <p:nvPr/>
        </p:nvPicPr>
        <p:blipFill>
          <a:blip r:embed="rId3">
            <a:extLst>
              <a:ext uri="{28A0092B-C50C-407E-A947-70E740481C1C}">
                <a14:useLocalDpi xmlns:a14="http://schemas.microsoft.com/office/drawing/2010/main" val="0"/>
              </a:ext>
            </a:extLst>
          </a:blip>
          <a:srcRect b="4292"/>
          <a:stretch>
            <a:fillRect/>
          </a:stretch>
        </p:blipFill>
        <p:spPr bwMode="auto">
          <a:xfrm>
            <a:off x="103188" y="1112838"/>
            <a:ext cx="8964612"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rot="16200000" flipV="1">
            <a:off x="1715294" y="3690144"/>
            <a:ext cx="1644650" cy="79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 Box 8"/>
          <p:cNvSpPr txBox="1">
            <a:spLocks noChangeArrowheads="1"/>
          </p:cNvSpPr>
          <p:nvPr/>
        </p:nvSpPr>
        <p:spPr bwMode="auto">
          <a:xfrm>
            <a:off x="1849438" y="4524375"/>
            <a:ext cx="1414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i="1">
                <a:solidFill>
                  <a:srgbClr val="000099"/>
                </a:solidFill>
              </a:rPr>
              <a:t>Nitrile or alkyne group</a:t>
            </a:r>
          </a:p>
        </p:txBody>
      </p:sp>
      <p:cxnSp>
        <p:nvCxnSpPr>
          <p:cNvPr id="8" name="Straight Arrow Connector 7"/>
          <p:cNvCxnSpPr/>
          <p:nvPr/>
        </p:nvCxnSpPr>
        <p:spPr>
          <a:xfrm rot="16200000" flipV="1">
            <a:off x="3906044" y="3694906"/>
            <a:ext cx="1646238" cy="9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Left Bracket 8"/>
          <p:cNvSpPr/>
          <p:nvPr/>
        </p:nvSpPr>
        <p:spPr>
          <a:xfrm rot="16200000">
            <a:off x="4498975" y="2103438"/>
            <a:ext cx="374650" cy="91440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Text Box 8"/>
          <p:cNvSpPr txBox="1">
            <a:spLocks noChangeArrowheads="1"/>
          </p:cNvSpPr>
          <p:nvPr/>
        </p:nvSpPr>
        <p:spPr bwMode="auto">
          <a:xfrm>
            <a:off x="4013200" y="4530725"/>
            <a:ext cx="1416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i="1">
                <a:solidFill>
                  <a:srgbClr val="000099"/>
                </a:solidFill>
              </a:rPr>
              <a:t>No aromatics</a:t>
            </a:r>
          </a:p>
        </p:txBody>
      </p:sp>
      <p:cxnSp>
        <p:nvCxnSpPr>
          <p:cNvPr id="11" name="Straight Arrow Connector 10"/>
          <p:cNvCxnSpPr/>
          <p:nvPr/>
        </p:nvCxnSpPr>
        <p:spPr>
          <a:xfrm rot="5400000" flipH="1" flipV="1">
            <a:off x="670719" y="3593307"/>
            <a:ext cx="1597025" cy="4524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 Box 8"/>
          <p:cNvSpPr txBox="1">
            <a:spLocks noChangeArrowheads="1"/>
          </p:cNvSpPr>
          <p:nvPr/>
        </p:nvSpPr>
        <p:spPr bwMode="auto">
          <a:xfrm>
            <a:off x="438150" y="4630738"/>
            <a:ext cx="1414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i="1">
                <a:solidFill>
                  <a:srgbClr val="000099"/>
                </a:solidFill>
              </a:rPr>
              <a:t>Aliphatic hydrogens</a:t>
            </a:r>
          </a:p>
        </p:txBody>
      </p:sp>
      <p:cxnSp>
        <p:nvCxnSpPr>
          <p:cNvPr id="14" name="Straight Arrow Connector 13"/>
          <p:cNvCxnSpPr/>
          <p:nvPr/>
        </p:nvCxnSpPr>
        <p:spPr>
          <a:xfrm rot="16200000" flipV="1">
            <a:off x="4667250" y="3733800"/>
            <a:ext cx="1651000" cy="317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 Box 8"/>
          <p:cNvSpPr txBox="1">
            <a:spLocks noChangeArrowheads="1"/>
          </p:cNvSpPr>
          <p:nvPr/>
        </p:nvSpPr>
        <p:spPr bwMode="auto">
          <a:xfrm>
            <a:off x="5427663" y="4737100"/>
            <a:ext cx="1414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i="1">
                <a:solidFill>
                  <a:srgbClr val="000099"/>
                </a:solidFill>
              </a:rPr>
              <a:t>One or more alkane groups</a:t>
            </a:r>
          </a:p>
        </p:txBody>
      </p:sp>
      <p:graphicFrame>
        <p:nvGraphicFramePr>
          <p:cNvPr id="34829" name="Object 1"/>
          <p:cNvGraphicFramePr>
            <a:graphicFrameLocks noChangeAspect="1"/>
          </p:cNvGraphicFramePr>
          <p:nvPr/>
        </p:nvGraphicFramePr>
        <p:xfrm>
          <a:off x="3105150" y="5538788"/>
          <a:ext cx="2387600" cy="1009650"/>
        </p:xfrm>
        <a:graphic>
          <a:graphicData uri="http://schemas.openxmlformats.org/presentationml/2006/ole">
            <mc:AlternateContent xmlns:mc="http://schemas.openxmlformats.org/markup-compatibility/2006">
              <mc:Choice xmlns:v="urn:schemas-microsoft-com:vml" Requires="v">
                <p:oleObj spid="_x0000_s4097" name="CS ChemDraw Drawing" r:id="rId4" imgW="1223302" imgH="517812" progId="ChemDraw.Document.6.0">
                  <p:embed/>
                </p:oleObj>
              </mc:Choice>
              <mc:Fallback>
                <p:oleObj name="CS ChemDraw Drawing" r:id="rId4" imgW="1223302" imgH="517812" progId="ChemDraw.Document.6.0">
                  <p:embed/>
                  <p:pic>
                    <p:nvPicPr>
                      <p:cNvPr id="3482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5538788"/>
                        <a:ext cx="2387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017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0662306"/>
              </p:ext>
            </p:extLst>
          </p:nvPr>
        </p:nvGraphicFramePr>
        <p:xfrm>
          <a:off x="887129" y="395120"/>
          <a:ext cx="7704137" cy="5345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71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791570"/>
            <a:ext cx="7704667" cy="5208246"/>
          </a:xfrm>
        </p:spPr>
        <p:txBody>
          <a:bodyPr anchor="t"/>
          <a:lstStyle/>
          <a:p>
            <a:r>
              <a:rPr lang="en-US" dirty="0"/>
              <a:t>When an electromagnetic wave is allowed to pass through a molecule, energy is absorbed. After absorption of energy molecule is excited and is promoted to higher level. There are two such molecular excitation</a:t>
            </a:r>
          </a:p>
          <a:p>
            <a:pPr marL="457200" indent="-457200">
              <a:buFont typeface="+mj-lt"/>
              <a:buAutoNum type="arabicPeriod"/>
            </a:pPr>
            <a:r>
              <a:rPr lang="en-US" dirty="0"/>
              <a:t>Electronic excitation: This excitation requires generally 15-150 kcal/mole energy and this energy is available from the light of UV region. When absorption of energy from UV region is considered, the spectroscopy is called UV spectroscopy</a:t>
            </a:r>
          </a:p>
          <a:p>
            <a:pPr marL="457200" indent="-457200">
              <a:buFont typeface="+mj-lt"/>
              <a:buAutoNum type="arabicPeriod"/>
            </a:pPr>
            <a:r>
              <a:rPr lang="en-US" dirty="0"/>
              <a:t>Molecular vibration excitation: This excitation normally requires 1-15 kcal/ mole energy and is available from the light of IR region and such spectroscopy is known as IR spectroscopy</a:t>
            </a:r>
          </a:p>
        </p:txBody>
      </p:sp>
    </p:spTree>
    <p:extLst>
      <p:ext uri="{BB962C8B-B14F-4D97-AF65-F5344CB8AC3E}">
        <p14:creationId xmlns:p14="http://schemas.microsoft.com/office/powerpoint/2010/main" val="25186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355601"/>
            <a:ext cx="7704667" cy="1226456"/>
          </a:xfrm>
        </p:spPr>
        <p:txBody>
          <a:bodyPr/>
          <a:lstStyle/>
          <a:p>
            <a:r>
              <a:rPr lang="en-US" b="1" dirty="0"/>
              <a:t>Uniqueness of Spectroscopy</a:t>
            </a:r>
          </a:p>
        </p:txBody>
      </p:sp>
      <p:sp>
        <p:nvSpPr>
          <p:cNvPr id="3" name="Content Placeholder 2"/>
          <p:cNvSpPr>
            <a:spLocks noGrp="1"/>
          </p:cNvSpPr>
          <p:nvPr>
            <p:ph idx="1"/>
          </p:nvPr>
        </p:nvSpPr>
        <p:spPr>
          <a:xfrm>
            <a:off x="982133" y="1741714"/>
            <a:ext cx="7704667" cy="4258102"/>
          </a:xfrm>
        </p:spPr>
        <p:txBody>
          <a:bodyPr anchor="t"/>
          <a:lstStyle/>
          <a:p>
            <a:r>
              <a:rPr lang="en-US" dirty="0"/>
              <a:t>The amount of light energy absorbed by the molecule, is the characteristic feature of the molecule under consideration</a:t>
            </a:r>
          </a:p>
          <a:p>
            <a:pPr marL="0" indent="0">
              <a:buNone/>
            </a:pPr>
            <a:r>
              <a:rPr lang="en-US" dirty="0"/>
              <a:t>		Hence from the amount of light absorbed, we may 	have an idea regarding the structural feature of the 	molecule concerned</a:t>
            </a:r>
          </a:p>
          <a:p>
            <a:endParaRPr lang="en-US" dirty="0"/>
          </a:p>
          <a:p>
            <a:r>
              <a:rPr lang="en-US" dirty="0"/>
              <a:t>Spectroscopic techniques are: UV,IR, NMR, ESP,  Raman, Mass, </a:t>
            </a:r>
            <a:r>
              <a:rPr lang="en-US" dirty="0" err="1"/>
              <a:t>Mössbauer</a:t>
            </a:r>
            <a:r>
              <a:rPr lang="en-US" b="1" dirty="0"/>
              <a:t> </a:t>
            </a:r>
            <a:endParaRPr lang="en-US" dirty="0"/>
          </a:p>
        </p:txBody>
      </p:sp>
    </p:spTree>
    <p:extLst>
      <p:ext uri="{BB962C8B-B14F-4D97-AF65-F5344CB8AC3E}">
        <p14:creationId xmlns:p14="http://schemas.microsoft.com/office/powerpoint/2010/main" val="72067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381000"/>
            <a:ext cx="7772400" cy="457200"/>
          </a:xfrm>
        </p:spPr>
        <p:txBody>
          <a:bodyPr>
            <a:normAutofit fontScale="90000"/>
          </a:bodyPr>
          <a:lstStyle/>
          <a:p>
            <a:r>
              <a:rPr lang="en-US" altLang="en-US" sz="2800" b="1"/>
              <a:t>Absorption Spectroscopy</a:t>
            </a:r>
          </a:p>
        </p:txBody>
      </p:sp>
      <p:sp>
        <p:nvSpPr>
          <p:cNvPr id="8195" name="Rectangle 3"/>
          <p:cNvSpPr>
            <a:spLocks noGrp="1" noChangeArrowheads="1"/>
          </p:cNvSpPr>
          <p:nvPr>
            <p:ph type="body" idx="1"/>
          </p:nvPr>
        </p:nvSpPr>
        <p:spPr>
          <a:xfrm>
            <a:off x="1066800" y="1161143"/>
            <a:ext cx="7769225" cy="5529943"/>
          </a:xfrm>
        </p:spPr>
        <p:txBody>
          <a:bodyPr>
            <a:noAutofit/>
          </a:bodyPr>
          <a:lstStyle/>
          <a:p>
            <a:pPr defTabSz="461963">
              <a:lnSpc>
                <a:spcPct val="90000"/>
              </a:lnSpc>
              <a:spcBef>
                <a:spcPct val="0"/>
              </a:spcBef>
              <a:buFontTx/>
              <a:buNone/>
            </a:pPr>
            <a:endParaRPr lang="en-US" altLang="en-US" i="1" dirty="0">
              <a:solidFill>
                <a:schemeClr val="tx2"/>
              </a:solidFill>
            </a:endParaRPr>
          </a:p>
          <a:p>
            <a:pPr defTabSz="461963">
              <a:lnSpc>
                <a:spcPct val="90000"/>
              </a:lnSpc>
              <a:spcBef>
                <a:spcPct val="0"/>
              </a:spcBef>
              <a:buFontTx/>
              <a:buNone/>
            </a:pPr>
            <a:endParaRPr lang="en-US" altLang="en-US" i="1" dirty="0">
              <a:solidFill>
                <a:schemeClr val="tx2"/>
              </a:solidFill>
            </a:endParaRPr>
          </a:p>
          <a:p>
            <a:pPr lvl="1" defTabSz="461963">
              <a:spcBef>
                <a:spcPct val="0"/>
              </a:spcBef>
              <a:buClrTx/>
            </a:pPr>
            <a:r>
              <a:rPr lang="en-US" altLang="en-US" sz="2400" dirty="0"/>
              <a:t>	</a:t>
            </a:r>
            <a:r>
              <a:rPr lang="en-US" altLang="en-US" u="sng" dirty="0">
                <a:solidFill>
                  <a:schemeClr val="hlink"/>
                </a:solidFill>
              </a:rPr>
              <a:t>Absorption:</a:t>
            </a:r>
            <a:r>
              <a:rPr lang="en-US" altLang="en-US" dirty="0"/>
              <a:t>  electromagnetic (light) energy is transferred to atoms, ions, or molecules in the sample.  </a:t>
            </a:r>
          </a:p>
          <a:p>
            <a:pPr lvl="1" defTabSz="461963">
              <a:spcBef>
                <a:spcPct val="0"/>
              </a:spcBef>
              <a:buClrTx/>
            </a:pPr>
            <a:r>
              <a:rPr lang="en-US" altLang="en-US" dirty="0"/>
              <a:t>Results in a transition to a higher energy state.</a:t>
            </a:r>
          </a:p>
          <a:p>
            <a:pPr lvl="1" defTabSz="461963">
              <a:spcBef>
                <a:spcPct val="0"/>
              </a:spcBef>
              <a:buClrTx/>
            </a:pPr>
            <a:r>
              <a:rPr lang="en-US" altLang="en-US" dirty="0"/>
              <a:t>Transition can be change in electronic levels, vibrations, rotations, translation, etc.</a:t>
            </a:r>
          </a:p>
          <a:p>
            <a:pPr lvl="1" defTabSz="461963">
              <a:spcBef>
                <a:spcPct val="0"/>
              </a:spcBef>
              <a:buClrTx/>
            </a:pPr>
            <a:endParaRPr lang="en-US" altLang="en-US" dirty="0"/>
          </a:p>
          <a:p>
            <a:pPr lvl="1" defTabSz="461963">
              <a:spcBef>
                <a:spcPct val="0"/>
              </a:spcBef>
              <a:buClrTx/>
            </a:pPr>
            <a:endParaRPr lang="en-US" altLang="en-US" dirty="0"/>
          </a:p>
          <a:p>
            <a:pPr lvl="1" defTabSz="461963">
              <a:spcBef>
                <a:spcPct val="0"/>
              </a:spcBef>
              <a:buClrTx/>
            </a:pPr>
            <a:endParaRPr lang="en-US" altLang="en-US" dirty="0"/>
          </a:p>
          <a:p>
            <a:pPr lvl="1" defTabSz="461963">
              <a:spcBef>
                <a:spcPct val="0"/>
              </a:spcBef>
              <a:buClrTx/>
            </a:pPr>
            <a:endParaRPr lang="en-US" altLang="en-US" dirty="0"/>
          </a:p>
          <a:p>
            <a:pPr lvl="1" defTabSz="461963">
              <a:spcBef>
                <a:spcPct val="0"/>
              </a:spcBef>
              <a:buClrTx/>
            </a:pPr>
            <a:r>
              <a:rPr lang="en-US" altLang="en-US" dirty="0"/>
              <a:t>UV/Visible radiation cause electronic transition</a:t>
            </a:r>
          </a:p>
          <a:p>
            <a:pPr marL="457200" lvl="1" indent="0" defTabSz="461963">
              <a:spcBef>
                <a:spcPct val="0"/>
              </a:spcBef>
              <a:buClrTx/>
              <a:buFontTx/>
              <a:buChar char="-"/>
            </a:pPr>
            <a:r>
              <a:rPr lang="en-US" altLang="en-US" u="sng" dirty="0">
                <a:solidFill>
                  <a:srgbClr val="CC3300"/>
                </a:solidFill>
              </a:rPr>
              <a:t>Power (P)</a:t>
            </a:r>
            <a:r>
              <a:rPr lang="en-US" altLang="en-US" dirty="0"/>
              <a:t>: energy of a beam that reaches a given area per second</a:t>
            </a:r>
          </a:p>
          <a:p>
            <a:pPr marL="457200" lvl="1" indent="0" defTabSz="461963">
              <a:spcBef>
                <a:spcPct val="0"/>
              </a:spcBef>
              <a:buClrTx/>
              <a:buFontTx/>
              <a:buChar char="-"/>
            </a:pPr>
            <a:r>
              <a:rPr lang="en-US" altLang="en-US" u="sng" dirty="0">
                <a:solidFill>
                  <a:srgbClr val="CC3300"/>
                </a:solidFill>
              </a:rPr>
              <a:t>Intensity (I)</a:t>
            </a:r>
            <a:r>
              <a:rPr lang="en-US" altLang="en-US" dirty="0"/>
              <a:t>: power per unit solid angle</a:t>
            </a:r>
          </a:p>
          <a:p>
            <a:pPr marL="457200" lvl="1" indent="0" defTabSz="461963">
              <a:spcBef>
                <a:spcPct val="0"/>
              </a:spcBef>
              <a:buClrTx/>
              <a:buFontTx/>
              <a:buChar char="-"/>
            </a:pPr>
            <a:r>
              <a:rPr lang="en-US" altLang="en-US" dirty="0"/>
              <a:t>P and I related to amplitude</a:t>
            </a:r>
            <a:endParaRPr lang="en-US" altLang="en-US" baseline="30000" dirty="0"/>
          </a:p>
          <a:p>
            <a:pPr defTabSz="461963">
              <a:lnSpc>
                <a:spcPct val="90000"/>
              </a:lnSpc>
            </a:pPr>
            <a:endParaRPr lang="en-US" altLang="en-US" dirty="0"/>
          </a:p>
          <a:p>
            <a:pPr defTabSz="461963">
              <a:lnSpc>
                <a:spcPct val="90000"/>
              </a:lnSpc>
            </a:pPr>
            <a:endParaRPr lang="en-US" altLang="en-US" dirty="0"/>
          </a:p>
        </p:txBody>
      </p:sp>
      <p:graphicFrame>
        <p:nvGraphicFramePr>
          <p:cNvPr id="8196" name="Object 4"/>
          <p:cNvGraphicFramePr>
            <a:graphicFrameLocks noChangeAspect="1"/>
          </p:cNvGraphicFramePr>
          <p:nvPr>
            <p:extLst>
              <p:ext uri="{D42A27DB-BD31-4B8C-83A1-F6EECF244321}">
                <p14:modId xmlns:p14="http://schemas.microsoft.com/office/powerpoint/2010/main" val="3330795542"/>
              </p:ext>
            </p:extLst>
          </p:nvPr>
        </p:nvGraphicFramePr>
        <p:xfrm>
          <a:off x="3345543" y="3317645"/>
          <a:ext cx="2798763" cy="1163638"/>
        </p:xfrm>
        <a:graphic>
          <a:graphicData uri="http://schemas.openxmlformats.org/presentationml/2006/ole">
            <mc:AlternateContent xmlns:mc="http://schemas.openxmlformats.org/markup-compatibility/2006">
              <mc:Choice xmlns:v="urn:schemas-microsoft-com:vml" Requires="v">
                <p:oleObj spid="_x0000_s1025" name="CorelDRAW" r:id="rId3" imgW="2798064" imgH="1163930" progId="CorelDRAW.Graphic.11">
                  <p:embed/>
                </p:oleObj>
              </mc:Choice>
              <mc:Fallback>
                <p:oleObj name="CorelDRAW" r:id="rId3" imgW="2798064" imgH="1163930" progId="CorelDRAW.Graphic.11">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543" y="3317645"/>
                        <a:ext cx="2798763"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Text Box 5"/>
          <p:cNvSpPr txBox="1">
            <a:spLocks noChangeArrowheads="1"/>
          </p:cNvSpPr>
          <p:nvPr/>
        </p:nvSpPr>
        <p:spPr bwMode="auto">
          <a:xfrm>
            <a:off x="6326416" y="3317645"/>
            <a:ext cx="1296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en-US" sz="1400" b="0" i="1" dirty="0">
                <a:solidFill>
                  <a:schemeClr val="tx2"/>
                </a:solidFill>
              </a:rPr>
              <a:t>(excited state)</a:t>
            </a:r>
          </a:p>
        </p:txBody>
      </p:sp>
      <p:sp>
        <p:nvSpPr>
          <p:cNvPr id="8198" name="Text Box 6"/>
          <p:cNvSpPr txBox="1">
            <a:spLocks noChangeArrowheads="1"/>
          </p:cNvSpPr>
          <p:nvPr/>
        </p:nvSpPr>
        <p:spPr bwMode="auto">
          <a:xfrm>
            <a:off x="6308499" y="4170357"/>
            <a:ext cx="1285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en-US" sz="1400" b="0" i="1" dirty="0">
                <a:solidFill>
                  <a:schemeClr val="tx2"/>
                </a:solidFill>
              </a:rPr>
              <a:t>(ground state)</a:t>
            </a:r>
          </a:p>
        </p:txBody>
      </p:sp>
    </p:spTree>
    <p:extLst>
      <p:ext uri="{BB962C8B-B14F-4D97-AF65-F5344CB8AC3E}">
        <p14:creationId xmlns:p14="http://schemas.microsoft.com/office/powerpoint/2010/main" val="1169506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494</TotalTime>
  <Words>2791</Words>
  <Application>Microsoft Office PowerPoint</Application>
  <PresentationFormat>On-screen Show (4:3)</PresentationFormat>
  <Paragraphs>414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Parallax</vt:lpstr>
      <vt:lpstr>Spectroscopy</vt:lpstr>
      <vt:lpstr>PowerPoint Presentation</vt:lpstr>
      <vt:lpstr>PowerPoint Presentation</vt:lpstr>
      <vt:lpstr>Electromagnetic Spectrum</vt:lpstr>
      <vt:lpstr>PowerPoint Presentation</vt:lpstr>
      <vt:lpstr>PowerPoint Presentation</vt:lpstr>
      <vt:lpstr>PowerPoint Presentation</vt:lpstr>
      <vt:lpstr>Uniqueness of Spectroscopy</vt:lpstr>
      <vt:lpstr>Absorption Spectroscopy</vt:lpstr>
      <vt:lpstr>Lambert Beer’s Law:         A = e l c </vt:lpstr>
      <vt:lpstr>PowerPoint Presentation</vt:lpstr>
      <vt:lpstr>Relationship Described in Terms of Lambert-Beer’s Law    A = Absorbance = elc = -log (%T/100) </vt:lpstr>
      <vt:lpstr>Deviations from the Beer-Lambert Law.   Primarily due to the limitations of Beer’s Law      A  c </vt:lpstr>
      <vt:lpstr>PowerPoint Presentation</vt:lpstr>
      <vt:lpstr>UV Spectroscopy</vt:lpstr>
      <vt:lpstr>PowerPoint Presentation</vt:lpstr>
      <vt:lpstr>PowerPoint Presentation</vt:lpstr>
      <vt:lpstr>PowerPoint Presentation</vt:lpstr>
      <vt:lpstr>PowerPoint Presentation</vt:lpstr>
      <vt:lpstr>Characteristic features of chromophores</vt:lpstr>
      <vt:lpstr>PowerPoint Presentation</vt:lpstr>
      <vt:lpstr>PowerPoint Presentation</vt:lpstr>
      <vt:lpstr>PowerPoint Presentation</vt:lpstr>
      <vt:lpstr>PowerPoint Presentation</vt:lpstr>
      <vt:lpstr>PowerPoint Presentation</vt:lpstr>
      <vt:lpstr>PowerPoint Presentation</vt:lpstr>
      <vt:lpstr>Different types of bands in UV spectroscopy </vt:lpstr>
      <vt:lpstr>Application of UV spectroscopy</vt:lpstr>
      <vt:lpstr>Advantages of UV/Visible spectroscopy: </vt:lpstr>
      <vt:lpstr>Woodward Fisher empirical rule for calculation of max for dienes</vt:lpstr>
      <vt:lpstr>PowerPoint Presentation</vt:lpstr>
      <vt:lpstr>Infrared (IR)Spectroscopy</vt:lpstr>
      <vt:lpstr>PowerPoint Presentation</vt:lpstr>
      <vt:lpstr>PowerPoint Presentation</vt:lpstr>
      <vt:lpstr>PowerPoint Presentation</vt:lpstr>
      <vt:lpstr>Types of Molecular Vibrations</vt:lpstr>
      <vt:lpstr>PowerPoint Presentation</vt:lpstr>
      <vt:lpstr>Essential Requirement</vt:lpstr>
      <vt:lpstr>PowerPoint Presentation</vt:lpstr>
      <vt:lpstr>Typical IR spectrum for Organic Molecule</vt:lpstr>
      <vt:lpstr>PowerPoint Presentation</vt:lpstr>
      <vt:lpstr>Hooke’s Law</vt:lpstr>
      <vt:lpstr>PowerPoint Presentation</vt:lpstr>
      <vt:lpstr>Application of IR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Spectroscopy</dc:title>
  <dc:creator>Jitamanyu</dc:creator>
  <cp:lastModifiedBy>Prince Maurya</cp:lastModifiedBy>
  <cp:revision>41</cp:revision>
  <dcterms:created xsi:type="dcterms:W3CDTF">2019-11-04T15:59:23Z</dcterms:created>
  <dcterms:modified xsi:type="dcterms:W3CDTF">2022-01-28T08:06:18Z</dcterms:modified>
</cp:coreProperties>
</file>