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3" r:id="rId7"/>
    <p:sldId id="272" r:id="rId8"/>
    <p:sldId id="271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1468.05554" units="1/cm"/>
          <inkml:channelProperty channel="Y" name="resolution" value="2610.91626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1-09T05:36:01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5486 5781 63 0,'0'0'29'0,"0"0"-1"0,0 0-3 15,0 0-4-15,0 0-6 0,0 0-2 16,0 0-4-16,0 0 1 0,0 0-3 16,0 0 0-16,-3-6 1 0,3 4-1 0,0 2 2 15,0 0-1-15,0 0 0 0,0 0 0 16,0 0 1-16,0-1-1 0,0 1-1 15,0 0 2-15,-1 0-2 16,1 0-2-16,0 0 1 0,0 0 2 0,0 0 1 16,0 1 3-16,0 4-4 0,1 5-5 15,2-3-2-15,0 2-1 0,3 5 5 16,-2-7-1-16,2 7 2 0,-2 0-2 16,2-7-4-16,0 7-3 0,-2-6 2 15,2-1 0-15,1 4 0 0,-3-4 3 0,4 4 0 16,-4-3 2-16,-1-5 0 0,1 0 0 15,-4-3 0-15,0 0 3 0,0 0 2 16,7 0 4-16,5-2-1 16,4-8-3-16,3-6-2 0,-2-3-2 0,-1-4-4 15,0 0 4-15,-3-1-5 0,3 0 1 16,-3-1 1-16,3 4-3 0,-3-1 2 16,-2 4-2-16,-2 6 0 0,-5 5-1 15,1-1 0-15,-2 3-1 0,1-2 3 16,3 0-5-16,-3 3 0 0,2-3-1 0,-3 4-6 15,0 0-5-15,0-3-10 0,0 2-18 16,1 1-27-16,5-3-27 0,-5 5-39 16</inkml:trace>
  <inkml:trace contextRef="#ctx0" brushRef="#br0" timeOffset="635.7494">6699 5495 168 0,'0'0'53'0,"0"0"-2"0,0 0-8 0,0 0-8 16,0 0-9-16,0 0-6 16,0 0-5-16,0 0-7 0,0 0-4 15,-14-18 0-15,12 18-2 0,2 0-1 16,0 0 1-16,0 0 0 0,0 7 2 0,3 7 1 15,3 4 0-15,1 0-1 0,3 0 1 16,-2 0-3-16,-1-2-1 16,4-2 4-16,-5-1-3 0,0-3 0 15,1-4 1-15,0 1-2 0,-1-2 4 0,0-4 1 16,4-1 1-16,3 0 0 0,2-8-1 16,5-4-1-16,-3-5-2 0,-2 0 0 15,-2-4 0-15,1-1-2 0,-2-3 0 16,-2 0-1-16,6-3-2 0,-3 1 0 15,1 0-3-15,-1 1-3 0,0 3-4 0,-3 8-6 16,-4 4-10-16,-1 4-21 0,-2 4-30 16,-1 0-30-16,1-1-30 0</inkml:trace>
  <inkml:trace contextRef="#ctx0" brushRef="#br0" timeOffset="1229.5429">7163 4623 120 0,'0'0'59'16,"0"0"-3"-16,0 0-4 0,0 0-15 0,0 0-13 15,0 0-12-15,0 0-6 0,0 0-4 16,0 0-3-16,0 0 1 0,-11 4 4 16,11-3-1-16,0-1 5 0,0 6 0 15,0-2 0-15,0 6-1 0,4-3-1 16,2 2-4-16,1 4-2 0,-1-3-1 16,3 1 0-16,1 0 1 0,-3 0-1 15,5 0 5-15,-1 3 5 0,1 0 1 16,-5-6-1-16,2 2-4 0,-2-5-5 15,-4-1 1-15,0-1 2 0,-3-3 2 0,0 0-1 16,0 0 2-16,1 2 1 0,-1-2 3 16,6 0 4-16,4 0 2 0,3-7-3 15,3-6-2-15,-2-6-4 0,-2-3-4 16,4-6 0-16,-3-4-3 0,4-1 0 16,-2-4-2-16,2 0-3 0,-2 0-1 15,0 2-2-15,0 5 1 0,-2 3-4 0,-3 5-7 16,-1 6-17-16,-5 8-34 15,0 5-47-15,-4 3-47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6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3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5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96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3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8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49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1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7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9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15BB-8D36-4211-9AD0-75AC94BB18AE}" type="datetimeFigureOut">
              <a:rPr lang="en-IN" smtClean="0"/>
              <a:t>09-01-2022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E909-3366-4489-9670-AC48B5A899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05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customXml" Target="../ink/ink1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44237" y="1733348"/>
            <a:ext cx="109831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latin typeface="Sitka Small" panose="02000505000000020004" pitchFamily="2" charset="0"/>
              </a:rPr>
              <a:t>Lecture -11 </a:t>
            </a:r>
          </a:p>
          <a:p>
            <a:pPr algn="ctr"/>
            <a:endParaRPr lang="en-IN" sz="4800" dirty="0" smtClean="0">
              <a:latin typeface="Sitka Small" panose="02000505000000020004" pitchFamily="2" charset="0"/>
            </a:endParaRPr>
          </a:p>
          <a:p>
            <a:pPr algn="ctr"/>
            <a:r>
              <a:rPr lang="en-IN" sz="4800" dirty="0" smtClean="0">
                <a:latin typeface="Sitka Small" panose="02000505000000020004" pitchFamily="2" charset="0"/>
              </a:rPr>
              <a:t>Engineering Mechanics</a:t>
            </a:r>
          </a:p>
          <a:p>
            <a:pPr algn="ctr"/>
            <a:endParaRPr lang="en-IN" sz="4800" dirty="0" smtClean="0">
              <a:latin typeface="Sitka Small" panose="02000505000000020004" pitchFamily="2" charset="0"/>
            </a:endParaRPr>
          </a:p>
          <a:p>
            <a:pPr algn="ctr"/>
            <a:r>
              <a:rPr lang="en-IN" sz="4800" dirty="0" smtClean="0">
                <a:latin typeface="Sitka Small" panose="02000505000000020004" pitchFamily="2" charset="0"/>
              </a:rPr>
              <a:t>Analysis of Structures</a:t>
            </a:r>
            <a:endParaRPr lang="en-IN" sz="48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1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Trusses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1029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3787" y="991472"/>
            <a:ext cx="8728970" cy="5474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86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Rigid and Simple Trusses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1027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149" y="1013256"/>
            <a:ext cx="3484471" cy="239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28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92993" y="963828"/>
            <a:ext cx="2814252" cy="233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29" descr="C:\DOCUME~1\WALTOL~1\LOCALS~1\Temp\\msotw9_temp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3150" y="1323502"/>
            <a:ext cx="3784006" cy="1557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30" descr="C:\DOCUME~1\WALTOL~1\LOCALS~1\Temp\\msotw9_temp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5249" y="3899562"/>
            <a:ext cx="3425371" cy="2175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151871" y="3611910"/>
            <a:ext cx="751290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A </a:t>
            </a:r>
            <a:r>
              <a:rPr lang="en-US" sz="28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rigid truss</a:t>
            </a:r>
            <a:r>
              <a:rPr lang="en-US" sz="28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 will not collapse under the application of a load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A </a:t>
            </a:r>
            <a:r>
              <a:rPr lang="en-US" sz="28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simple truss</a:t>
            </a:r>
            <a:r>
              <a:rPr lang="en-US" sz="28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 is constructed by successively adding two members and one connection to the basic triangular truss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6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Trusses: Method of joints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512" y="986107"/>
            <a:ext cx="4726503" cy="2202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21116" y="928441"/>
            <a:ext cx="4653921" cy="250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892" y="3306916"/>
            <a:ext cx="113105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Dismember the truss and create a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free body 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diagram for each member and pin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Conditions for equilibrium for the entire truss can be used to solve for 3 support reactions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The two forces exerted on each member are equal, have the same line of action, and opposite sense.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Forces exerted by a member on the pins or joints at its ends are directed along the member and equal and opposite.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Conditions of equilibrium are used to solve for 2 unknown forces at each pin (or joint), giving a total of 2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 solutions, where 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n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=number of joints.  Forces are found by solving for unknown forces while moving from joint to joint sequentially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32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Problem 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203" y="1087821"/>
            <a:ext cx="5512367" cy="3254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46358" y="906162"/>
            <a:ext cx="64419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method of joints, determine the force in each member of the truss.</a:t>
            </a:r>
          </a:p>
        </p:txBody>
      </p:sp>
    </p:spTree>
    <p:extLst>
      <p:ext uri="{BB962C8B-B14F-4D97-AF65-F5344CB8AC3E}">
        <p14:creationId xmlns:p14="http://schemas.microsoft.com/office/powerpoint/2010/main" val="190898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Problem 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892" y="1000020"/>
            <a:ext cx="3855308" cy="236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892" y="3481673"/>
            <a:ext cx="3789254" cy="150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004" y="5233773"/>
            <a:ext cx="3926570" cy="115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49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Problem 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905" y="937506"/>
            <a:ext cx="3797643" cy="23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905" y="3354224"/>
            <a:ext cx="3321802" cy="158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3950" y="5112259"/>
            <a:ext cx="2245942" cy="1226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973520" y="1578600"/>
              <a:ext cx="726840" cy="557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65960" y="1571760"/>
                <a:ext cx="740880" cy="5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0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to Problem 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905" y="937506"/>
            <a:ext cx="3797643" cy="23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72" y="3823817"/>
            <a:ext cx="3638650" cy="202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65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Trusses: Method of joints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/>
          <p:cNvGrpSpPr/>
          <p:nvPr/>
        </p:nvGrpSpPr>
        <p:grpSpPr>
          <a:xfrm>
            <a:off x="618125" y="1067304"/>
            <a:ext cx="3754850" cy="2639722"/>
            <a:chOff x="2418350" y="1914273"/>
            <a:chExt cx="3754850" cy="2639722"/>
          </a:xfrm>
        </p:grpSpPr>
        <p:grpSp>
          <p:nvGrpSpPr>
            <p:cNvPr id="40" name="Group 39"/>
            <p:cNvGrpSpPr/>
            <p:nvPr/>
          </p:nvGrpSpPr>
          <p:grpSpPr>
            <a:xfrm>
              <a:off x="2418350" y="2217974"/>
              <a:ext cx="3754850" cy="2336021"/>
              <a:chOff x="2418350" y="2217974"/>
              <a:chExt cx="3754850" cy="2336021"/>
            </a:xfrm>
          </p:grpSpPr>
          <p:cxnSp>
            <p:nvCxnSpPr>
              <p:cNvPr id="7" name="Straight Connector 6"/>
              <p:cNvCxnSpPr/>
              <p:nvPr/>
            </p:nvCxnSpPr>
            <p:spPr>
              <a:xfrm rot="1500000">
                <a:off x="2686050" y="3476625"/>
                <a:ext cx="3200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2845501" y="2803789"/>
                <a:ext cx="2880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rot="5400000" flipV="1">
                <a:off x="5041501" y="3484351"/>
                <a:ext cx="1368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7440000">
                <a:off x="2457450" y="2807438"/>
                <a:ext cx="533400" cy="4857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5671501" y="4060351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500000">
                <a:off x="5295899" y="4146518"/>
                <a:ext cx="685800" cy="3143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pic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2791500" y="2746351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3782100" y="2740424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4734600" y="2749950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782876" y="3207154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4734600" y="3666155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rot="5400000" flipV="1">
                <a:off x="4321576" y="3256050"/>
                <a:ext cx="936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 flipV="1">
                <a:off x="3584100" y="3019205"/>
                <a:ext cx="504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5" idx="3"/>
                <a:endCxn id="16" idx="6"/>
              </p:cNvCxnSpPr>
              <p:nvPr/>
            </p:nvCxnSpPr>
            <p:spPr>
              <a:xfrm flipH="1">
                <a:off x="3890876" y="2842134"/>
                <a:ext cx="859540" cy="41902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667684" y="2739147"/>
                <a:ext cx="108000" cy="108000"/>
              </a:xfrm>
              <a:prstGeom prst="ellips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6" name="Straight Connector 25"/>
              <p:cNvCxnSpPr>
                <a:stCxn id="25" idx="3"/>
                <a:endCxn id="17" idx="7"/>
              </p:cNvCxnSpPr>
              <p:nvPr/>
            </p:nvCxnSpPr>
            <p:spPr>
              <a:xfrm flipH="1">
                <a:off x="4826784" y="2831331"/>
                <a:ext cx="856716" cy="85064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 flipV="1">
                <a:off x="3572949" y="2487974"/>
                <a:ext cx="540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 flipV="1">
                <a:off x="2724925" y="2571298"/>
                <a:ext cx="288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 flipV="1">
                <a:off x="4647276" y="2585545"/>
                <a:ext cx="288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V="1">
                <a:off x="5600226" y="2571298"/>
                <a:ext cx="288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2868925" y="2561999"/>
                <a:ext cx="972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3836100" y="2571524"/>
                <a:ext cx="972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4772226" y="2561999"/>
                <a:ext cx="9720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>
                <a:off x="2418350" y="2361975"/>
                <a:ext cx="914400" cy="914400"/>
              </a:xfrm>
              <a:prstGeom prst="arc">
                <a:avLst>
                  <a:gd name="adj1" fmla="val 21295224"/>
                  <a:gd name="adj2" fmla="val 1558464"/>
                </a:avLst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Arc 38"/>
              <p:cNvSpPr/>
              <p:nvPr/>
            </p:nvSpPr>
            <p:spPr>
              <a:xfrm>
                <a:off x="5258800" y="3639595"/>
                <a:ext cx="914400" cy="914400"/>
              </a:xfrm>
              <a:prstGeom prst="arc">
                <a:avLst>
                  <a:gd name="adj1" fmla="val 11900152"/>
                  <a:gd name="adj2" fmla="val 16377515"/>
                </a:avLst>
              </a:prstGeom>
              <a:ln w="25400">
                <a:solidFill>
                  <a:schemeClr val="tx1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3200670" y="221232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85320" y="220196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131251" y="220196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104308" y="3363040"/>
                  <a:ext cx="60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60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4308" y="3363040"/>
                  <a:ext cx="60619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971808" y="3057091"/>
                  <a:ext cx="6061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8" y="3057091"/>
                  <a:ext cx="6061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2506740" y="243080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2708" y="261912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00288" y="391212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89274" y="19142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1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87953" y="1241848"/>
            <a:ext cx="109831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NPTEL lectures on Engineering Mechanics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Beer &amp; Johnston, Vector Mechanics for Engineers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Meriam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Kraige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Engineering Mechanics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taken from internet sources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Timoshenko &amp; Young, Engineering Mechanics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(Centroid of volume)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5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177925"/>
            <a:ext cx="4846637" cy="324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619125" y="4638675"/>
            <a:ext cx="52705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Locate the center of gravity of the steel machine element.  The diameter of each hole is 1 in.</a:t>
            </a:r>
          </a:p>
        </p:txBody>
      </p:sp>
      <p:grpSp>
        <p:nvGrpSpPr>
          <p:cNvPr id="97" name="Group 10"/>
          <p:cNvGrpSpPr>
            <a:grpSpLocks/>
          </p:cNvGrpSpPr>
          <p:nvPr/>
        </p:nvGrpSpPr>
        <p:grpSpPr bwMode="auto">
          <a:xfrm>
            <a:off x="5842000" y="962025"/>
            <a:ext cx="5705475" cy="4305300"/>
            <a:chOff x="2832" y="608"/>
            <a:chExt cx="2766" cy="2718"/>
          </a:xfrm>
        </p:grpSpPr>
        <p:pic>
          <p:nvPicPr>
            <p:cNvPr id="98" name="Picture 8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9" y="1793"/>
              <a:ext cx="2447" cy="1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2832" y="608"/>
              <a:ext cx="2766" cy="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31775" indent="-231775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u="sng"/>
                <a:t>SOLUTION</a:t>
              </a:r>
              <a:r>
                <a:rPr lang="en-US" altLang="en-US"/>
                <a:t>:</a:t>
              </a:r>
            </a:p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altLang="en-US"/>
                <a:t>Form the machine element from a rectangular parallelepiped and a quarter cylinder and then subtracting two 1-in. diameter cylinders.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184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(Centroid of volume)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920750"/>
            <a:ext cx="3314700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3158569"/>
            <a:ext cx="3736975" cy="179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963" y="982663"/>
            <a:ext cx="7275512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787900"/>
            <a:ext cx="106902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(distributed forces)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3622" y="3657234"/>
            <a:ext cx="5791195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closed, a vertical sluice gate, is supported along the lines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AA’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normal to the plane of the figure and is submitted to the action of water pressure from both sides, as indicated. If the weight of water per unit volume is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/m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intensities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reaction developed by the support, assuming them to be uniformly distributed along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76162" y="1221738"/>
            <a:ext cx="4223536" cy="2485288"/>
            <a:chOff x="1595337" y="1371600"/>
            <a:chExt cx="4223536" cy="2485288"/>
          </a:xfrm>
        </p:grpSpPr>
        <p:sp>
          <p:nvSpPr>
            <p:cNvPr id="3" name="Rectangle 2"/>
            <p:cNvSpPr/>
            <p:nvPr/>
          </p:nvSpPr>
          <p:spPr>
            <a:xfrm>
              <a:off x="3638550" y="1371600"/>
              <a:ext cx="180000" cy="2304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6300" y="1549291"/>
              <a:ext cx="108000" cy="216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9902" y="1549291"/>
              <a:ext cx="108000" cy="216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38025" y="1619132"/>
              <a:ext cx="180000" cy="72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ight Triangle 5"/>
            <p:cNvSpPr/>
            <p:nvPr/>
          </p:nvSpPr>
          <p:spPr>
            <a:xfrm>
              <a:off x="3816299" y="1756191"/>
              <a:ext cx="1431975" cy="1775409"/>
            </a:xfrm>
            <a:prstGeom prst="rtTriangle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ight Triangle 13"/>
            <p:cNvSpPr/>
            <p:nvPr/>
          </p:nvSpPr>
          <p:spPr>
            <a:xfrm flipH="1">
              <a:off x="2208899" y="2469161"/>
              <a:ext cx="1431975" cy="1054452"/>
            </a:xfrm>
            <a:prstGeom prst="rtTriangle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800000">
              <a:off x="2172376" y="350765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endCxn id="14" idx="2"/>
            </p:cNvCxnSpPr>
            <p:nvPr/>
          </p:nvCxnSpPr>
          <p:spPr>
            <a:xfrm flipV="1">
              <a:off x="1638300" y="3523613"/>
              <a:ext cx="20025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3816299" y="3529239"/>
              <a:ext cx="20025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800000">
              <a:off x="2253827" y="3507658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800000">
              <a:off x="2343898" y="351545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800000">
              <a:off x="2429252" y="350486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800000">
              <a:off x="2503573" y="351434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800000">
              <a:off x="2585024" y="351434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800000">
              <a:off x="2675095" y="352214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800000">
              <a:off x="2760449" y="351155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800000">
              <a:off x="2855401" y="350364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800000">
              <a:off x="2936852" y="3503641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800000">
              <a:off x="3026923" y="350191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800000">
              <a:off x="3112277" y="349132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800000">
              <a:off x="3186598" y="350080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800000">
              <a:off x="3268049" y="350080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800000">
              <a:off x="3358120" y="3508601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800000">
              <a:off x="3443474" y="349801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800000">
              <a:off x="4534798" y="3527568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800000">
              <a:off x="4616249" y="3527569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800000">
              <a:off x="4706320" y="353536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800000">
              <a:off x="4791674" y="352477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800000">
              <a:off x="4865995" y="353425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800000">
              <a:off x="4947446" y="3534258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800000">
              <a:off x="5037517" y="352300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800000">
              <a:off x="5122871" y="353146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800000">
              <a:off x="5217823" y="351402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800000">
              <a:off x="5299274" y="351402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800000">
              <a:off x="5389345" y="352182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800000">
              <a:off x="5474699" y="351123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800000">
              <a:off x="5549020" y="352071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800000">
              <a:off x="5630471" y="352071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800000">
              <a:off x="5720542" y="352851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800000">
              <a:off x="5805896" y="351792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800000">
              <a:off x="3500693" y="351139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475023" y="3512862"/>
              <a:ext cx="156024" cy="2702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800000">
              <a:off x="3900747" y="352621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800000">
              <a:off x="3982198" y="352621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800000">
              <a:off x="4072269" y="3534011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800000">
              <a:off x="4157623" y="352342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800000">
              <a:off x="4231944" y="353290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800000">
              <a:off x="4313395" y="353290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800000">
              <a:off x="4403466" y="352165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1800000">
              <a:off x="4469467" y="351995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800000">
              <a:off x="1595337" y="350737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800000">
              <a:off x="1676788" y="350737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800000">
              <a:off x="1766859" y="3515173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800000">
              <a:off x="1852213" y="3504584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800000">
              <a:off x="1926534" y="3514065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800000">
              <a:off x="2007985" y="3514066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800000">
              <a:off x="2098056" y="3502812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 rot="16200000" flipV="1">
              <a:off x="2979459" y="1581592"/>
              <a:ext cx="551622" cy="190589"/>
              <a:chOff x="7890074" y="3735053"/>
              <a:chExt cx="551622" cy="190589"/>
            </a:xfrm>
          </p:grpSpPr>
          <p:cxnSp>
            <p:nvCxnSpPr>
              <p:cNvPr id="67" name="Straight Connector 66"/>
              <p:cNvCxnSpPr/>
              <p:nvPr/>
            </p:nvCxnSpPr>
            <p:spPr>
              <a:xfrm rot="1800000">
                <a:off x="7890074" y="3737846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800000">
                <a:off x="7980145" y="3745642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rot="1800000">
                <a:off x="8065499" y="3735053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1800000">
                <a:off x="8139820" y="3744534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1800000">
                <a:off x="8221271" y="3744535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rot="1800000">
                <a:off x="8311342" y="3742806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1800000">
                <a:off x="8396696" y="3741742"/>
                <a:ext cx="0" cy="18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7935074" y="3747110"/>
                <a:ext cx="50662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/>
            <p:nvPr/>
          </p:nvCxnSpPr>
          <p:spPr>
            <a:xfrm rot="1800000">
              <a:off x="3581207" y="3659567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800000">
              <a:off x="3652228" y="3676888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800000">
              <a:off x="3737582" y="3666299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1800000">
              <a:off x="3811903" y="3675780"/>
              <a:ext cx="0" cy="180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Connector 82"/>
          <p:cNvCxnSpPr/>
          <p:nvPr/>
        </p:nvCxnSpPr>
        <p:spPr>
          <a:xfrm>
            <a:off x="4325099" y="1501429"/>
            <a:ext cx="0" cy="1872000"/>
          </a:xfrm>
          <a:prstGeom prst="line">
            <a:avLst/>
          </a:prstGeom>
          <a:ln w="222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341216" y="17662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1.8 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1131222" y="2319299"/>
            <a:ext cx="0" cy="1067672"/>
          </a:xfrm>
          <a:prstGeom prst="line">
            <a:avLst/>
          </a:prstGeom>
          <a:ln w="22225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 flipV="1">
            <a:off x="2917047" y="1517615"/>
            <a:ext cx="19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 flipV="1">
            <a:off x="675375" y="2319299"/>
            <a:ext cx="19440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07133" y="25924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 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97763" y="119264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39327" y="305030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292628" y="304067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B’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67805" y="1166727"/>
            <a:ext cx="39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8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510" y="1032190"/>
            <a:ext cx="5566026" cy="343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49" y="1032190"/>
            <a:ext cx="5124025" cy="5114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1892" y="4665055"/>
            <a:ext cx="579119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support structures requires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loads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forces, that each member of the structure will experience.</a:t>
            </a:r>
          </a:p>
        </p:txBody>
      </p:sp>
    </p:spTree>
    <p:extLst>
      <p:ext uri="{BB962C8B-B14F-4D97-AF65-F5344CB8AC3E}">
        <p14:creationId xmlns:p14="http://schemas.microsoft.com/office/powerpoint/2010/main" val="413680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892" y="1052018"/>
            <a:ext cx="3792032" cy="265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3120" y="939114"/>
            <a:ext cx="3030386" cy="324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7032" y="939114"/>
            <a:ext cx="3704795" cy="255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411892" y="3852882"/>
            <a:ext cx="1137645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just">
              <a:spcBef>
                <a:spcPct val="5000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equilibrium of structures made of several connected parts,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forces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well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forces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7013" indent="-227013"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interaction between connected parts, Newton’s 3</a:t>
            </a:r>
            <a:r>
              <a:rPr lang="en-US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Law states that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forces of action and reaction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bodies in contact have the same magnitude, same line of action, and opposite sense.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Engineering Structures: Truss, Frames and Machines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1892" y="906162"/>
            <a:ext cx="1137645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7013" indent="-227013" algn="just"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Truss: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of bars (all two force members), joined together at their ends in such a way that they form a rigid frame work. The forces are applied at the joints only.</a:t>
            </a:r>
          </a:p>
          <a:p>
            <a:pPr marL="227013" indent="-227013"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differ from the truss principally in 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spect: the various members are not limited to the action of forces applied at their ends only. </a:t>
            </a:r>
          </a:p>
          <a:p>
            <a:pPr marL="227013" indent="-227013" algn="just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consisting of different parts (called links) whose principal function is to modify and/ transmit forces.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7" y="4627925"/>
            <a:ext cx="1847850" cy="11620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009" y="4383816"/>
            <a:ext cx="162877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390" y="4383816"/>
            <a:ext cx="3878876" cy="17835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31" y="4322482"/>
            <a:ext cx="2944969" cy="1649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48598" y="5982708"/>
            <a:ext cx="689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064110" y="598270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7763390" y="598270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Truss: 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11892" y="906162"/>
            <a:ext cx="113764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Truss: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system of bars (all two force members), joined together at their ends in such a way that they form a rigid frame work. The forces are applied at the joints only.</a:t>
            </a:r>
          </a:p>
        </p:txBody>
      </p:sp>
      <p:pic>
        <p:nvPicPr>
          <p:cNvPr id="12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050" y="1820968"/>
            <a:ext cx="3834731" cy="172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781" y="1912983"/>
            <a:ext cx="3435865" cy="1538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40632" y="1737159"/>
            <a:ext cx="3054228" cy="2011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11892" y="3719453"/>
            <a:ext cx="11376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A truss consists of straight members connected at joints.  No member is continuous through a joint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Most structures are made of several trusses joined together to form a space framework.  Each truss carries those loads which act in its plane and may be treated as a two-dimensional structure.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Bolted or welded connections are assumed to be pinned together.  Forces acting at the member ends reduce to a single force and no couple.  Only 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two-force members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 are considered.</a:t>
            </a:r>
          </a:p>
          <a:p>
            <a:pPr marL="227013" lvl="0" indent="-227013" algn="just"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When forces tend to pull the member apart, it is in 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tension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  When the forces tend to compress the member, it is in </a:t>
            </a:r>
            <a:r>
              <a:rPr lang="en-US" sz="2000" i="1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compression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.</a:t>
            </a:r>
            <a:endParaRPr lang="en-US" sz="2000" dirty="0">
              <a:solidFill>
                <a:srgbClr val="000000"/>
              </a:solidFill>
              <a:latin typeface="Times New Roman" pitchFamily="1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1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1892" y="304800"/>
            <a:ext cx="11376454" cy="6013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Truss: Introduction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11892" y="6507891"/>
            <a:ext cx="11376454" cy="156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360" y="1060328"/>
            <a:ext cx="7227517" cy="345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37316" y="4672004"/>
            <a:ext cx="105743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Members of a truss are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slender (thin and small) </a:t>
            </a:r>
            <a:r>
              <a:rPr lang="en-US" sz="2000" dirty="0">
                <a:solidFill>
                  <a:srgbClr val="000000"/>
                </a:solidFill>
                <a:latin typeface="Times New Roman" pitchFamily="1" charset="0"/>
                <a:ea typeface="ＭＳ Ｐゴシック" pitchFamily="1" charset="-128"/>
              </a:rPr>
              <a:t>and not capable of supporting large lateral loads.  Loads must be applied at the joints.</a:t>
            </a:r>
          </a:p>
        </p:txBody>
      </p:sp>
    </p:spTree>
    <p:extLst>
      <p:ext uri="{BB962C8B-B14F-4D97-AF65-F5344CB8AC3E}">
        <p14:creationId xmlns:p14="http://schemas.microsoft.com/office/powerpoint/2010/main" val="34900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D61BE93823A842A5FCCB2235C9EA92" ma:contentTypeVersion="2" ma:contentTypeDescription="Create a new document." ma:contentTypeScope="" ma:versionID="dfe79caef76a138a8302b9e8c06a2215">
  <xsd:schema xmlns:xsd="http://www.w3.org/2001/XMLSchema" xmlns:xs="http://www.w3.org/2001/XMLSchema" xmlns:p="http://schemas.microsoft.com/office/2006/metadata/properties" xmlns:ns2="f1ec8fd9-82f8-4edc-b221-4d5656994e8e" targetNamespace="http://schemas.microsoft.com/office/2006/metadata/properties" ma:root="true" ma:fieldsID="f7a909168bf16ed1777f4507d2a8479f" ns2:_="">
    <xsd:import namespace="f1ec8fd9-82f8-4edc-b221-4d5656994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c8fd9-82f8-4edc-b221-4d5656994e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7C55AC-8BF2-4233-8350-E4CB25FEA3CE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b6f8f43-e7c8-4eb7-bec9-3fde85bfec8c"/>
    <ds:schemaRef ds:uri="http://purl.org/dc/elements/1.1/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FB19788-AD98-48A2-BA55-BDD513552EB5}"/>
</file>

<file path=customXml/itemProps3.xml><?xml version="1.0" encoding="utf-8"?>
<ds:datastoreItem xmlns:ds="http://schemas.openxmlformats.org/officeDocument/2006/customXml" ds:itemID="{1D3A0C53-A378-4E68-9FA6-C808F95031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768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Calibri Light</vt:lpstr>
      <vt:lpstr>Cambria Math</vt:lpstr>
      <vt:lpstr>Sitka Small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NITD</dc:creator>
  <cp:lastModifiedBy>NITD</cp:lastModifiedBy>
  <cp:revision>51</cp:revision>
  <dcterms:created xsi:type="dcterms:W3CDTF">2021-01-08T13:49:46Z</dcterms:created>
  <dcterms:modified xsi:type="dcterms:W3CDTF">2022-01-09T15:39:59Z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0x01010026D61BE93823A842A5FCCB2235C9EA92</vt:lpwstr>
  </property>
</Properties>
</file>