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78" r:id="rId6"/>
    <p:sldId id="270" r:id="rId7"/>
    <p:sldId id="269" r:id="rId8"/>
    <p:sldId id="271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73" r:id="rId17"/>
    <p:sldId id="275" r:id="rId18"/>
    <p:sldId id="274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97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95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2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6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2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2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8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0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3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04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D068-08F1-4477-9F88-7E9F4F3E0D52}" type="datetimeFigureOut">
              <a:rPr lang="en-IN" smtClean="0"/>
              <a:t>23-12-2021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C5C2-F7BE-4757-814E-B697775F9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istory_of_scien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10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359109"/>
            <a:ext cx="84288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6000" dirty="0" smtClean="0">
                <a:latin typeface="Times New Roman" pitchFamily="18" charset="0"/>
                <a:cs typeface="Times New Roman" pitchFamily="18" charset="0"/>
              </a:rPr>
              <a:t>Engineering Mechanics</a:t>
            </a:r>
          </a:p>
          <a:p>
            <a:pPr algn="ctr">
              <a:spcBef>
                <a:spcPct val="50000"/>
              </a:spcBef>
            </a:pPr>
            <a:r>
              <a:rPr lang="en-US" altLang="en-US" sz="6000" dirty="0" smtClean="0"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altLang="en-US" sz="6000" dirty="0" smtClean="0">
                <a:latin typeface="Times New Roman" pitchFamily="18" charset="0"/>
                <a:cs typeface="Times New Roman" pitchFamily="18" charset="0"/>
              </a:rPr>
              <a:t>- 4</a:t>
            </a:r>
            <a:endParaRPr lang="en-US" alt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6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Free Body Diagram (FBD)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6" y="1226843"/>
            <a:ext cx="1137285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9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Free Body Diagram (FBD)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1" y="1318095"/>
            <a:ext cx="5162792" cy="450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Free Body Diagram (FBD)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1" y="1433319"/>
            <a:ext cx="4528457" cy="426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3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Free Body Diagram (FBD 2D structure)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12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60" y="1374876"/>
            <a:ext cx="5668430" cy="474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374436" y="1928421"/>
            <a:ext cx="5340768" cy="3658688"/>
            <a:chOff x="6404360" y="1216152"/>
            <a:chExt cx="7772400" cy="5324475"/>
          </a:xfrm>
        </p:grpSpPr>
        <p:pic>
          <p:nvPicPr>
            <p:cNvPr id="10" name="Picture 16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4360" y="1216152"/>
              <a:ext cx="7772400" cy="280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7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285" y="4119690"/>
              <a:ext cx="7710487" cy="2420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87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Free Body Diagram (FBD- 3D structure)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92" y="1110274"/>
            <a:ext cx="8347091" cy="543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2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Free Body Diagram (FBD- 3D structure)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64" y="1105683"/>
            <a:ext cx="6766476" cy="54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9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Free Body </a:t>
            </a:r>
            <a:r>
              <a:rPr lang="en-IN" sz="3200" dirty="0" smtClean="0"/>
              <a:t>Diagram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10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9" y="1472803"/>
            <a:ext cx="3651250" cy="246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28696" y="4222166"/>
            <a:ext cx="4057650" cy="193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629" tIns="44815" rIns="89629" bIns="448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dirty="0"/>
              <a:t>In a ship-unloading operation, a 3500-lb automobile is supported by a cable.  A rope is tied to the cable and pulled to center the automobile over its intended position.  What is the tension in the rope?</a:t>
            </a:r>
          </a:p>
        </p:txBody>
      </p:sp>
    </p:spTree>
    <p:extLst>
      <p:ext uri="{BB962C8B-B14F-4D97-AF65-F5344CB8AC3E}">
        <p14:creationId xmlns:p14="http://schemas.microsoft.com/office/powerpoint/2010/main" val="16134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Free Body </a:t>
            </a:r>
            <a:r>
              <a:rPr lang="en-IN" sz="3200" dirty="0" smtClean="0"/>
              <a:t>Diagram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19" y="1113512"/>
            <a:ext cx="4070350" cy="2284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09931" y="3394719"/>
            <a:ext cx="4250356" cy="3014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629" tIns="44815" rIns="89629" bIns="44815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dirty="0"/>
              <a:t>It is desired to determine the drag force at a given speed on a prototype sailboat hull.  A model is placed in a test channel and three cables are used to align its bow on the channel centerline.  For a given speed, the tension is 40 </a:t>
            </a:r>
            <a:r>
              <a:rPr lang="en-US" altLang="en-US" dirty="0" err="1"/>
              <a:t>lb</a:t>
            </a:r>
            <a:r>
              <a:rPr lang="en-US" altLang="en-US" dirty="0"/>
              <a:t> in cable </a:t>
            </a:r>
            <a:r>
              <a:rPr lang="en-US" altLang="en-US" i="1" dirty="0"/>
              <a:t>AB</a:t>
            </a:r>
            <a:r>
              <a:rPr lang="en-US" altLang="en-US" dirty="0"/>
              <a:t> and 60 </a:t>
            </a:r>
            <a:r>
              <a:rPr lang="en-US" altLang="en-US" dirty="0" err="1"/>
              <a:t>lb</a:t>
            </a:r>
            <a:r>
              <a:rPr lang="en-US" altLang="en-US" dirty="0"/>
              <a:t> in cable </a:t>
            </a:r>
            <a:r>
              <a:rPr lang="en-US" altLang="en-US" i="1" dirty="0"/>
              <a:t>AE</a:t>
            </a:r>
            <a:r>
              <a:rPr lang="en-US" altLang="en-US" dirty="0"/>
              <a:t>. 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dirty="0"/>
              <a:t>Determine the drag force exerted on the hull and the tension in cable </a:t>
            </a:r>
            <a:r>
              <a:rPr lang="en-US" altLang="en-US" i="1" dirty="0"/>
              <a:t>AC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3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Free Body Diagram (FBD- 3D structure)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5" descr="8F0792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3" y="1127383"/>
            <a:ext cx="4070350" cy="284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40782" y="3942229"/>
            <a:ext cx="4408487" cy="255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629" tIns="44815" rIns="89629" bIns="44815">
            <a:spAutoFit/>
          </a:bodyPr>
          <a:lstStyle>
            <a:lvl1pPr marL="234950" indent="-2349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tension in the guy wire is 2500 N.  Determine: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a) components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x</a:t>
            </a:r>
            <a:r>
              <a:rPr lang="en-US" altLang="en-US" i="1" dirty="0"/>
              <a:t>, </a:t>
            </a:r>
            <a:r>
              <a:rPr lang="en-US" altLang="en-US" i="1" dirty="0" err="1"/>
              <a:t>F</a:t>
            </a:r>
            <a:r>
              <a:rPr lang="en-US" altLang="en-US" i="1" baseline="-25000" dirty="0" err="1"/>
              <a:t>y</a:t>
            </a:r>
            <a:r>
              <a:rPr lang="en-US" altLang="en-US" i="1" dirty="0"/>
              <a:t>, </a:t>
            </a:r>
            <a:r>
              <a:rPr lang="en-US" altLang="en-US" i="1" dirty="0" err="1"/>
              <a:t>F</a:t>
            </a:r>
            <a:r>
              <a:rPr lang="en-US" altLang="en-US" baseline="-25000" dirty="0" err="1"/>
              <a:t>z</a:t>
            </a:r>
            <a:r>
              <a:rPr lang="en-US" altLang="en-US" dirty="0"/>
              <a:t> of the force  acting on the bolt at </a:t>
            </a:r>
            <a:r>
              <a:rPr lang="en-US" altLang="en-US" i="1" dirty="0"/>
              <a:t>A</a:t>
            </a:r>
            <a:r>
              <a:rPr lang="en-US" altLang="en-US" dirty="0"/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b) the angles </a:t>
            </a:r>
            <a:r>
              <a:rPr lang="en-US" altLang="en-US" i="1" dirty="0" err="1">
                <a:latin typeface="Symbol" panose="05050102010706020507" pitchFamily="18" charset="2"/>
              </a:rPr>
              <a:t>q</a:t>
            </a:r>
            <a:r>
              <a:rPr lang="en-US" altLang="en-US" i="1" baseline="-25000" dirty="0" err="1"/>
              <a:t>x</a:t>
            </a:r>
            <a:r>
              <a:rPr lang="en-US" altLang="en-US" i="1" dirty="0"/>
              <a:t>, </a:t>
            </a:r>
            <a:r>
              <a:rPr lang="en-US" altLang="en-US" i="1" dirty="0" err="1">
                <a:latin typeface="Symbol" panose="05050102010706020507" pitchFamily="18" charset="2"/>
              </a:rPr>
              <a:t>q</a:t>
            </a:r>
            <a:r>
              <a:rPr lang="en-US" altLang="en-US" i="1" baseline="-25000" dirty="0" err="1"/>
              <a:t>y</a:t>
            </a:r>
            <a:r>
              <a:rPr lang="en-US" altLang="en-US" i="1" dirty="0"/>
              <a:t>, </a:t>
            </a:r>
            <a:r>
              <a:rPr lang="en-US" altLang="en-US" i="1" dirty="0" err="1">
                <a:latin typeface="Symbol" panose="05050102010706020507" pitchFamily="18" charset="2"/>
              </a:rPr>
              <a:t>q</a:t>
            </a:r>
            <a:r>
              <a:rPr lang="en-US" altLang="en-US" i="1" baseline="-25000" dirty="0" err="1"/>
              <a:t>z</a:t>
            </a:r>
            <a:r>
              <a:rPr lang="en-US" altLang="en-US" dirty="0">
                <a:latin typeface="Symbol" panose="05050102010706020507" pitchFamily="18" charset="2"/>
              </a:rPr>
              <a:t> </a:t>
            </a:r>
            <a:r>
              <a:rPr lang="en-US" altLang="en-US" dirty="0"/>
              <a:t>defining the direction of the force (the direction cosines)</a:t>
            </a:r>
          </a:p>
        </p:txBody>
      </p:sp>
    </p:spTree>
    <p:extLst>
      <p:ext uri="{BB962C8B-B14F-4D97-AF65-F5344CB8AC3E}">
        <p14:creationId xmlns:p14="http://schemas.microsoft.com/office/powerpoint/2010/main" val="23390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Acknowledgement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466335" y="1447800"/>
            <a:ext cx="9143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NPTEL lectures on Engineering Mechanics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smtClean="0">
                <a:hlinkClick r:id="rId2"/>
              </a:rPr>
              <a:t>en.wikipedia.org/wiki/</a:t>
            </a:r>
            <a:r>
              <a:rPr lang="en-IN" sz="3200" dirty="0" err="1" smtClean="0">
                <a:hlinkClick r:id="rId2"/>
              </a:rPr>
              <a:t>History_of_science</a:t>
            </a:r>
            <a:endParaRPr lang="en-IN" sz="32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britannica.com/technology/history-of-flight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smtClean="0"/>
              <a:t>Beer &amp; Johnston, Vector Mechanics for Engineers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 err="1" smtClean="0"/>
              <a:t>Meriam</a:t>
            </a:r>
            <a:r>
              <a:rPr lang="en-IN" sz="3200" dirty="0" smtClean="0"/>
              <a:t> &amp; </a:t>
            </a:r>
            <a:r>
              <a:rPr lang="en-IN" sz="3200" dirty="0" err="1" smtClean="0"/>
              <a:t>Kraige</a:t>
            </a:r>
            <a:r>
              <a:rPr lang="en-IN" sz="3200" dirty="0" smtClean="0"/>
              <a:t>, Engineering Mechanics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176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3-D Space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4" descr="msotw9_tem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8" y="1263261"/>
            <a:ext cx="3281080" cy="263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" descr="msotw9_tem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154" y="1263261"/>
            <a:ext cx="3442967" cy="270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6" descr="msotw9_temp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40" y="3818323"/>
            <a:ext cx="3357672" cy="267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9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647568" y="1633151"/>
            <a:ext cx="9143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Any Questions</a:t>
            </a:r>
          </a:p>
          <a:p>
            <a:pPr algn="ctr"/>
            <a:r>
              <a:rPr lang="en-IN" sz="9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ebdings"/>
              </a:rPr>
              <a:t></a:t>
            </a:r>
            <a:r>
              <a:rPr lang="en-IN" sz="9600" dirty="0" smtClean="0"/>
              <a:t>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7894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3-D Space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3" descr="msotw9_tem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46" y="1387440"/>
            <a:ext cx="2906630" cy="201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msotw9_temp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147" y="1398013"/>
            <a:ext cx="2430099" cy="1959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msotw9_temp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909" y="3731741"/>
            <a:ext cx="2842680" cy="19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msotw9_temp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42" y="3589998"/>
            <a:ext cx="3463613" cy="253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3-D Space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7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6" y="1552167"/>
            <a:ext cx="55403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8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Body Diagram (FBD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vs. Space Diagram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13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7" y="1294891"/>
            <a:ext cx="3986212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39751" y="4133850"/>
            <a:ext cx="4032250" cy="162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629" tIns="44815" rIns="89629" bIns="44815"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i="1" dirty="0"/>
              <a:t>Space Diagram</a:t>
            </a:r>
            <a:r>
              <a:rPr lang="en-US" altLang="en-US" dirty="0"/>
              <a:t>:  A sketch showing the physical conditions of the problem, usually provided with the problem statement, or represented by the actual physical situation.</a:t>
            </a: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7374494" y="4747575"/>
            <a:ext cx="3810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i="1" dirty="0"/>
              <a:t>Free Body Diagram</a:t>
            </a:r>
            <a:r>
              <a:rPr lang="en-US" altLang="en-US" dirty="0"/>
              <a:t>:  A sketch showing only the forces on the selected particle.  </a:t>
            </a:r>
            <a:endParaRPr lang="en-US" alt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374494" y="1599388"/>
            <a:ext cx="3715224" cy="2534462"/>
            <a:chOff x="4816588" y="1156374"/>
            <a:chExt cx="3715224" cy="2534462"/>
          </a:xfrm>
        </p:grpSpPr>
        <p:sp>
          <p:nvSpPr>
            <p:cNvPr id="13" name="Arc 12"/>
            <p:cNvSpPr>
              <a:spLocks noChangeAspect="1"/>
            </p:cNvSpPr>
            <p:nvPr/>
          </p:nvSpPr>
          <p:spPr>
            <a:xfrm>
              <a:off x="6077642" y="1887661"/>
              <a:ext cx="914400" cy="914400"/>
            </a:xfrm>
            <a:prstGeom prst="arc">
              <a:avLst>
                <a:gd name="adj1" fmla="val 10784339"/>
                <a:gd name="adj2" fmla="val 13550767"/>
              </a:avLst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5472408" y="1341040"/>
              <a:ext cx="1066800" cy="1004631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539428" y="1579672"/>
              <a:ext cx="1669521" cy="753474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181600" y="2345672"/>
              <a:ext cx="3232274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6534842" y="1185924"/>
              <a:ext cx="0" cy="2395476"/>
            </a:xfrm>
            <a:prstGeom prst="line">
              <a:avLst/>
            </a:prstGeom>
            <a:ln w="285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>
              <a:spLocks noChangeAspect="1"/>
            </p:cNvSpPr>
            <p:nvPr/>
          </p:nvSpPr>
          <p:spPr>
            <a:xfrm>
              <a:off x="5846013" y="1659872"/>
              <a:ext cx="1371600" cy="1371600"/>
            </a:xfrm>
            <a:prstGeom prst="arc">
              <a:avLst>
                <a:gd name="adj1" fmla="val 19935462"/>
                <a:gd name="adj2" fmla="val 58205"/>
              </a:avLst>
            </a:prstGeom>
            <a:ln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539428" y="2319236"/>
              <a:ext cx="0" cy="137160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4816588" y="1185924"/>
                  <a:ext cx="5791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588" y="1185924"/>
                  <a:ext cx="57919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7960950" y="1156374"/>
                  <a:ext cx="5708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𝐴𝐶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950" y="1156374"/>
                  <a:ext cx="57086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546858" y="3216047"/>
                  <a:ext cx="4662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858" y="3216047"/>
                  <a:ext cx="46621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5539591" y="1939407"/>
                  <a:ext cx="6013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91" y="1939407"/>
                  <a:ext cx="60138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17613" y="1963814"/>
                  <a:ext cx="6013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613" y="1963814"/>
                  <a:ext cx="60138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99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Body Diagram (FBD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vs. Space Diagram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799070" y="1331902"/>
            <a:ext cx="10717427" cy="406265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sketch is drawn by removing the supporting surface.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 all the applied/active forces that set the body in motion. Ex. weight of the body or applied force etc.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reactive forces, such as those caused by constrained or support that prevents motion.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dimensions and angles, reference axis are shown in the sketch.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Free Body Diagram (FBD)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27260" y="1204866"/>
            <a:ext cx="1159844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6075" indent="-346075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just" eaLnBrk="1" hangingPunct="1">
              <a:spcBef>
                <a:spcPct val="50000"/>
              </a:spcBef>
            </a:pPr>
            <a:r>
              <a:rPr lang="en-US" altLang="en-US" dirty="0" smtClean="0"/>
              <a:t>A FBD is a sketch of the selected system consisting of a body, a portion of a body or a collection of interconnected bodies completely isolated or free from other bodies showing the interconnection of all other bodies by forces on the one being considered.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7260" y="2220529"/>
            <a:ext cx="7103443" cy="189282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characteristics of FBD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Sketch of the selected system.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is isolated from other bodies including foundation and support.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interaction on the system by each body remove in the isolation process is shown by forces in the diagram</a:t>
            </a: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7259" y="4113355"/>
            <a:ext cx="7103443" cy="244682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as well as unknown forces are to be indicated.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unknown forces are constraint forces.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 both magnitude and direction of external forces</a:t>
            </a: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unknown reaction forces assume any direction.</a:t>
            </a:r>
            <a:endParaRPr lang="en-US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calculation +</a:t>
            </a:r>
            <a:r>
              <a:rPr lang="en-US" altLang="en-US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alt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means assumptions is ok else change it.</a:t>
            </a:r>
            <a:endParaRPr lang="en-US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only essential dimensions only</a:t>
            </a:r>
            <a:r>
              <a:rPr lang="en-US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14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792" y="2107176"/>
            <a:ext cx="3577249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5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854" y="4325636"/>
            <a:ext cx="3640818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2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Body Diagram (FBD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vs. Space Diagram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2030627" y="2807447"/>
            <a:ext cx="1504295" cy="180889"/>
            <a:chOff x="744761" y="4299280"/>
            <a:chExt cx="1504295" cy="180889"/>
          </a:xfrm>
        </p:grpSpPr>
        <p:grpSp>
          <p:nvGrpSpPr>
            <p:cNvPr id="7" name="Group 6"/>
            <p:cNvGrpSpPr/>
            <p:nvPr/>
          </p:nvGrpSpPr>
          <p:grpSpPr>
            <a:xfrm rot="21600000">
              <a:off x="744761" y="4300169"/>
              <a:ext cx="540000" cy="180000"/>
              <a:chOff x="612472" y="2693984"/>
              <a:chExt cx="575528" cy="21733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648000" y="2700000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612472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680508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742800" y="270491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936472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1004508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1066800" y="2700000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803851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>
                <a:off x="863723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21600000">
              <a:off x="1215222" y="4299280"/>
              <a:ext cx="540000" cy="180000"/>
              <a:chOff x="612472" y="2693984"/>
              <a:chExt cx="575528" cy="21733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648000" y="2700000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12472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80508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42800" y="270491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936472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004508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66800" y="2700000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803851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863723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 rot="21600000">
              <a:off x="1709056" y="4299599"/>
              <a:ext cx="540000" cy="180000"/>
              <a:chOff x="612472" y="2693984"/>
              <a:chExt cx="575528" cy="21733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648000" y="2700000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612472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680508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742800" y="270491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936472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004508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066800" y="2700000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803851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863723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Oval 37"/>
          <p:cNvSpPr/>
          <p:nvPr/>
        </p:nvSpPr>
        <p:spPr>
          <a:xfrm>
            <a:off x="2312164" y="1876400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7679235" y="1937322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/>
          <p:cNvCxnSpPr/>
          <p:nvPr/>
        </p:nvCxnSpPr>
        <p:spPr>
          <a:xfrm>
            <a:off x="8136435" y="2860205"/>
            <a:ext cx="0" cy="540875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 rot="5400000">
            <a:off x="1188035" y="4394552"/>
            <a:ext cx="1504295" cy="180889"/>
            <a:chOff x="744761" y="4299280"/>
            <a:chExt cx="1504295" cy="180889"/>
          </a:xfrm>
        </p:grpSpPr>
        <p:grpSp>
          <p:nvGrpSpPr>
            <p:cNvPr id="42" name="Group 41"/>
            <p:cNvGrpSpPr/>
            <p:nvPr/>
          </p:nvGrpSpPr>
          <p:grpSpPr>
            <a:xfrm rot="21600000">
              <a:off x="744761" y="4300169"/>
              <a:ext cx="540000" cy="180000"/>
              <a:chOff x="612472" y="2693984"/>
              <a:chExt cx="575528" cy="21733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648000" y="2700000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612472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680508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742800" y="270491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936472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1004508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1066800" y="2700000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803851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863723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 rot="21600000">
              <a:off x="1215222" y="4299280"/>
              <a:ext cx="540000" cy="180000"/>
              <a:chOff x="612472" y="2693984"/>
              <a:chExt cx="575528" cy="21733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48000" y="2700000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612472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680508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742800" y="270491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936472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>
                <a:off x="1004508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1066800" y="2700000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803851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H="1">
                <a:off x="863723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 rot="21600000">
              <a:off x="1709056" y="4299599"/>
              <a:ext cx="540000" cy="180000"/>
              <a:chOff x="612472" y="2693984"/>
              <a:chExt cx="575528" cy="21733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648000" y="2700000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12472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680508" y="2698898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742800" y="270491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936472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1004508" y="2693984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066800" y="2700000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803851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863723" y="2704226"/>
                <a:ext cx="76200" cy="20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Oval 71"/>
          <p:cNvSpPr/>
          <p:nvPr/>
        </p:nvSpPr>
        <p:spPr>
          <a:xfrm>
            <a:off x="2035457" y="4276978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2027707" y="3839700"/>
            <a:ext cx="473381" cy="92867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684678" y="4239943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7659096" y="3775545"/>
            <a:ext cx="473381" cy="92867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132477" y="4699134"/>
            <a:ext cx="0" cy="330713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7414240" y="4445645"/>
            <a:ext cx="0" cy="540875"/>
          </a:xfrm>
          <a:prstGeom prst="line">
            <a:avLst/>
          </a:prstGeom>
          <a:ln w="2857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 flipH="1" flipV="1">
            <a:off x="7680805" y="4255686"/>
            <a:ext cx="0" cy="928679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145145" y="2375811"/>
            <a:ext cx="0" cy="330713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8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rizontal Scroll 3"/>
          <p:cNvSpPr/>
          <p:nvPr/>
        </p:nvSpPr>
        <p:spPr>
          <a:xfrm>
            <a:off x="327260" y="182880"/>
            <a:ext cx="11598442" cy="1033272"/>
          </a:xfrm>
          <a:prstGeom prst="horizontalScroll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/>
              <a:t>Free Body Diagram (FBD)</a:t>
            </a:r>
            <a:endParaRPr lang="en-IN" sz="3200" dirty="0"/>
          </a:p>
        </p:txBody>
      </p:sp>
      <p:sp>
        <p:nvSpPr>
          <p:cNvPr id="6" name="Left-Right Arrow Callout 5"/>
          <p:cNvSpPr/>
          <p:nvPr/>
        </p:nvSpPr>
        <p:spPr>
          <a:xfrm>
            <a:off x="327261" y="6544096"/>
            <a:ext cx="11598441" cy="144018"/>
          </a:xfrm>
          <a:prstGeom prst="leftRightArrowCallou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21" y="1216152"/>
            <a:ext cx="51816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09" y="3250308"/>
            <a:ext cx="3555546" cy="32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424" y="3411982"/>
            <a:ext cx="40005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697" y="3612545"/>
            <a:ext cx="2665622" cy="286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578" y="1150511"/>
            <a:ext cx="1520561" cy="270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630" y="1150511"/>
            <a:ext cx="28384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05" y="3013544"/>
            <a:ext cx="3429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61BE93823A842A5FCCB2235C9EA92" ma:contentTypeVersion="2" ma:contentTypeDescription="Create a new document." ma:contentTypeScope="" ma:versionID="dfe79caef76a138a8302b9e8c06a2215">
  <xsd:schema xmlns:xsd="http://www.w3.org/2001/XMLSchema" xmlns:xs="http://www.w3.org/2001/XMLSchema" xmlns:p="http://schemas.microsoft.com/office/2006/metadata/properties" xmlns:ns2="f1ec8fd9-82f8-4edc-b221-4d5656994e8e" targetNamespace="http://schemas.microsoft.com/office/2006/metadata/properties" ma:root="true" ma:fieldsID="f7a909168bf16ed1777f4507d2a8479f" ns2:_="">
    <xsd:import namespace="f1ec8fd9-82f8-4edc-b221-4d5656994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c8fd9-82f8-4edc-b221-4d5656994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8E2557-41B1-4963-BB59-FB4557C7DB7C}"/>
</file>

<file path=customXml/itemProps2.xml><?xml version="1.0" encoding="utf-8"?>
<ds:datastoreItem xmlns:ds="http://schemas.openxmlformats.org/officeDocument/2006/customXml" ds:itemID="{42E4CDC2-B933-43E2-A7C1-7FAEC5155DE9}"/>
</file>

<file path=customXml/itemProps3.xml><?xml version="1.0" encoding="utf-8"?>
<ds:datastoreItem xmlns:ds="http://schemas.openxmlformats.org/officeDocument/2006/customXml" ds:itemID="{DFADDF95-CC1D-48F4-B808-E95CF2ADD397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551</Words>
  <Application>Microsoft Office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Cambria Math</vt:lpstr>
      <vt:lpstr>Symbol</vt:lpstr>
      <vt:lpstr>Times New Roman</vt:lpstr>
      <vt:lpstr>Webdings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NITD</dc:creator>
  <cp:lastModifiedBy>NITD</cp:lastModifiedBy>
  <cp:revision>4</cp:revision>
  <dcterms:created xsi:type="dcterms:W3CDTF">2021-12-23T14:13:38Z</dcterms:created>
  <dcterms:modified xsi:type="dcterms:W3CDTF">2021-12-23T14:40:44Z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0x01010026D61BE93823A842A5FCCB2235C9EA92</vt:lpwstr>
  </property>
</Properties>
</file>