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0" r:id="rId17"/>
    <p:sldId id="265" r:id="rId18"/>
    <p:sldId id="266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82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DAC8-CCA0-486F-B98F-0D56E8DEBEB4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63D-5A12-44AD-8DC4-34D7C959E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4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DAC8-CCA0-486F-B98F-0D56E8DEBEB4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63D-5A12-44AD-8DC4-34D7C959E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DAC8-CCA0-486F-B98F-0D56E8DEBEB4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63D-5A12-44AD-8DC4-34D7C959E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4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DAC8-CCA0-486F-B98F-0D56E8DEBEB4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63D-5A12-44AD-8DC4-34D7C959E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69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DAC8-CCA0-486F-B98F-0D56E8DEBEB4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63D-5A12-44AD-8DC4-34D7C959E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DAC8-CCA0-486F-B98F-0D56E8DEBEB4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63D-5A12-44AD-8DC4-34D7C959E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0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DAC8-CCA0-486F-B98F-0D56E8DEBEB4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63D-5A12-44AD-8DC4-34D7C959E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DAC8-CCA0-486F-B98F-0D56E8DEBEB4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63D-5A12-44AD-8DC4-34D7C959E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8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DAC8-CCA0-486F-B98F-0D56E8DEBEB4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63D-5A12-44AD-8DC4-34D7C959E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3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DAC8-CCA0-486F-B98F-0D56E8DEBEB4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63D-5A12-44AD-8DC4-34D7C959E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2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DAC8-CCA0-486F-B98F-0D56E8DEBEB4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63D-5A12-44AD-8DC4-34D7C959E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DAC8-CCA0-486F-B98F-0D56E8DEBEB4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163D-5A12-44AD-8DC4-34D7C959E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8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4.jpe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2.wmf"/><Relationship Id="rId4" Type="http://schemas.openxmlformats.org/officeDocument/2006/relationships/image" Target="../media/image35.jpeg"/><Relationship Id="rId9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5.bin"/><Relationship Id="rId3" Type="http://schemas.openxmlformats.org/officeDocument/2006/relationships/image" Target="../media/image42.jpe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38.wmf"/><Relationship Id="rId4" Type="http://schemas.openxmlformats.org/officeDocument/2006/relationships/image" Target="../media/image43.jpe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7.jpe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6.wmf"/><Relationship Id="rId4" Type="http://schemas.openxmlformats.org/officeDocument/2006/relationships/image" Target="../media/image48.jpeg"/><Relationship Id="rId9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52.jpeg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jpeg"/><Relationship Id="rId11" Type="http://schemas.openxmlformats.org/officeDocument/2006/relationships/image" Target="../media/image51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5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37.bin"/><Relationship Id="rId3" Type="http://schemas.openxmlformats.org/officeDocument/2006/relationships/image" Target="../media/image52.jpeg"/><Relationship Id="rId7" Type="http://schemas.openxmlformats.org/officeDocument/2006/relationships/image" Target="../media/image56.wmf"/><Relationship Id="rId12" Type="http://schemas.openxmlformats.org/officeDocument/2006/relationships/image" Target="../media/image53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7.wmf"/><Relationship Id="rId14" Type="http://schemas.openxmlformats.org/officeDocument/2006/relationships/image" Target="../media/image5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65.jpeg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64.wmf"/><Relationship Id="rId4" Type="http://schemas.openxmlformats.org/officeDocument/2006/relationships/image" Target="../media/image66.jpeg"/><Relationship Id="rId9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5.bin"/><Relationship Id="rId3" Type="http://schemas.openxmlformats.org/officeDocument/2006/relationships/image" Target="../media/image70.jpeg"/><Relationship Id="rId7" Type="http://schemas.openxmlformats.org/officeDocument/2006/relationships/image" Target="../media/image72.jpeg"/><Relationship Id="rId12" Type="http://schemas.openxmlformats.org/officeDocument/2006/relationships/image" Target="../media/image7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jpeg"/><Relationship Id="rId11" Type="http://schemas.openxmlformats.org/officeDocument/2006/relationships/image" Target="../media/image74.jpeg"/><Relationship Id="rId5" Type="http://schemas.openxmlformats.org/officeDocument/2006/relationships/image" Target="../media/image67.wmf"/><Relationship Id="rId10" Type="http://schemas.openxmlformats.org/officeDocument/2006/relationships/image" Target="../media/image73.jpe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8.wmf"/><Relationship Id="rId14" Type="http://schemas.openxmlformats.org/officeDocument/2006/relationships/image" Target="../media/image6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9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0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0.png"/><Relationship Id="rId11" Type="http://schemas.openxmlformats.org/officeDocument/2006/relationships/image" Target="../media/image105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100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79.jpeg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7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9.jpeg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82.wmf"/><Relationship Id="rId4" Type="http://schemas.openxmlformats.org/officeDocument/2006/relationships/image" Target="../media/image83.jpeg"/><Relationship Id="rId9" Type="http://schemas.openxmlformats.org/officeDocument/2006/relationships/oleObject" Target="../embeddings/oleObject5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56.bin"/><Relationship Id="rId3" Type="http://schemas.openxmlformats.org/officeDocument/2006/relationships/image" Target="../media/image79.jpeg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86.wmf"/><Relationship Id="rId4" Type="http://schemas.openxmlformats.org/officeDocument/2006/relationships/image" Target="../media/image83.jpe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8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4.jpe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11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jpeg"/><Relationship Id="rId22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6.jpe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4.wmf"/><Relationship Id="rId4" Type="http://schemas.openxmlformats.org/officeDocument/2006/relationships/image" Target="../media/image27.jpeg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44237" y="1733348"/>
            <a:ext cx="109831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Sitka Small" panose="02000505000000020004" pitchFamily="2" charset="0"/>
              </a:rPr>
              <a:t>Lecture </a:t>
            </a:r>
            <a:r>
              <a:rPr lang="en-IN" sz="4800" dirty="0" smtClean="0">
                <a:latin typeface="Sitka Small" panose="02000505000000020004" pitchFamily="2" charset="0"/>
              </a:rPr>
              <a:t>-22-23</a:t>
            </a:r>
            <a:endParaRPr lang="en-IN" sz="4800" dirty="0" smtClean="0">
              <a:latin typeface="Sitka Small" panose="02000505000000020004" pitchFamily="2" charset="0"/>
            </a:endParaRPr>
          </a:p>
          <a:p>
            <a:pPr algn="ctr"/>
            <a:endParaRPr lang="en-IN" sz="4800" dirty="0" smtClean="0">
              <a:latin typeface="Sitka Small" panose="02000505000000020004" pitchFamily="2" charset="0"/>
            </a:endParaRPr>
          </a:p>
          <a:p>
            <a:pPr algn="ctr"/>
            <a:r>
              <a:rPr lang="en-IN" sz="4800" dirty="0" smtClean="0">
                <a:latin typeface="Sitka Small" panose="02000505000000020004" pitchFamily="2" charset="0"/>
              </a:rPr>
              <a:t>Engineering Mechanics</a:t>
            </a:r>
          </a:p>
          <a:p>
            <a:pPr algn="ctr"/>
            <a:endParaRPr lang="en-IN" sz="4800" dirty="0" smtClean="0">
              <a:latin typeface="Sitka Small" panose="02000505000000020004" pitchFamily="2" charset="0"/>
            </a:endParaRPr>
          </a:p>
          <a:p>
            <a:pPr algn="ctr"/>
            <a:r>
              <a:rPr lang="en-IN" sz="4800" dirty="0" smtClean="0">
                <a:latin typeface="Sitka Small" panose="02000505000000020004" pitchFamily="2" charset="0"/>
              </a:rPr>
              <a:t>Principle of Virtual Work</a:t>
            </a:r>
            <a:endParaRPr lang="en-IN" sz="48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lowchart: Delay 79"/>
          <p:cNvSpPr/>
          <p:nvPr/>
        </p:nvSpPr>
        <p:spPr>
          <a:xfrm rot="16200000">
            <a:off x="1826023" y="5669651"/>
            <a:ext cx="563547" cy="306324"/>
          </a:xfrm>
          <a:prstGeom prst="flowChartDelay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principle of virtual work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/>
          <p:cNvGrpSpPr/>
          <p:nvPr/>
        </p:nvGrpSpPr>
        <p:grpSpPr>
          <a:xfrm>
            <a:off x="1887458" y="1170411"/>
            <a:ext cx="6181207" cy="1926470"/>
            <a:chOff x="1887458" y="1170411"/>
            <a:chExt cx="6181207" cy="1926470"/>
          </a:xfrm>
        </p:grpSpPr>
        <p:sp>
          <p:nvSpPr>
            <p:cNvPr id="38" name="Rounded Rectangle 37"/>
            <p:cNvSpPr/>
            <p:nvPr/>
          </p:nvSpPr>
          <p:spPr>
            <a:xfrm rot="-1020000">
              <a:off x="1887458" y="2262253"/>
              <a:ext cx="5931876" cy="281354"/>
            </a:xfrm>
            <a:prstGeom prst="roundRect">
              <a:avLst>
                <a:gd name="adj" fmla="val 46826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910862" y="2450124"/>
              <a:ext cx="5931876" cy="281354"/>
            </a:xfrm>
            <a:prstGeom prst="roundRect">
              <a:avLst>
                <a:gd name="adj" fmla="val 468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293327" y="2999120"/>
              <a:ext cx="1622895" cy="97761"/>
              <a:chOff x="835967" y="4905375"/>
              <a:chExt cx="1622895" cy="9776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1051063" y="4905375"/>
                <a:ext cx="13708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-2700000">
                <a:off x="83596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-2700000">
                <a:off x="102677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-2700000">
                <a:off x="937360" y="4998804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-2700000">
                <a:off x="122166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-2700000">
                <a:off x="1132244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-2700000">
                <a:off x="143051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-2700000">
                <a:off x="1341100" y="4990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-2700000">
                <a:off x="1625401" y="4998802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-2700000">
                <a:off x="1535984" y="4990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-2700000">
                <a:off x="181621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-2700000">
                <a:off x="1726794" y="4994469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-2700000">
                <a:off x="2011095" y="5003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-2700000">
                <a:off x="1921678" y="4994468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8900000">
                <a:off x="2206862" y="5000907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-2700000">
                <a:off x="2117444" y="4992241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>
              <a:off x="2201853" y="1632076"/>
              <a:ext cx="0" cy="81804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571023" y="1643800"/>
              <a:ext cx="0" cy="81804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267200" y="1632076"/>
              <a:ext cx="0" cy="81804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1853" y="1852246"/>
              <a:ext cx="2065347" cy="0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267200" y="1957754"/>
              <a:ext cx="3303823" cy="0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028444" y="1412967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444" y="1412967"/>
                  <a:ext cx="432618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702802" y="1487994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802" y="1487994"/>
                  <a:ext cx="432618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616810" y="1821991"/>
                  <a:ext cx="451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810" y="1821991"/>
                  <a:ext cx="45185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975925" y="1170411"/>
                  <a:ext cx="4710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925" y="1170411"/>
                  <a:ext cx="471026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99" b="-1184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>
              <a:off x="4167119" y="247591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816806" y="4818188"/>
            <a:ext cx="5931876" cy="281354"/>
          </a:xfrm>
          <a:prstGeom prst="roundRect">
            <a:avLst>
              <a:gd name="adj" fmla="val 468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/>
          <p:cNvGrpSpPr/>
          <p:nvPr/>
        </p:nvGrpSpPr>
        <p:grpSpPr>
          <a:xfrm>
            <a:off x="3199271" y="5367184"/>
            <a:ext cx="1622895" cy="97761"/>
            <a:chOff x="835967" y="4905375"/>
            <a:chExt cx="1622895" cy="97761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051063" y="4905375"/>
              <a:ext cx="13708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-2700000">
              <a:off x="835967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-2700000">
              <a:off x="1026777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-2700000">
              <a:off x="937360" y="4998804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-2700000">
              <a:off x="1221661" y="500313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-2700000">
              <a:off x="1132244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-2700000">
              <a:off x="1430517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-2700000">
              <a:off x="1341100" y="499013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-2700000">
              <a:off x="1625401" y="4998802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-2700000">
              <a:off x="1535984" y="4990135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-2700000">
              <a:off x="1816211" y="500313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-2700000">
              <a:off x="1726794" y="4994469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-2700000">
              <a:off x="2011095" y="5003135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-2700000">
              <a:off x="1921678" y="4994468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8900000">
              <a:off x="2206862" y="5000907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-2700000">
              <a:off x="2117444" y="4992241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2107797" y="4000140"/>
            <a:ext cx="0" cy="818048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76967" y="4011864"/>
            <a:ext cx="0" cy="818048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73144" y="4000140"/>
            <a:ext cx="0" cy="818048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07797" y="4220310"/>
            <a:ext cx="2065347" cy="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73144" y="4325818"/>
            <a:ext cx="3303823" cy="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934388" y="378103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88" y="3781031"/>
                <a:ext cx="43261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08746" y="3856058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46" y="3856058"/>
                <a:ext cx="43261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522754" y="419005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754" y="4190055"/>
                <a:ext cx="45185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60407" y="4612536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407" y="4612536"/>
                <a:ext cx="45217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ounded Rectangle 70"/>
          <p:cNvSpPr/>
          <p:nvPr/>
        </p:nvSpPr>
        <p:spPr>
          <a:xfrm>
            <a:off x="1990566" y="4771297"/>
            <a:ext cx="204610" cy="113713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748682" y="469520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682" y="4695208"/>
                <a:ext cx="46384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2053626" y="49260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/>
          <p:cNvSpPr/>
          <p:nvPr/>
        </p:nvSpPr>
        <p:spPr>
          <a:xfrm>
            <a:off x="2053627" y="56763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Flowchart: Delay 74"/>
          <p:cNvSpPr/>
          <p:nvPr/>
        </p:nvSpPr>
        <p:spPr>
          <a:xfrm rot="16200000">
            <a:off x="3830286" y="2426350"/>
            <a:ext cx="856546" cy="306324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4147342" y="24759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Delay 77"/>
          <p:cNvSpPr/>
          <p:nvPr/>
        </p:nvSpPr>
        <p:spPr>
          <a:xfrm rot="16200000">
            <a:off x="3748787" y="4783519"/>
            <a:ext cx="856546" cy="306324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4065843" y="483308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1" name="Group 80"/>
          <p:cNvGrpSpPr/>
          <p:nvPr/>
        </p:nvGrpSpPr>
        <p:grpSpPr>
          <a:xfrm>
            <a:off x="1287899" y="6104587"/>
            <a:ext cx="1622895" cy="97761"/>
            <a:chOff x="835967" y="4905375"/>
            <a:chExt cx="1622895" cy="97761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051063" y="4905375"/>
              <a:ext cx="13708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-2700000">
              <a:off x="835967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-2700000">
              <a:off x="1026777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-2700000">
              <a:off x="937360" y="4998804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-2700000">
              <a:off x="1221661" y="500313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-2700000">
              <a:off x="1132244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-2700000">
              <a:off x="1430517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-2700000">
              <a:off x="1341100" y="499013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-2700000">
              <a:off x="1625401" y="4998802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-2700000">
              <a:off x="1535984" y="4990135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-2700000">
              <a:off x="1816211" y="500313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-2700000">
              <a:off x="1726794" y="4994469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-2700000">
              <a:off x="2011095" y="5003135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-2700000">
              <a:off x="1921678" y="4994468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8900000">
              <a:off x="2206862" y="5000907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-2700000">
              <a:off x="2117444" y="4992241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5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principle of virtual work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 flipV="1">
            <a:off x="644107" y="1205489"/>
            <a:ext cx="1622895" cy="97761"/>
            <a:chOff x="835967" y="4905375"/>
            <a:chExt cx="1622895" cy="9776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051063" y="4905375"/>
              <a:ext cx="13708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-2700000">
              <a:off x="835967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-2700000">
              <a:off x="1026777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-2700000">
              <a:off x="937360" y="4998804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-2700000">
              <a:off x="1221661" y="500313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-2700000">
              <a:off x="1132244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-2700000">
              <a:off x="1430517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-2700000">
              <a:off x="1341100" y="499013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-2700000">
              <a:off x="1625401" y="4998802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-2700000">
              <a:off x="1535984" y="4990135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-2700000">
              <a:off x="1816211" y="500313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-2700000">
              <a:off x="1726794" y="4994469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-2700000">
              <a:off x="2011095" y="5003135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-2700000">
              <a:off x="1921678" y="4994468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8900000">
              <a:off x="2206862" y="5000907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-2700000">
              <a:off x="2117444" y="4992241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/>
          <p:nvPr/>
        </p:nvCxnSpPr>
        <p:spPr>
          <a:xfrm>
            <a:off x="1698453" y="3292288"/>
            <a:ext cx="0" cy="818048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139194" y="3257570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194" y="3257570"/>
                <a:ext cx="451855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>
            <a:spLocks noChangeAspect="1"/>
          </p:cNvSpPr>
          <p:nvPr/>
        </p:nvSpPr>
        <p:spPr>
          <a:xfrm>
            <a:off x="1155801" y="2752577"/>
            <a:ext cx="1097280" cy="10972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Delay 77"/>
          <p:cNvSpPr/>
          <p:nvPr/>
        </p:nvSpPr>
        <p:spPr>
          <a:xfrm rot="5400000" flipV="1">
            <a:off x="2225519" y="1701025"/>
            <a:ext cx="1090827" cy="306324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2671439" y="197545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flipV="1">
            <a:off x="2016579" y="1205135"/>
            <a:ext cx="1622895" cy="97761"/>
            <a:chOff x="835967" y="4905375"/>
            <a:chExt cx="1622895" cy="97761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051063" y="4905375"/>
              <a:ext cx="13708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-2700000">
              <a:off x="835967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-2700000">
              <a:off x="1026777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-2700000">
              <a:off x="937360" y="4998804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-2700000">
              <a:off x="1221661" y="500313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-2700000">
              <a:off x="1132244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-2700000">
              <a:off x="1430517" y="4998803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-2700000">
              <a:off x="1341100" y="499013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-2700000">
              <a:off x="1625401" y="4998802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-2700000">
              <a:off x="1535984" y="4990135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-2700000">
              <a:off x="1816211" y="5003136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-2700000">
              <a:off x="1726794" y="4994469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-2700000">
              <a:off x="2011095" y="5003135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-2700000">
              <a:off x="1921678" y="4994468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8900000">
              <a:off x="2206862" y="5000907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-2700000">
              <a:off x="2117444" y="4992241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>
            <a:spLocks noChangeAspect="1"/>
          </p:cNvSpPr>
          <p:nvPr/>
        </p:nvSpPr>
        <p:spPr>
          <a:xfrm>
            <a:off x="2237513" y="1543823"/>
            <a:ext cx="1097280" cy="10972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381028" y="4086890"/>
            <a:ext cx="643792" cy="33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31477" y="4028953"/>
                <a:ext cx="557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77" y="4028953"/>
                <a:ext cx="55739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/>
          <p:cNvCxnSpPr/>
          <p:nvPr/>
        </p:nvCxnSpPr>
        <p:spPr>
          <a:xfrm>
            <a:off x="1155480" y="1307586"/>
            <a:ext cx="0" cy="1983195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5" idx="2"/>
            <a:endCxn id="77" idx="6"/>
          </p:cNvCxnSpPr>
          <p:nvPr/>
        </p:nvCxnSpPr>
        <p:spPr>
          <a:xfrm>
            <a:off x="2237513" y="2092463"/>
            <a:ext cx="0" cy="1208754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340280" y="2060172"/>
            <a:ext cx="0" cy="120875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5"/>
              <p:cNvSpPr txBox="1">
                <a:spLocks noChangeArrowheads="1"/>
              </p:cNvSpPr>
              <p:nvPr/>
            </p:nvSpPr>
            <p:spPr bwMode="auto">
              <a:xfrm>
                <a:off x="4079810" y="1001627"/>
                <a:ext cx="765175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A weight </a:t>
                </a:r>
                <a:r>
                  <a:rPr lang="en-US" altLang="en-US" sz="1800" i="1" dirty="0" smtClean="0"/>
                  <a:t>W</a:t>
                </a:r>
                <a:r>
                  <a:rPr lang="en-US" altLang="en-US" sz="18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1000 </m:t>
                    </m:r>
                    <m:r>
                      <a:rPr lang="en-US" altLang="en-US" sz="18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en-US" sz="1800" dirty="0" smtClean="0"/>
                  <a:t> is to be raised by a system of pulley as shown. Using the principle of virtual work, find the value of the force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en-US" sz="1800" dirty="0" smtClean="0"/>
                  <a:t> which can hold the system in equilibrium.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4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810" y="1001627"/>
                <a:ext cx="765175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637" t="-3289" r="-717" b="-9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val 95"/>
          <p:cNvSpPr/>
          <p:nvPr/>
        </p:nvSpPr>
        <p:spPr>
          <a:xfrm>
            <a:off x="5172360" y="3749344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/>
          <p:cNvSpPr/>
          <p:nvPr/>
        </p:nvSpPr>
        <p:spPr>
          <a:xfrm>
            <a:off x="2155664" y="3178362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principle of virtual work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482276" y="246250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276" y="2462505"/>
                <a:ext cx="451855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/>
          <p:cNvSpPr/>
          <p:nvPr/>
        </p:nvSpPr>
        <p:spPr>
          <a:xfrm>
            <a:off x="1536859" y="3691585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 flipV="1">
            <a:off x="657192" y="4346919"/>
            <a:ext cx="2995367" cy="98115"/>
            <a:chOff x="644107" y="1205135"/>
            <a:chExt cx="2995367" cy="98115"/>
          </a:xfrm>
        </p:grpSpPr>
        <p:grpSp>
          <p:nvGrpSpPr>
            <p:cNvPr id="9" name="Group 8"/>
            <p:cNvGrpSpPr/>
            <p:nvPr/>
          </p:nvGrpSpPr>
          <p:grpSpPr>
            <a:xfrm flipV="1">
              <a:off x="644107" y="1205489"/>
              <a:ext cx="1622895" cy="97761"/>
              <a:chOff x="835967" y="4905375"/>
              <a:chExt cx="1622895" cy="9776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1051063" y="4905375"/>
                <a:ext cx="13708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-2700000">
                <a:off x="83596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-2700000">
                <a:off x="102677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-2700000">
                <a:off x="937360" y="4998804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-2700000">
                <a:off x="122166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-2700000">
                <a:off x="1132244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-2700000">
                <a:off x="143051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-2700000">
                <a:off x="1341100" y="4990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-2700000">
                <a:off x="1625401" y="4998802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-2700000">
                <a:off x="1535984" y="4990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-2700000">
                <a:off x="181621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-2700000">
                <a:off x="1726794" y="4994469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-2700000">
                <a:off x="2011095" y="5003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-2700000">
                <a:off x="1921678" y="4994468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8900000">
                <a:off x="2206862" y="5000907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-2700000">
                <a:off x="2117444" y="4992241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 flipV="1">
              <a:off x="2016579" y="1205135"/>
              <a:ext cx="1622895" cy="97761"/>
              <a:chOff x="835967" y="4905375"/>
              <a:chExt cx="1622895" cy="97761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1063" y="4905375"/>
                <a:ext cx="13708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-2700000">
                <a:off x="83596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-2700000">
                <a:off x="102677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rot="-2700000">
                <a:off x="937360" y="4998804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-2700000">
                <a:off x="122166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-2700000">
                <a:off x="1132244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rot="-2700000">
                <a:off x="143051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rot="-2700000">
                <a:off x="1341100" y="4990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-2700000">
                <a:off x="1625401" y="4998802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-2700000">
                <a:off x="1535984" y="4990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-2700000">
                <a:off x="181621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-2700000">
                <a:off x="1726794" y="4994469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-2700000">
                <a:off x="2011095" y="5003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-2700000">
                <a:off x="1921678" y="4994468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18900000">
                <a:off x="2206862" y="5000907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-2700000">
                <a:off x="2117444" y="4992241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" name="Straight Connector 9"/>
          <p:cNvCxnSpPr/>
          <p:nvPr/>
        </p:nvCxnSpPr>
        <p:spPr>
          <a:xfrm rot="-2280000">
            <a:off x="626420" y="3203546"/>
            <a:ext cx="3657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flipV="1">
            <a:off x="3306766" y="4345287"/>
            <a:ext cx="2995367" cy="98115"/>
            <a:chOff x="644107" y="1205135"/>
            <a:chExt cx="2995367" cy="98115"/>
          </a:xfrm>
        </p:grpSpPr>
        <p:grpSp>
          <p:nvGrpSpPr>
            <p:cNvPr id="55" name="Group 54"/>
            <p:cNvGrpSpPr/>
            <p:nvPr/>
          </p:nvGrpSpPr>
          <p:grpSpPr>
            <a:xfrm flipV="1">
              <a:off x="644107" y="1205489"/>
              <a:ext cx="1622895" cy="97761"/>
              <a:chOff x="835967" y="4905375"/>
              <a:chExt cx="1622895" cy="97761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1051063" y="4905375"/>
                <a:ext cx="13708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-2700000">
                <a:off x="83596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-2700000">
                <a:off x="102677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-2700000">
                <a:off x="937360" y="4998804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-2700000">
                <a:off x="122166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-2700000">
                <a:off x="1132244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-2700000">
                <a:off x="143051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-2700000">
                <a:off x="1341100" y="4990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-2700000">
                <a:off x="1625401" y="4998802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-2700000">
                <a:off x="1535984" y="4990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-2700000">
                <a:off x="181621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-2700000">
                <a:off x="1726794" y="4994469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-2700000">
                <a:off x="2011095" y="5003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-2700000">
                <a:off x="1921678" y="4994468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8900000">
                <a:off x="2206862" y="5000907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-2700000">
                <a:off x="2117444" y="4992241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 flipV="1">
              <a:off x="2016579" y="1205135"/>
              <a:ext cx="1622895" cy="97761"/>
              <a:chOff x="835967" y="4905375"/>
              <a:chExt cx="1622895" cy="97761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051063" y="4905375"/>
                <a:ext cx="13708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-2700000">
                <a:off x="83596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-2700000">
                <a:off x="102677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-2700000">
                <a:off x="937360" y="4998804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-2700000">
                <a:off x="122166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-2700000">
                <a:off x="1132244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-2700000">
                <a:off x="143051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-2700000">
                <a:off x="1341100" y="4990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-2700000">
                <a:off x="1625401" y="4998802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-2700000">
                <a:off x="1535984" y="4990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-2700000">
                <a:off x="181621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-2700000">
                <a:off x="1726794" y="4994469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-2700000">
                <a:off x="2011095" y="5003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-2700000">
                <a:off x="1921678" y="4994468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18900000">
                <a:off x="2206862" y="5000907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-2700000">
                <a:off x="2117444" y="4992241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 rot="660000">
            <a:off x="2263659" y="3612453"/>
            <a:ext cx="3108960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518477" y="2929226"/>
            <a:ext cx="274320" cy="27432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4" name="Straight Connector 93"/>
          <p:cNvCxnSpPr/>
          <p:nvPr/>
        </p:nvCxnSpPr>
        <p:spPr>
          <a:xfrm rot="-840000">
            <a:off x="1615547" y="3452682"/>
            <a:ext cx="310896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3120000">
            <a:off x="3316504" y="3230514"/>
            <a:ext cx="29260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658821" y="2088053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821" y="2088053"/>
                <a:ext cx="47102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/>
          <p:cNvCxnSpPr/>
          <p:nvPr/>
        </p:nvCxnSpPr>
        <p:spPr>
          <a:xfrm>
            <a:off x="1685266" y="2929226"/>
            <a:ext cx="0" cy="8988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655637" y="2167509"/>
            <a:ext cx="0" cy="8988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38518" y="3850045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8" y="3850045"/>
                <a:ext cx="45185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680282" y="3904172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282" y="3904172"/>
                <a:ext cx="46384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611904" y="1705843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04" y="1705843"/>
                <a:ext cx="46384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1030608" y="3440550"/>
                <a:ext cx="475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08" y="3440550"/>
                <a:ext cx="47583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2246298" y="2611983"/>
                <a:ext cx="546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𝐷</m:t>
                      </m:r>
                      <m:r>
                        <a:rPr lang="en-US" sz="24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298" y="2611983"/>
                <a:ext cx="54694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4678333" y="2687302"/>
                <a:ext cx="475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33" y="2687302"/>
                <a:ext cx="47583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344059" y="3315844"/>
                <a:ext cx="5261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059" y="3315844"/>
                <a:ext cx="52610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/>
          <p:nvPr/>
        </p:nvCxnSpPr>
        <p:spPr>
          <a:xfrm>
            <a:off x="2292824" y="2416967"/>
            <a:ext cx="0" cy="8988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2054091" y="200149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91" y="2001499"/>
                <a:ext cx="4518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/>
          <p:cNvCxnSpPr/>
          <p:nvPr/>
        </p:nvCxnSpPr>
        <p:spPr>
          <a:xfrm>
            <a:off x="5310692" y="3010185"/>
            <a:ext cx="0" cy="8988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154168" y="2485281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168" y="2485281"/>
                <a:ext cx="471026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299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5194598" y="3891037"/>
            <a:ext cx="914400" cy="914400"/>
          </a:xfrm>
          <a:prstGeom prst="arc">
            <a:avLst>
              <a:gd name="adj1" fmla="val 11057348"/>
              <a:gd name="adj2" fmla="val 140093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Arc 132"/>
          <p:cNvSpPr/>
          <p:nvPr/>
        </p:nvSpPr>
        <p:spPr>
          <a:xfrm>
            <a:off x="568809" y="3926206"/>
            <a:ext cx="914400" cy="914400"/>
          </a:xfrm>
          <a:prstGeom prst="arc">
            <a:avLst>
              <a:gd name="adj1" fmla="val 18913224"/>
              <a:gd name="adj2" fmla="val 211330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Arc 133"/>
          <p:cNvSpPr/>
          <p:nvPr/>
        </p:nvSpPr>
        <p:spPr>
          <a:xfrm rot="19247942">
            <a:off x="3436475" y="1630853"/>
            <a:ext cx="914400" cy="914400"/>
          </a:xfrm>
          <a:prstGeom prst="arc">
            <a:avLst>
              <a:gd name="adj1" fmla="val 5408553"/>
              <a:gd name="adj2" fmla="val 108828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47501" y="2508671"/>
                <a:ext cx="601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90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501" y="2508671"/>
                <a:ext cx="60138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1557735" y="3942367"/>
                <a:ext cx="601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35" y="3942367"/>
                <a:ext cx="60138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 Box 5"/>
              <p:cNvSpPr txBox="1">
                <a:spLocks noChangeArrowheads="1"/>
              </p:cNvSpPr>
              <p:nvPr/>
            </p:nvSpPr>
            <p:spPr bwMode="auto">
              <a:xfrm>
                <a:off x="4079810" y="1001627"/>
                <a:ext cx="765175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Two balls </a:t>
                </a:r>
                <a:r>
                  <a:rPr lang="en-US" altLang="en-US" sz="1800" i="1" dirty="0" smtClean="0"/>
                  <a:t>D </a:t>
                </a:r>
                <a:r>
                  <a:rPr lang="en-US" altLang="en-US" sz="1800" dirty="0" smtClean="0"/>
                  <a:t>and </a:t>
                </a:r>
                <a:r>
                  <a:rPr lang="en-US" altLang="en-US" sz="1800" i="1" dirty="0" smtClean="0"/>
                  <a:t>E </a:t>
                </a:r>
                <a:r>
                  <a:rPr lang="en-US" altLang="en-US" sz="1800" dirty="0" smtClean="0"/>
                  <a:t>of weight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en-US" sz="1800" dirty="0" smtClean="0"/>
                  <a:t> can slide freely along  the bars </a:t>
                </a:r>
                <a:r>
                  <a:rPr lang="en-US" altLang="en-US" sz="1800" i="1" dirty="0" smtClean="0"/>
                  <a:t>AC</a:t>
                </a:r>
                <a:r>
                  <a:rPr lang="en-US" altLang="en-US" sz="1800" dirty="0" smtClean="0"/>
                  <a:t> and </a:t>
                </a:r>
                <a:r>
                  <a:rPr lang="en-US" altLang="en-US" sz="1800" i="1" dirty="0" smtClean="0"/>
                  <a:t>BC.</a:t>
                </a:r>
                <a:r>
                  <a:rPr lang="en-US" altLang="en-US" sz="1800" dirty="0" smtClean="0"/>
                  <a:t> The balls are connected by an inextensible string </a:t>
                </a:r>
                <a:r>
                  <a:rPr lang="en-US" altLang="en-US" sz="1800" i="1" dirty="0" smtClean="0"/>
                  <a:t>DE. </a:t>
                </a:r>
                <a:r>
                  <a:rPr lang="en-US" altLang="en-US" sz="1800" dirty="0" smtClean="0"/>
                  <a:t>Find the value of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800" b="0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altLang="en-US" sz="1800" dirty="0" smtClean="0"/>
                  <a:t>  defining the position of equilibrium.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11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810" y="1001627"/>
                <a:ext cx="7651750" cy="923330"/>
              </a:xfrm>
              <a:prstGeom prst="rect">
                <a:avLst/>
              </a:prstGeom>
              <a:blipFill rotWithShape="1">
                <a:blip r:embed="rId15"/>
                <a:stretch>
                  <a:fillRect l="-637" t="-3289" r="-239" b="-9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principle of virtual work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564021" y="4557180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021" y="4557180"/>
                <a:ext cx="451855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/>
          <p:cNvCxnSpPr/>
          <p:nvPr/>
        </p:nvCxnSpPr>
        <p:spPr>
          <a:xfrm rot="5400000">
            <a:off x="5831004" y="4624299"/>
            <a:ext cx="0" cy="8988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353505" y="5215668"/>
            <a:ext cx="4064966" cy="99747"/>
            <a:chOff x="1932653" y="5294856"/>
            <a:chExt cx="4064966" cy="99747"/>
          </a:xfrm>
        </p:grpSpPr>
        <p:grpSp>
          <p:nvGrpSpPr>
            <p:cNvPr id="117" name="Group 116"/>
            <p:cNvGrpSpPr/>
            <p:nvPr/>
          </p:nvGrpSpPr>
          <p:grpSpPr>
            <a:xfrm>
              <a:off x="1932653" y="5296842"/>
              <a:ext cx="1671562" cy="97761"/>
              <a:chOff x="1043470" y="4905375"/>
              <a:chExt cx="1671562" cy="97761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1344138" y="4905375"/>
                <a:ext cx="13708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-2700000">
                <a:off x="122166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-2700000">
                <a:off x="1132244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-2700000">
                <a:off x="143051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rot="-2700000">
                <a:off x="1341100" y="4990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rot="-2700000">
                <a:off x="1625401" y="4998802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rot="-2700000">
                <a:off x="1535984" y="4990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rot="-2700000">
                <a:off x="181621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rot="-2700000">
                <a:off x="1726794" y="4994469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-2700000">
                <a:off x="2011095" y="5003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-2700000">
                <a:off x="1921678" y="4994468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rot="18900000">
                <a:off x="2206862" y="5000907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-2700000">
                <a:off x="2117444" y="4992241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900000">
                <a:off x="1043470" y="4961459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 flipV="1">
              <a:off x="3002252" y="5294856"/>
              <a:ext cx="2995367" cy="98115"/>
              <a:chOff x="644107" y="1205135"/>
              <a:chExt cx="2995367" cy="98115"/>
            </a:xfrm>
          </p:grpSpPr>
          <p:grpSp>
            <p:nvGrpSpPr>
              <p:cNvPr id="154" name="Group 153"/>
              <p:cNvGrpSpPr/>
              <p:nvPr/>
            </p:nvGrpSpPr>
            <p:grpSpPr>
              <a:xfrm flipV="1">
                <a:off x="644107" y="1205489"/>
                <a:ext cx="1622895" cy="97761"/>
                <a:chOff x="835967" y="4905375"/>
                <a:chExt cx="1622895" cy="97761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1051063" y="4905375"/>
                  <a:ext cx="13708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rot="-2700000">
                  <a:off x="835967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rot="-2700000">
                  <a:off x="1026777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rot="-2700000">
                  <a:off x="937360" y="4998804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rot="-2700000">
                  <a:off x="1221661" y="5003136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rot="-2700000">
                  <a:off x="1132244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-2700000">
                  <a:off x="1430517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rot="-2700000">
                  <a:off x="1341100" y="4990136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rot="-2700000">
                  <a:off x="1625401" y="4998802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rot="-2700000">
                  <a:off x="1535984" y="4990135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rot="-2700000">
                  <a:off x="1816211" y="5003136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rot="-2700000">
                  <a:off x="1726794" y="4994469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rot="-2700000">
                  <a:off x="2011095" y="5003135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rot="-2700000">
                  <a:off x="1921678" y="4994468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rot="18900000">
                  <a:off x="2206862" y="5000907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-2700000">
                  <a:off x="2117444" y="4992241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/>
              <p:cNvGrpSpPr/>
              <p:nvPr/>
            </p:nvGrpSpPr>
            <p:grpSpPr>
              <a:xfrm flipV="1">
                <a:off x="2016579" y="1205135"/>
                <a:ext cx="1622895" cy="97761"/>
                <a:chOff x="835967" y="4905375"/>
                <a:chExt cx="1622895" cy="97761"/>
              </a:xfrm>
            </p:grpSpPr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1051063" y="4905375"/>
                  <a:ext cx="13708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-2700000">
                  <a:off x="835967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rot="-2700000">
                  <a:off x="1026777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rot="-2700000">
                  <a:off x="937360" y="4998804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rot="-2700000">
                  <a:off x="1221661" y="5003136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rot="-2700000">
                  <a:off x="1132244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rot="-2700000">
                  <a:off x="1430517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rot="-2700000">
                  <a:off x="1341100" y="4990136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rot="-2700000">
                  <a:off x="1625401" y="4998802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rot="-2700000">
                  <a:off x="1535984" y="4990135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rot="-2700000">
                  <a:off x="1816211" y="5003136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rot="-2700000">
                  <a:off x="1726794" y="4994469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rot="-2700000">
                  <a:off x="2011095" y="5003135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rot="-2700000">
                  <a:off x="1921678" y="4994468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rot="18900000">
                  <a:off x="2206862" y="5000907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rot="-2700000">
                  <a:off x="2117444" y="4992241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8" name="Group 187"/>
          <p:cNvGrpSpPr/>
          <p:nvPr/>
        </p:nvGrpSpPr>
        <p:grpSpPr>
          <a:xfrm rot="5400000">
            <a:off x="-406848" y="3214375"/>
            <a:ext cx="3976192" cy="99747"/>
            <a:chOff x="2021427" y="5294856"/>
            <a:chExt cx="3976192" cy="99747"/>
          </a:xfrm>
        </p:grpSpPr>
        <p:grpSp>
          <p:nvGrpSpPr>
            <p:cNvPr id="189" name="Group 188"/>
            <p:cNvGrpSpPr/>
            <p:nvPr/>
          </p:nvGrpSpPr>
          <p:grpSpPr>
            <a:xfrm>
              <a:off x="2021427" y="5296842"/>
              <a:ext cx="1582788" cy="97761"/>
              <a:chOff x="1132244" y="4905375"/>
              <a:chExt cx="1582788" cy="97761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>
                <a:off x="1344138" y="4905375"/>
                <a:ext cx="13708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-2700000">
                <a:off x="122166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rot="-2700000">
                <a:off x="1132244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-2700000">
                <a:off x="1430517" y="4998803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rot="-2700000">
                <a:off x="1341100" y="4990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rot="-2700000">
                <a:off x="1625401" y="4998802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-2700000">
                <a:off x="1535984" y="4990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-2700000">
                <a:off x="1816211" y="5003136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-2700000">
                <a:off x="1726794" y="4994469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-2700000">
                <a:off x="2011095" y="5003135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-2700000">
                <a:off x="1921678" y="4994468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900000">
                <a:off x="2206862" y="5000907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-2700000">
                <a:off x="2117444" y="4992241"/>
                <a:ext cx="2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 flipV="1">
              <a:off x="3002252" y="5294856"/>
              <a:ext cx="2995367" cy="98115"/>
              <a:chOff x="644107" y="1205135"/>
              <a:chExt cx="2995367" cy="98115"/>
            </a:xfrm>
          </p:grpSpPr>
          <p:grpSp>
            <p:nvGrpSpPr>
              <p:cNvPr id="191" name="Group 190"/>
              <p:cNvGrpSpPr/>
              <p:nvPr/>
            </p:nvGrpSpPr>
            <p:grpSpPr>
              <a:xfrm flipV="1">
                <a:off x="644107" y="1205489"/>
                <a:ext cx="1622895" cy="97761"/>
                <a:chOff x="835967" y="4905375"/>
                <a:chExt cx="1622895" cy="97761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1051063" y="4905375"/>
                  <a:ext cx="13708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rot="-2700000">
                  <a:off x="835967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 rot="-2700000">
                  <a:off x="1026777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rot="-2700000">
                  <a:off x="937360" y="4998804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rot="-2700000">
                  <a:off x="1221661" y="5003136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rot="-2700000">
                  <a:off x="1132244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rot="-2700000">
                  <a:off x="1430517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rot="-2700000">
                  <a:off x="1341100" y="4990136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rot="-2700000">
                  <a:off x="1625401" y="4998802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rot="-2700000">
                  <a:off x="1535984" y="4990135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rot="-2700000">
                  <a:off x="1816211" y="5003136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 rot="-2700000">
                  <a:off x="1726794" y="4994469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rot="-2700000">
                  <a:off x="2011095" y="5003135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rot="-2700000">
                  <a:off x="1921678" y="4994468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rot="18900000">
                  <a:off x="2206862" y="5000907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rot="-2700000">
                  <a:off x="2117444" y="4992241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/>
              <p:cNvGrpSpPr/>
              <p:nvPr/>
            </p:nvGrpSpPr>
            <p:grpSpPr>
              <a:xfrm flipV="1">
                <a:off x="2016579" y="1205135"/>
                <a:ext cx="1622895" cy="97761"/>
                <a:chOff x="835967" y="4905375"/>
                <a:chExt cx="1622895" cy="97761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1051063" y="4905375"/>
                  <a:ext cx="137089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rot="-2700000">
                  <a:off x="835967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rot="-2700000">
                  <a:off x="1026777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rot="-2700000">
                  <a:off x="937360" y="4998804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rot="-2700000">
                  <a:off x="1221661" y="5003136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rot="-2700000">
                  <a:off x="1132244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rot="-2700000">
                  <a:off x="1430517" y="4998803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 rot="-2700000">
                  <a:off x="1341100" y="4990136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 rot="-2700000">
                  <a:off x="1625401" y="4998802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rot="-2700000">
                  <a:off x="1535984" y="4990135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rot="-2700000">
                  <a:off x="1816211" y="5003136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 rot="-2700000">
                  <a:off x="1726794" y="4994469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rot="-2700000">
                  <a:off x="2011095" y="5003135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rot="-2700000">
                  <a:off x="1921678" y="4994468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/>
                <p:cNvCxnSpPr/>
                <p:nvPr/>
              </p:nvCxnSpPr>
              <p:spPr>
                <a:xfrm rot="18900000">
                  <a:off x="2206862" y="5000907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rot="-2700000">
                  <a:off x="2117444" y="4992241"/>
                  <a:ext cx="25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9" name="Rectangle 238"/>
          <p:cNvSpPr/>
          <p:nvPr/>
        </p:nvSpPr>
        <p:spPr>
          <a:xfrm rot="-3000000">
            <a:off x="3364824" y="1400860"/>
            <a:ext cx="182880" cy="457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 rot="-2100000">
            <a:off x="2931485" y="1024410"/>
            <a:ext cx="182880" cy="457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3030702" y="3289589"/>
            <a:ext cx="0" cy="8988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472487" y="3666353"/>
            <a:ext cx="0" cy="8988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/>
              <p:cNvSpPr txBox="1"/>
              <p:nvPr/>
            </p:nvSpPr>
            <p:spPr>
              <a:xfrm>
                <a:off x="3346236" y="321100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41" name="TextBox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236" y="3211004"/>
                <a:ext cx="45185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2464383" y="3308112"/>
                <a:ext cx="5180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83" y="3308112"/>
                <a:ext cx="51809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Connector 242"/>
          <p:cNvCxnSpPr/>
          <p:nvPr/>
        </p:nvCxnSpPr>
        <p:spPr>
          <a:xfrm>
            <a:off x="1620471" y="5659051"/>
            <a:ext cx="3582904" cy="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3143654" y="5612159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54" y="5612159"/>
                <a:ext cx="432618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Straight Connector 275"/>
          <p:cNvCxnSpPr/>
          <p:nvPr/>
        </p:nvCxnSpPr>
        <p:spPr>
          <a:xfrm>
            <a:off x="5197252" y="5477231"/>
            <a:ext cx="0" cy="548640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620471" y="5428201"/>
            <a:ext cx="0" cy="365760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rot="5400000">
            <a:off x="1207529" y="5005361"/>
            <a:ext cx="0" cy="365760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rot="5400000">
            <a:off x="1068063" y="1140718"/>
            <a:ext cx="0" cy="731520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rot="5400000">
            <a:off x="-694520" y="3345352"/>
            <a:ext cx="3657600" cy="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/>
              <p:cNvSpPr txBox="1"/>
              <p:nvPr/>
            </p:nvSpPr>
            <p:spPr>
              <a:xfrm>
                <a:off x="701662" y="3225195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81" name="TextBox 2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62" y="3225195"/>
                <a:ext cx="432618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/>
              <p:cNvSpPr txBox="1"/>
              <p:nvPr/>
            </p:nvSpPr>
            <p:spPr>
              <a:xfrm>
                <a:off x="5259134" y="529732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82" name="TextBox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134" y="5297329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4124320" y="5309095"/>
                <a:ext cx="4601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IN" sz="2400" dirty="0" smtClean="0"/>
                  <a:t>’</a:t>
                </a:r>
                <a:endParaRPr lang="en-IN" sz="2400" dirty="0"/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320" y="5309095"/>
                <a:ext cx="46019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4000" t="-10526" r="-18667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/>
              <p:cNvSpPr txBox="1"/>
              <p:nvPr/>
            </p:nvSpPr>
            <p:spPr>
              <a:xfrm>
                <a:off x="1882923" y="1054887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84" name="TextBox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23" y="1054887"/>
                <a:ext cx="46384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/>
              <p:cNvSpPr txBox="1"/>
              <p:nvPr/>
            </p:nvSpPr>
            <p:spPr>
              <a:xfrm>
                <a:off x="1042276" y="2190726"/>
                <a:ext cx="471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IN" sz="2400" dirty="0" smtClean="0"/>
                  <a:t>’</a:t>
                </a:r>
                <a:endParaRPr lang="en-IN" sz="2400" dirty="0"/>
              </a:p>
            </p:txBody>
          </p:sp>
        </mc:Choice>
        <mc:Fallback xmlns="">
          <p:sp>
            <p:nvSpPr>
              <p:cNvPr id="285" name="TextBox 2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76" y="2190726"/>
                <a:ext cx="47186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3896" t="-10526" r="-18182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/>
              <p:cNvSpPr txBox="1"/>
              <p:nvPr/>
            </p:nvSpPr>
            <p:spPr>
              <a:xfrm>
                <a:off x="957791" y="5288210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86" name="TextBox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91" y="5288210"/>
                <a:ext cx="469487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 Box 5"/>
              <p:cNvSpPr txBox="1">
                <a:spLocks noChangeArrowheads="1"/>
              </p:cNvSpPr>
              <p:nvPr/>
            </p:nvSpPr>
            <p:spPr bwMode="auto">
              <a:xfrm>
                <a:off x="4079810" y="1001627"/>
                <a:ext cx="765175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Two uniform rods each of length </a:t>
                </a:r>
                <a:r>
                  <a:rPr lang="en-US" altLang="en-US" sz="1800" i="1" dirty="0" smtClean="0"/>
                  <a:t>l </a:t>
                </a:r>
                <a:r>
                  <a:rPr lang="en-US" altLang="en-US" sz="1800" dirty="0"/>
                  <a:t> </a:t>
                </a:r>
                <a:r>
                  <a:rPr lang="en-US" altLang="en-US" sz="1800" dirty="0" smtClean="0"/>
                  <a:t>and weight </a:t>
                </a:r>
                <a:r>
                  <a:rPr lang="en-US" altLang="en-US" sz="1800" i="1" dirty="0" smtClean="0"/>
                  <a:t>W</a:t>
                </a:r>
                <a:r>
                  <a:rPr lang="en-US" altLang="en-US" sz="1800" dirty="0" smtClean="0"/>
                  <a:t> stands in a vertical plane supported by smooth surfaces at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en-US" sz="1800" dirty="0" smtClean="0"/>
                  <a:t>. Using the principle of virtual work, find the magnitude of the horizontal force </a:t>
                </a:r>
                <a:r>
                  <a:rPr lang="en-US" altLang="en-US" sz="1800" i="1" dirty="0" smtClean="0"/>
                  <a:t>F</a:t>
                </a:r>
                <a:r>
                  <a:rPr lang="en-US" altLang="en-US" sz="1800" dirty="0" smtClean="0"/>
                  <a:t> to be applied at the end </a:t>
                </a:r>
                <a:r>
                  <a:rPr lang="en-US" altLang="en-US" sz="1800" i="1" dirty="0" smtClean="0"/>
                  <a:t> A </a:t>
                </a:r>
                <a:r>
                  <a:rPr lang="en-US" altLang="en-US" sz="1800" dirty="0" smtClean="0"/>
                  <a:t> if the ladder is to be in equilibrium.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13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810" y="1001627"/>
                <a:ext cx="7651750" cy="1200329"/>
              </a:xfrm>
              <a:prstGeom prst="rect">
                <a:avLst/>
              </a:prstGeom>
              <a:blipFill rotWithShape="1">
                <a:blip r:embed="rId12"/>
                <a:stretch>
                  <a:fillRect l="-637" t="-2538" b="-71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228594" y="455718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/>
              <a:t>W</a:t>
            </a:r>
            <a:endParaRPr lang="en-IN" dirty="0"/>
          </a:p>
        </p:txBody>
      </p:sp>
      <p:sp>
        <p:nvSpPr>
          <p:cNvPr id="138" name="Rectangle 137"/>
          <p:cNvSpPr/>
          <p:nvPr/>
        </p:nvSpPr>
        <p:spPr>
          <a:xfrm>
            <a:off x="2747257" y="411579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/>
              <a:t>W</a:t>
            </a:r>
            <a:endParaRPr lang="en-IN" dirty="0"/>
          </a:p>
        </p:txBody>
      </p:sp>
      <p:cxnSp>
        <p:nvCxnSpPr>
          <p:cNvPr id="139" name="Straight Connector 138"/>
          <p:cNvCxnSpPr/>
          <p:nvPr/>
        </p:nvCxnSpPr>
        <p:spPr>
          <a:xfrm rot="5400000">
            <a:off x="506491" y="1894989"/>
            <a:ext cx="822960" cy="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6200000">
            <a:off x="4078969" y="3498365"/>
            <a:ext cx="0" cy="365760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>
            <a:off x="4048311" y="3127530"/>
            <a:ext cx="0" cy="365760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095162" y="2944649"/>
            <a:ext cx="0" cy="36576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4081865" y="3683613"/>
            <a:ext cx="0" cy="36576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217853" y="5562051"/>
            <a:ext cx="0" cy="365760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201482" y="5842991"/>
            <a:ext cx="1001893" cy="0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4396876" y="5760283"/>
                <a:ext cx="6091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876" y="5760283"/>
                <a:ext cx="60914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/>
          <p:cNvCxnSpPr/>
          <p:nvPr/>
        </p:nvCxnSpPr>
        <p:spPr>
          <a:xfrm rot="16200000">
            <a:off x="1185770" y="1930473"/>
            <a:ext cx="0" cy="731520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433751" y="1643789"/>
                <a:ext cx="6091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1" y="1643789"/>
                <a:ext cx="609141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4218174" y="3261507"/>
                <a:ext cx="933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174" y="3261507"/>
                <a:ext cx="933717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1147763"/>
            <a:ext cx="3365500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3600450"/>
            <a:ext cx="3662363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79810" y="1001627"/>
            <a:ext cx="7651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Determine the magnitude of the couple </a:t>
            </a:r>
            <a:r>
              <a:rPr lang="en-US" altLang="en-US" sz="1800" i="1" dirty="0"/>
              <a:t>M</a:t>
            </a:r>
            <a:r>
              <a:rPr lang="en-US" altLang="en-US" sz="1800" dirty="0"/>
              <a:t> required to maintain the equilibrium of the mechanism.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211638" y="1858964"/>
            <a:ext cx="3834606" cy="77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SOLUTION: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Apply the principle of virtual work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64660"/>
              </p:ext>
            </p:extLst>
          </p:nvPr>
        </p:nvGraphicFramePr>
        <p:xfrm>
          <a:off x="5294601" y="2954072"/>
          <a:ext cx="2623786" cy="64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5" imgW="2019300" imgH="647700" progId="Equation.3">
                  <p:embed/>
                </p:oleObj>
              </mc:Choice>
              <mc:Fallback>
                <p:oleObj name="Equation" r:id="rId5" imgW="20193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601" y="2954072"/>
                        <a:ext cx="2623786" cy="646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673438"/>
              </p:ext>
            </p:extLst>
          </p:nvPr>
        </p:nvGraphicFramePr>
        <p:xfrm>
          <a:off x="5524500" y="4003675"/>
          <a:ext cx="21113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7" imgW="1625600" imgH="647700" progId="Equation.3">
                  <p:embed/>
                </p:oleObj>
              </mc:Choice>
              <mc:Fallback>
                <p:oleObj name="Equation" r:id="rId7" imgW="1625600" imgH="647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003675"/>
                        <a:ext cx="21113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229225" y="4976813"/>
          <a:ext cx="31019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9" imgW="2387600" imgH="279400" progId="Equation.3">
                  <p:embed/>
                </p:oleObj>
              </mc:Choice>
              <mc:Fallback>
                <p:oleObj name="Equation" r:id="rId9" imgW="23876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4976813"/>
                        <a:ext cx="31019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01608"/>
              </p:ext>
            </p:extLst>
          </p:nvPr>
        </p:nvGraphicFramePr>
        <p:xfrm>
          <a:off x="5719763" y="5595938"/>
          <a:ext cx="166687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11" imgW="1282700" imgH="228600" progId="Equation.3">
                  <p:embed/>
                </p:oleObj>
              </mc:Choice>
              <mc:Fallback>
                <p:oleObj name="Equation" r:id="rId11" imgW="1282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5595938"/>
                        <a:ext cx="1666875" cy="227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18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195388"/>
            <a:ext cx="2516187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549650"/>
            <a:ext cx="3552825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087814" y="935038"/>
            <a:ext cx="775819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Determine the expressions for </a:t>
            </a:r>
            <a:r>
              <a:rPr lang="en-US" altLang="en-US" sz="1800" i="1" dirty="0">
                <a:latin typeface="Symbol" pitchFamily="1" charset="2"/>
              </a:rPr>
              <a:t>q</a:t>
            </a:r>
            <a:r>
              <a:rPr lang="en-US" altLang="en-US" sz="1800" dirty="0"/>
              <a:t>  and for the tension in the spring which correspond to the equilibrium position of the spring.  The </a:t>
            </a:r>
            <a:r>
              <a:rPr lang="en-US" altLang="en-US" sz="1800" dirty="0" smtClean="0"/>
              <a:t>un-stretched </a:t>
            </a:r>
            <a:r>
              <a:rPr lang="en-US" altLang="en-US" sz="1800" dirty="0"/>
              <a:t>length of the spring is </a:t>
            </a:r>
            <a:r>
              <a:rPr lang="en-US" altLang="en-US" sz="1800" i="1" dirty="0"/>
              <a:t>h</a:t>
            </a:r>
            <a:r>
              <a:rPr lang="en-US" altLang="en-US" sz="1800" dirty="0"/>
              <a:t> and the constant of the spring is k.  Neglect the weight of the mechanism.</a:t>
            </a: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4087814" y="2178050"/>
            <a:ext cx="7775575" cy="1398588"/>
            <a:chOff x="1990" y="1534"/>
            <a:chExt cx="3770" cy="883"/>
          </a:xfrm>
        </p:grpSpPr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990" y="1534"/>
              <a:ext cx="377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en-US" sz="1800" dirty="0"/>
                <a:t>SOLUTION:</a:t>
              </a:r>
            </a:p>
            <a:p>
              <a:pPr eaLnBrk="1" hangingPunct="1">
                <a:spcBef>
                  <a:spcPct val="10000"/>
                </a:spcBef>
                <a:buFontTx/>
                <a:buChar char="•"/>
              </a:pPr>
              <a:r>
                <a:rPr lang="en-US" altLang="en-US" sz="1800" dirty="0"/>
                <a:t>Apply the principle of virtual work</a:t>
              </a:r>
            </a:p>
          </p:txBody>
        </p:sp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2199" y="2009"/>
            <a:ext cx="125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" name="Equation" r:id="rId5" imgW="1993900" imgH="647700" progId="Equation.3">
                    <p:embed/>
                  </p:oleObj>
                </mc:Choice>
                <mc:Fallback>
                  <p:oleObj name="Equation" r:id="rId5" imgW="1993900" imgH="647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2009"/>
                          <a:ext cx="125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257371"/>
              </p:ext>
            </p:extLst>
          </p:nvPr>
        </p:nvGraphicFramePr>
        <p:xfrm>
          <a:off x="4503859" y="3850298"/>
          <a:ext cx="18319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7" imgW="1409700" imgH="647700" progId="Equation.3">
                  <p:embed/>
                </p:oleObj>
              </mc:Choice>
              <mc:Fallback>
                <p:oleObj name="Equation" r:id="rId7" imgW="1409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859" y="3850298"/>
                        <a:ext cx="18319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490158"/>
              </p:ext>
            </p:extLst>
          </p:nvPr>
        </p:nvGraphicFramePr>
        <p:xfrm>
          <a:off x="6911203" y="3791683"/>
          <a:ext cx="197961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9" imgW="1524000" imgH="647700" progId="Equation.3">
                  <p:embed/>
                </p:oleObj>
              </mc:Choice>
              <mc:Fallback>
                <p:oleObj name="Equation" r:id="rId9" imgW="15240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203" y="3791683"/>
                        <a:ext cx="1979612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228746"/>
              </p:ext>
            </p:extLst>
          </p:nvPr>
        </p:nvGraphicFramePr>
        <p:xfrm>
          <a:off x="9164846" y="3779960"/>
          <a:ext cx="21780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Equation" r:id="rId11" imgW="1676400" imgH="965200" progId="Equation.3">
                  <p:embed/>
                </p:oleObj>
              </mc:Choice>
              <mc:Fallback>
                <p:oleObj name="Equation" r:id="rId11" imgW="1676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4846" y="3779960"/>
                        <a:ext cx="21780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4678363" y="4883944"/>
            <a:ext cx="5148296" cy="1332087"/>
            <a:chOff x="2268" y="3216"/>
            <a:chExt cx="2496" cy="841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2268" y="3216"/>
            <a:ext cx="249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0" name="Equation" r:id="rId13" imgW="3962400" imgH="279400" progId="Equation.3">
                    <p:embed/>
                  </p:oleObj>
                </mc:Choice>
                <mc:Fallback>
                  <p:oleObj name="Equation" r:id="rId13" imgW="39624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3216"/>
                          <a:ext cx="249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0750830"/>
                </p:ext>
              </p:extLst>
            </p:nvPr>
          </p:nvGraphicFramePr>
          <p:xfrm>
            <a:off x="3169" y="3425"/>
            <a:ext cx="90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1" name="Equation" r:id="rId15" imgW="1435100" imgH="1003300" progId="Equation.3">
                    <p:embed/>
                  </p:oleObj>
                </mc:Choice>
                <mc:Fallback>
                  <p:oleObj name="Equation" r:id="rId15" imgW="1435100" imgH="1003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3425"/>
                          <a:ext cx="904" cy="6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103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of a force during finite displacement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073150"/>
            <a:ext cx="4059238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4041775"/>
            <a:ext cx="41290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5292725" y="1077913"/>
            <a:ext cx="6140450" cy="1452562"/>
            <a:chOff x="2566" y="681"/>
            <a:chExt cx="2977" cy="917"/>
          </a:xfrm>
        </p:grpSpPr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2566" y="681"/>
              <a:ext cx="2977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Work of a force corresponding to an infinitesimal displacement,</a:t>
              </a:r>
            </a:p>
          </p:txBody>
        </p:sp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2977" y="1134"/>
            <a:ext cx="105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9" name="Equation" r:id="rId5" imgW="1676400" imgH="736600" progId="Equation.3">
                    <p:embed/>
                  </p:oleObj>
                </mc:Choice>
                <mc:Fallback>
                  <p:oleObj name="Equation" r:id="rId5" imgW="1676400" imgH="736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1134"/>
                          <a:ext cx="1056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5292725" y="2833688"/>
            <a:ext cx="6496050" cy="1552575"/>
            <a:chOff x="2566" y="1706"/>
            <a:chExt cx="3149" cy="980"/>
          </a:xfrm>
        </p:grpSpPr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2566" y="1706"/>
              <a:ext cx="314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Work of a force corresponding to a finite displacement,</a:t>
              </a:r>
            </a:p>
          </p:txBody>
        </p:sp>
        <p:graphicFrame>
          <p:nvGraphicFramePr>
            <p:cNvPr id="27" name="Object 3"/>
            <p:cNvGraphicFramePr>
              <a:graphicFrameLocks noChangeAspect="1"/>
            </p:cNvGraphicFramePr>
            <p:nvPr/>
          </p:nvGraphicFramePr>
          <p:xfrm>
            <a:off x="2977" y="2158"/>
            <a:ext cx="140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0" name="Equation" r:id="rId7" imgW="2222500" imgH="838200" progId="Equation.3">
                    <p:embed/>
                  </p:oleObj>
                </mc:Choice>
                <mc:Fallback>
                  <p:oleObj name="Equation" r:id="rId7" imgW="2222500" imgH="838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2158"/>
                          <a:ext cx="140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5292725" y="4689475"/>
            <a:ext cx="6526213" cy="1147763"/>
            <a:chOff x="2566" y="2790"/>
            <a:chExt cx="3164" cy="724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2566" y="2790"/>
              <a:ext cx="316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Similarly, for the work of a couple,</a:t>
              </a:r>
            </a:p>
          </p:txBody>
        </p:sp>
        <p:graphicFrame>
          <p:nvGraphicFramePr>
            <p:cNvPr id="30" name="Object 2"/>
            <p:cNvGraphicFramePr>
              <a:graphicFrameLocks noChangeAspect="1"/>
            </p:cNvGraphicFramePr>
            <p:nvPr/>
          </p:nvGraphicFramePr>
          <p:xfrm>
            <a:off x="2977" y="3082"/>
            <a:ext cx="127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1" name="Equation" r:id="rId9" imgW="2019300" imgH="685800" progId="Equation.3">
                    <p:embed/>
                  </p:oleObj>
                </mc:Choice>
                <mc:Fallback>
                  <p:oleObj name="Equation" r:id="rId9" imgW="2019300" imgH="68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3082"/>
                          <a:ext cx="127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85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of a force during finite displacement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517825" y="1017588"/>
            <a:ext cx="3281362" cy="5072062"/>
            <a:chOff x="247" y="853"/>
            <a:chExt cx="1591" cy="3203"/>
          </a:xfrm>
        </p:grpSpPr>
        <p:pic>
          <p:nvPicPr>
            <p:cNvPr id="16" name="Picture 3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" y="853"/>
              <a:ext cx="1584" cy="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47" y="2450"/>
              <a:ext cx="130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Work of a weight,</a:t>
              </a:r>
            </a:p>
          </p:txBody>
        </p:sp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311" y="2808"/>
            <a:ext cx="12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" name="Equation" r:id="rId4" imgW="1968500" imgH="1981200" progId="Equation.3">
                    <p:embed/>
                  </p:oleObj>
                </mc:Choice>
                <mc:Fallback>
                  <p:oleObj name="Equation" r:id="rId4" imgW="1968500" imgH="198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" y="2808"/>
                          <a:ext cx="12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19600" y="1119188"/>
            <a:ext cx="3251200" cy="5099050"/>
            <a:chOff x="2236" y="707"/>
            <a:chExt cx="1576" cy="3220"/>
          </a:xfrm>
        </p:grpSpPr>
        <p:pic>
          <p:nvPicPr>
            <p:cNvPr id="31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" y="707"/>
              <a:ext cx="1526" cy="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236" y="2449"/>
              <a:ext cx="151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Work of a spring,</a:t>
              </a:r>
            </a:p>
          </p:txBody>
        </p:sp>
        <p:graphicFrame>
          <p:nvGraphicFramePr>
            <p:cNvPr id="33" name="Object 3"/>
            <p:cNvGraphicFramePr>
              <a:graphicFrameLocks noChangeAspect="1"/>
            </p:cNvGraphicFramePr>
            <p:nvPr/>
          </p:nvGraphicFramePr>
          <p:xfrm>
            <a:off x="2236" y="2831"/>
            <a:ext cx="1576" cy="1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4" name="Equation" r:id="rId7" imgW="2501900" imgH="1739900" progId="Equation.3">
                    <p:embed/>
                  </p:oleObj>
                </mc:Choice>
                <mc:Fallback>
                  <p:oleObj name="Equation" r:id="rId7" imgW="2501900" imgH="173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2831"/>
                          <a:ext cx="1576" cy="1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8494713" y="1017588"/>
            <a:ext cx="3151187" cy="3813175"/>
            <a:chOff x="4211" y="643"/>
            <a:chExt cx="1528" cy="2408"/>
          </a:xfrm>
        </p:grpSpPr>
        <p:pic>
          <p:nvPicPr>
            <p:cNvPr id="35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2" y="643"/>
              <a:ext cx="1202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6" name="Object 2"/>
            <p:cNvGraphicFramePr>
              <a:graphicFrameLocks noChangeAspect="1"/>
            </p:cNvGraphicFramePr>
            <p:nvPr/>
          </p:nvGraphicFramePr>
          <p:xfrm>
            <a:off x="4211" y="2779"/>
            <a:ext cx="1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5" name="Equation" r:id="rId10" imgW="2425700" imgH="431800" progId="Equation.3">
                    <p:embed/>
                  </p:oleObj>
                </mc:Choice>
                <mc:Fallback>
                  <p:oleObj name="Equation" r:id="rId10" imgW="24257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" y="2779"/>
                          <a:ext cx="15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049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energy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43"/>
          <p:cNvGrpSpPr>
            <a:grpSpLocks/>
          </p:cNvGrpSpPr>
          <p:nvPr/>
        </p:nvGrpSpPr>
        <p:grpSpPr bwMode="auto">
          <a:xfrm>
            <a:off x="456769" y="1006305"/>
            <a:ext cx="11325225" cy="2441575"/>
            <a:chOff x="269" y="583"/>
            <a:chExt cx="5491" cy="1542"/>
          </a:xfrm>
        </p:grpSpPr>
        <p:pic>
          <p:nvPicPr>
            <p:cNvPr id="21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" y="673"/>
              <a:ext cx="1584" cy="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1966" y="583"/>
              <a:ext cx="3794" cy="1486"/>
              <a:chOff x="1966" y="597"/>
              <a:chExt cx="3794" cy="1486"/>
            </a:xfrm>
          </p:grpSpPr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1966" y="597"/>
                <a:ext cx="283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dirty="0"/>
                  <a:t>Work of a weight</a:t>
                </a:r>
              </a:p>
            </p:txBody>
          </p:sp>
          <p:graphicFrame>
            <p:nvGraphicFramePr>
              <p:cNvPr id="24" name="Object 4"/>
              <p:cNvGraphicFramePr>
                <a:graphicFrameLocks noChangeAspect="1"/>
              </p:cNvGraphicFramePr>
              <p:nvPr/>
            </p:nvGraphicFramePr>
            <p:xfrm>
              <a:off x="2345" y="836"/>
              <a:ext cx="122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68" name="Equation" r:id="rId4" imgW="1943100" imgH="330200" progId="Equation.3">
                      <p:embed/>
                    </p:oleObj>
                  </mc:Choice>
                  <mc:Fallback>
                    <p:oleObj name="Equation" r:id="rId4" imgW="1943100" imgH="330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5" y="836"/>
                            <a:ext cx="122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2140" y="1093"/>
                <a:ext cx="362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The work is independent of path and depends only on </a:t>
                </a:r>
              </a:p>
            </p:txBody>
          </p:sp>
          <p:grpSp>
            <p:nvGrpSpPr>
              <p:cNvPr id="26" name="Group 33"/>
              <p:cNvGrpSpPr>
                <a:grpSpLocks/>
              </p:cNvGrpSpPr>
              <p:nvPr/>
            </p:nvGrpSpPr>
            <p:grpSpPr bwMode="auto">
              <a:xfrm>
                <a:off x="2345" y="1324"/>
                <a:ext cx="3200" cy="759"/>
                <a:chOff x="2349" y="1518"/>
                <a:chExt cx="3200" cy="759"/>
              </a:xfrm>
            </p:grpSpPr>
            <p:sp>
              <p:nvSpPr>
                <p:cNvPr id="2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051" y="1518"/>
                  <a:ext cx="2498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itchFamily="1" charset="0"/>
                      <a:ea typeface="ＭＳ Ｐゴシック" pitchFamily="1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itchFamily="1" charset="0"/>
                      <a:ea typeface="ＭＳ Ｐゴシック" pitchFamily="1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" charset="0"/>
                      <a:ea typeface="ＭＳ Ｐゴシック" pitchFamily="1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" charset="0"/>
                      <a:ea typeface="ＭＳ Ｐゴシック" pitchFamily="1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" charset="0"/>
                      <a:ea typeface="ＭＳ Ｐゴシック" pitchFamily="1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i="1" dirty="0"/>
                    <a:t>potential energy</a:t>
                  </a:r>
                  <a:r>
                    <a:rPr lang="en-US" altLang="en-US" dirty="0"/>
                    <a:t> of the body with respect to the </a:t>
                  </a:r>
                  <a:r>
                    <a:rPr lang="en-US" altLang="en-US" i="1" dirty="0"/>
                    <a:t>force of gravity</a:t>
                  </a:r>
                </a:p>
              </p:txBody>
            </p:sp>
            <p:graphicFrame>
              <p:nvGraphicFramePr>
                <p:cNvPr id="28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3516063"/>
                    </p:ext>
                  </p:extLst>
                </p:nvPr>
              </p:nvGraphicFramePr>
              <p:xfrm>
                <a:off x="3918" y="1764"/>
                <a:ext cx="168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69" name="Equation" r:id="rId6" imgW="266469" imgH="291847" progId="Equation.3">
                        <p:embed/>
                      </p:oleObj>
                    </mc:Choice>
                    <mc:Fallback>
                      <p:oleObj name="Equation" r:id="rId6" imgW="266469" imgH="29184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18" y="1764"/>
                              <a:ext cx="168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6"/>
                <p:cNvGraphicFramePr>
                  <a:graphicFrameLocks noChangeAspect="1"/>
                </p:cNvGraphicFramePr>
                <p:nvPr/>
              </p:nvGraphicFramePr>
              <p:xfrm>
                <a:off x="2350" y="1580"/>
                <a:ext cx="696" cy="2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70" name="Equation" r:id="rId8" imgW="1104900" imgH="368300" progId="Equation.3">
                        <p:embed/>
                      </p:oleObj>
                    </mc:Choice>
                    <mc:Fallback>
                      <p:oleObj name="Equation" r:id="rId8" imgW="1104900" imgH="3683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50" y="1580"/>
                              <a:ext cx="696" cy="2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7"/>
                <p:cNvGraphicFramePr>
                  <a:graphicFrameLocks noChangeAspect="1"/>
                </p:cNvGraphicFramePr>
                <p:nvPr/>
              </p:nvGraphicFramePr>
              <p:xfrm>
                <a:off x="2349" y="2029"/>
                <a:ext cx="1376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71" name="Equation" r:id="rId10" imgW="2184400" imgH="393700" progId="Equation.3">
                        <p:embed/>
                      </p:oleObj>
                    </mc:Choice>
                    <mc:Fallback>
                      <p:oleObj name="Equation" r:id="rId10" imgW="2184400" imgH="3937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49" y="2029"/>
                              <a:ext cx="1376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37" name="Group 44"/>
          <p:cNvGrpSpPr>
            <a:grpSpLocks/>
          </p:cNvGrpSpPr>
          <p:nvPr/>
        </p:nvGrpSpPr>
        <p:grpSpPr bwMode="auto">
          <a:xfrm>
            <a:off x="709613" y="3736930"/>
            <a:ext cx="10368287" cy="2617787"/>
            <a:chOff x="344" y="2443"/>
            <a:chExt cx="5027" cy="1653"/>
          </a:xfrm>
        </p:grpSpPr>
        <p:pic>
          <p:nvPicPr>
            <p:cNvPr id="38" name="Picture 8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" y="2443"/>
              <a:ext cx="1526" cy="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9" name="Group 42"/>
            <p:cNvGrpSpPr>
              <a:grpSpLocks/>
            </p:cNvGrpSpPr>
            <p:nvPr/>
          </p:nvGrpSpPr>
          <p:grpSpPr bwMode="auto">
            <a:xfrm>
              <a:off x="1981" y="2509"/>
              <a:ext cx="3390" cy="1219"/>
              <a:chOff x="1981" y="2509"/>
              <a:chExt cx="3390" cy="1219"/>
            </a:xfrm>
          </p:grpSpPr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1981" y="2509"/>
                <a:ext cx="1654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/>
                  <a:t>Work of a spring,</a:t>
                </a:r>
              </a:p>
            </p:txBody>
          </p:sp>
          <p:grpSp>
            <p:nvGrpSpPr>
              <p:cNvPr id="41" name="Group 41"/>
              <p:cNvGrpSpPr>
                <a:grpSpLocks/>
              </p:cNvGrpSpPr>
              <p:nvPr/>
            </p:nvGrpSpPr>
            <p:grpSpPr bwMode="auto">
              <a:xfrm>
                <a:off x="2335" y="2750"/>
                <a:ext cx="3036" cy="978"/>
                <a:chOff x="2335" y="2750"/>
                <a:chExt cx="3036" cy="978"/>
              </a:xfrm>
            </p:grpSpPr>
            <p:graphicFrame>
              <p:nvGraphicFramePr>
                <p:cNvPr id="42" name="Object 2"/>
                <p:cNvGraphicFramePr>
                  <a:graphicFrameLocks noChangeAspect="1"/>
                </p:cNvGraphicFramePr>
                <p:nvPr/>
              </p:nvGraphicFramePr>
              <p:xfrm>
                <a:off x="2335" y="2750"/>
                <a:ext cx="1376" cy="7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72" name="Equation" r:id="rId13" imgW="2184400" imgH="1244600" progId="Equation.3">
                        <p:embed/>
                      </p:oleObj>
                    </mc:Choice>
                    <mc:Fallback>
                      <p:oleObj name="Equation" r:id="rId13" imgW="2184400" imgH="1244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5" y="2750"/>
                              <a:ext cx="1376" cy="7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3" name="Group 40"/>
                <p:cNvGrpSpPr>
                  <a:grpSpLocks/>
                </p:cNvGrpSpPr>
                <p:nvPr/>
              </p:nvGrpSpPr>
              <p:grpSpPr bwMode="auto">
                <a:xfrm>
                  <a:off x="2873" y="3281"/>
                  <a:ext cx="2498" cy="447"/>
                  <a:chOff x="2873" y="3274"/>
                  <a:chExt cx="2498" cy="447"/>
                </a:xfrm>
              </p:grpSpPr>
              <p:sp>
                <p:nvSpPr>
                  <p:cNvPr id="44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73" y="3274"/>
                    <a:ext cx="2498" cy="4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i="1" dirty="0"/>
                      <a:t>potential energy</a:t>
                    </a:r>
                    <a:r>
                      <a:rPr lang="en-US" altLang="en-US" dirty="0"/>
                      <a:t> of the body with respect to the </a:t>
                    </a:r>
                    <a:r>
                      <a:rPr lang="en-US" altLang="en-US" i="1" dirty="0"/>
                      <a:t>elastic force</a:t>
                    </a:r>
                  </a:p>
                </p:txBody>
              </p:sp>
              <p:graphicFrame>
                <p:nvGraphicFramePr>
                  <p:cNvPr id="45" name="Object 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27922442"/>
                      </p:ext>
                    </p:extLst>
                  </p:nvPr>
                </p:nvGraphicFramePr>
                <p:xfrm>
                  <a:off x="3563" y="3503"/>
                  <a:ext cx="144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373" name="Equation" r:id="rId15" imgW="228600" imgH="279400" progId="Equation.3">
                          <p:embed/>
                        </p:oleObj>
                      </mc:Choice>
                      <mc:Fallback>
                        <p:oleObj name="Equation" r:id="rId15" imgW="228600" imgH="2794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63" y="3503"/>
                                <a:ext cx="144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</p:spTree>
    <p:extLst>
      <p:ext uri="{BB962C8B-B14F-4D97-AF65-F5344CB8AC3E}">
        <p14:creationId xmlns:p14="http://schemas.microsoft.com/office/powerpoint/2010/main" val="29995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energy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25"/>
          <p:cNvGrpSpPr>
            <a:grpSpLocks/>
          </p:cNvGrpSpPr>
          <p:nvPr/>
        </p:nvGrpSpPr>
        <p:grpSpPr bwMode="auto">
          <a:xfrm>
            <a:off x="1681163" y="1194741"/>
            <a:ext cx="7669212" cy="1857375"/>
            <a:chOff x="815" y="848"/>
            <a:chExt cx="3718" cy="1173"/>
          </a:xfrm>
        </p:grpSpPr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815" y="848"/>
              <a:ext cx="371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When the differential work of a force is given by an exact differential,</a:t>
              </a:r>
            </a:p>
          </p:txBody>
        </p:sp>
        <p:graphicFrame>
          <p:nvGraphicFramePr>
            <p:cNvPr id="33" name="Object 2"/>
            <p:cNvGraphicFramePr>
              <a:graphicFrameLocks noChangeAspect="1"/>
            </p:cNvGraphicFramePr>
            <p:nvPr/>
          </p:nvGraphicFramePr>
          <p:xfrm>
            <a:off x="1209" y="1341"/>
            <a:ext cx="308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Equation" r:id="rId3" imgW="4889500" imgH="1079500" progId="Equation.3">
                    <p:embed/>
                  </p:oleObj>
                </mc:Choice>
                <mc:Fallback>
                  <p:oleObj name="Equation" r:id="rId3" imgW="4889500" imgH="1079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1341"/>
                          <a:ext cx="3080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1681163" y="3356916"/>
            <a:ext cx="8593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Forces for which the work can be calculated from a change in potential energy are </a:t>
            </a:r>
            <a:r>
              <a:rPr lang="en-US" altLang="en-US" i="1"/>
              <a:t>conservative forces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964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81918" y="5607414"/>
            <a:ext cx="94738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dirty="0"/>
              <a:t>	In certain cases, for example the analysis of a system of connected rigid bodies, the </a:t>
            </a:r>
            <a:r>
              <a:rPr lang="en-US" altLang="en-US" i="1" dirty="0"/>
              <a:t>method of virtual work</a:t>
            </a:r>
            <a:r>
              <a:rPr lang="en-US" altLang="en-US" dirty="0"/>
              <a:t> is a more efficient method than applying equilibrium conditions.</a:t>
            </a:r>
          </a:p>
        </p:txBody>
      </p:sp>
      <p:pic>
        <p:nvPicPr>
          <p:cNvPr id="8" name="Picture 7" descr="scissorlif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15" y="1362532"/>
            <a:ext cx="3576723" cy="416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herrypick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94" y="1383956"/>
            <a:ext cx="3594846" cy="413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5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energy and equilibrium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052513"/>
            <a:ext cx="3662362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7" y="3811588"/>
            <a:ext cx="3336925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4581525" y="935038"/>
            <a:ext cx="7221538" cy="1970087"/>
            <a:chOff x="2221" y="591"/>
            <a:chExt cx="3501" cy="1244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221" y="591"/>
              <a:ext cx="350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When the potential energy of a system is known, the principle of virtual work becomes</a:t>
              </a:r>
            </a:p>
          </p:txBody>
        </p:sp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2615" y="1019"/>
            <a:ext cx="16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5" name="Equation" r:id="rId5" imgW="2578100" imgH="1295400" progId="Equation.3">
                    <p:embed/>
                  </p:oleObj>
                </mc:Choice>
                <mc:Fallback>
                  <p:oleObj name="Equation" r:id="rId5" imgW="2578100" imgH="1295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5" y="1019"/>
                          <a:ext cx="16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4614477" y="2905125"/>
            <a:ext cx="6976164" cy="1368425"/>
            <a:chOff x="2221" y="1967"/>
            <a:chExt cx="3539" cy="864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221" y="1967"/>
              <a:ext cx="353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For the structure shown,</a:t>
              </a:r>
            </a:p>
          </p:txBody>
        </p:sp>
        <p:graphicFrame>
          <p:nvGraphicFramePr>
            <p:cNvPr id="15" name="Object 3"/>
            <p:cNvGraphicFramePr>
              <a:graphicFrameLocks noChangeAspect="1"/>
            </p:cNvGraphicFramePr>
            <p:nvPr/>
          </p:nvGraphicFramePr>
          <p:xfrm>
            <a:off x="2615" y="2223"/>
            <a:ext cx="191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6" name="Equation" r:id="rId7" imgW="3035300" imgH="965200" progId="Equation.3">
                    <p:embed/>
                  </p:oleObj>
                </mc:Choice>
                <mc:Fallback>
                  <p:oleObj name="Equation" r:id="rId7" imgW="30353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5" y="2223"/>
                          <a:ext cx="1912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4581525" y="4391025"/>
            <a:ext cx="7113588" cy="1985963"/>
            <a:chOff x="2221" y="2955"/>
            <a:chExt cx="3449" cy="1254"/>
          </a:xfrm>
        </p:grpSpPr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2221" y="2955"/>
              <a:ext cx="344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At the position of equilibrium,</a:t>
              </a:r>
            </a:p>
          </p:txBody>
        </p:sp>
        <p:graphicFrame>
          <p:nvGraphicFramePr>
            <p:cNvPr id="18" name="Object 2"/>
            <p:cNvGraphicFramePr>
              <a:graphicFrameLocks noChangeAspect="1"/>
            </p:cNvGraphicFramePr>
            <p:nvPr/>
          </p:nvGraphicFramePr>
          <p:xfrm>
            <a:off x="2615" y="3238"/>
            <a:ext cx="19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7" name="Equation" r:id="rId9" imgW="3111500" imgH="609600" progId="Equation.3">
                    <p:embed/>
                  </p:oleObj>
                </mc:Choice>
                <mc:Fallback>
                  <p:oleObj name="Equation" r:id="rId9" imgW="311150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5" y="3238"/>
                          <a:ext cx="19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221" y="3666"/>
              <a:ext cx="3097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indicating two positions of equilibrium: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θ = 0, and θ = cos</a:t>
              </a:r>
              <a:r>
                <a:rPr lang="en-US" altLang="en-US" baseline="30000"/>
                <a:t>-1</a:t>
              </a:r>
              <a:r>
                <a:rPr lang="en-US" altLang="en-US"/>
                <a:t> (</a:t>
              </a:r>
              <a:r>
                <a:rPr lang="en-US" altLang="en-US" i="1"/>
                <a:t>W/4kl</a:t>
              </a:r>
              <a:r>
                <a:rPr lang="en-US" altLang="en-US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 and equilibrium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039938" y="948424"/>
            <a:ext cx="2466975" cy="5410422"/>
            <a:chOff x="465" y="607"/>
            <a:chExt cx="1196" cy="3416"/>
          </a:xfrm>
        </p:grpSpPr>
        <p:pic>
          <p:nvPicPr>
            <p:cNvPr id="21" name="Picture 6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2201"/>
              <a:ext cx="1037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0846008"/>
                </p:ext>
              </p:extLst>
            </p:nvPr>
          </p:nvGraphicFramePr>
          <p:xfrm>
            <a:off x="785" y="3559"/>
            <a:ext cx="57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9" name="Equation" r:id="rId4" imgW="914400" imgH="736600" progId="Equation.3">
                    <p:embed/>
                  </p:oleObj>
                </mc:Choice>
                <mc:Fallback>
                  <p:oleObj name="Equation" r:id="rId4" imgW="914400" imgH="736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3559"/>
                          <a:ext cx="576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3" name="Picture 12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" y="607"/>
              <a:ext cx="1196" cy="1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16"/>
          <p:cNvGrpSpPr>
            <a:grpSpLocks/>
          </p:cNvGrpSpPr>
          <p:nvPr/>
        </p:nvGrpSpPr>
        <p:grpSpPr bwMode="auto">
          <a:xfrm>
            <a:off x="5621338" y="993645"/>
            <a:ext cx="2263775" cy="5373687"/>
            <a:chOff x="1900" y="681"/>
            <a:chExt cx="1098" cy="3393"/>
          </a:xfrm>
        </p:grpSpPr>
        <p:pic>
          <p:nvPicPr>
            <p:cNvPr id="25" name="Picture 7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" y="2278"/>
              <a:ext cx="1045" cy="1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6" name="Object 3"/>
            <p:cNvGraphicFramePr>
              <a:graphicFrameLocks noChangeAspect="1"/>
            </p:cNvGraphicFramePr>
            <p:nvPr/>
          </p:nvGraphicFramePr>
          <p:xfrm>
            <a:off x="2175" y="3610"/>
            <a:ext cx="57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0" name="Equation" r:id="rId8" imgW="914400" imgH="736600" progId="Equation.DSMT4">
                    <p:embed/>
                  </p:oleObj>
                </mc:Choice>
                <mc:Fallback>
                  <p:oleObj name="Equation" r:id="rId8" imgW="914400" imgH="736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3610"/>
                          <a:ext cx="576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7" name="Picture 13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" y="681"/>
              <a:ext cx="1098" cy="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8999538" y="1049338"/>
            <a:ext cx="2100262" cy="4441825"/>
            <a:chOff x="3443" y="655"/>
            <a:chExt cx="1018" cy="2805"/>
          </a:xfrm>
        </p:grpSpPr>
        <p:pic>
          <p:nvPicPr>
            <p:cNvPr id="29" name="Picture 8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3" y="2293"/>
              <a:ext cx="1018" cy="1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" y="655"/>
              <a:ext cx="863" cy="1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267173"/>
              </p:ext>
            </p:extLst>
          </p:nvPr>
        </p:nvGraphicFramePr>
        <p:xfrm>
          <a:off x="639202" y="3300529"/>
          <a:ext cx="10064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13" imgW="774364" imgH="609336" progId="Equation.3">
                  <p:embed/>
                </p:oleObj>
              </mc:Choice>
              <mc:Fallback>
                <p:oleObj name="Equation" r:id="rId13" imgW="774364" imgH="609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02" y="3300529"/>
                        <a:ext cx="10064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764588" y="5768975"/>
            <a:ext cx="2900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/>
              <a:t>Must examine higher order derivatives.</a:t>
            </a:r>
          </a:p>
        </p:txBody>
      </p:sp>
    </p:spTree>
    <p:extLst>
      <p:ext uri="{BB962C8B-B14F-4D97-AF65-F5344CB8AC3E}">
        <p14:creationId xmlns:p14="http://schemas.microsoft.com/office/powerpoint/2010/main" val="2398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 and equilibrium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5433984" y="989785"/>
                <a:ext cx="6412026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A hemi-spherical cup of radius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800" dirty="0" smtClean="0"/>
                  <a:t> and having its </a:t>
                </a:r>
                <a:r>
                  <a:rPr lang="en-US" altLang="en-US" sz="1800" dirty="0" err="1" smtClean="0"/>
                  <a:t>centre</a:t>
                </a:r>
                <a:r>
                  <a:rPr lang="en-US" altLang="en-US" sz="1800" dirty="0" smtClean="0"/>
                  <a:t> of gravity at </a:t>
                </a:r>
                <a:r>
                  <a:rPr lang="en-US" altLang="en-US" sz="1800" i="1" dirty="0" smtClean="0"/>
                  <a:t>C </a:t>
                </a:r>
                <a:r>
                  <a:rPr lang="en-US" altLang="en-US" sz="1800" dirty="0" smtClean="0"/>
                  <a:t>rests on the top of a spherical surface of radius </a:t>
                </a:r>
                <a:r>
                  <a:rPr lang="en-US" altLang="en-US" sz="1800" i="1" dirty="0" smtClean="0"/>
                  <a:t>R. </a:t>
                </a:r>
                <a:r>
                  <a:rPr lang="en-US" altLang="en-US" sz="1800" dirty="0" smtClean="0"/>
                  <a:t>Establish the criterion of stability of the cup in the position shown assuming that there is sufficient friction to prevent slipping. 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1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3984" y="989785"/>
                <a:ext cx="6412026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760" t="-2538" r="-856" b="-71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>
            <a:grpSpLocks noChangeAspect="1"/>
          </p:cNvGrpSpPr>
          <p:nvPr/>
        </p:nvGrpSpPr>
        <p:grpSpPr>
          <a:xfrm flipV="1">
            <a:off x="268637" y="1128404"/>
            <a:ext cx="5297549" cy="5662218"/>
            <a:chOff x="765217" y="911048"/>
            <a:chExt cx="5900273" cy="6306421"/>
          </a:xfrm>
        </p:grpSpPr>
        <p:sp>
          <p:nvSpPr>
            <p:cNvPr id="18" name="Arc 17"/>
            <p:cNvSpPr>
              <a:spLocks/>
            </p:cNvSpPr>
            <p:nvPr/>
          </p:nvSpPr>
          <p:spPr>
            <a:xfrm>
              <a:off x="765217" y="911048"/>
              <a:ext cx="5040000" cy="5040000"/>
            </a:xfrm>
            <a:prstGeom prst="arc">
              <a:avLst>
                <a:gd name="adj1" fmla="val 1220450"/>
                <a:gd name="adj2" fmla="val 9547275"/>
              </a:avLst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088105" y="4417140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663769" y="5137900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431089" y="4905309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513036" y="4979260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366204" y="4831112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10038" y="5468802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909673" y="5279691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881344" y="5674253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5948" y="5631850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>
              <a:off x="5204459" y="4510635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5144532" y="4603283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>
              <a:off x="5247148" y="4416118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>
              <a:off x="5080138" y="4698055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>
              <a:off x="5361367" y="4228875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>
              <a:off x="5316133" y="4329070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5016939" y="4798026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>
              <a:off x="4946802" y="4882420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>
              <a:off x="4878004" y="4952023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5403574" y="4123089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>
              <a:off x="4689844" y="5098673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4623110" y="5164956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4804026" y="5023303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>
              <a:off x="4541283" y="5250485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>
              <a:off x="4347581" y="5370130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>
              <a:off x="4443116" y="5320119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>
              <a:off x="4247451" y="5419031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>
              <a:off x="3550493" y="5656891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>
              <a:off x="4046406" y="5517650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3939271" y="5566915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 flipH="1">
              <a:off x="4154677" y="5474071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>
              <a:off x="3812742" y="5597526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>
              <a:off x="3300348" y="5703779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>
              <a:off x="3694232" y="5643009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>
              <a:off x="3441995" y="5708395"/>
              <a:ext cx="212507" cy="247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>
              <a:off x="3152064" y="5842461"/>
              <a:ext cx="25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474366" y="3429000"/>
              <a:ext cx="5191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1470385" y="3431738"/>
              <a:ext cx="1814832" cy="1723068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 flipV="1">
                  <a:off x="2569320" y="6418565"/>
                  <a:ext cx="417208" cy="4113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2569320" y="6418565"/>
                  <a:ext cx="417208" cy="41135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 flipV="1">
                  <a:off x="3671864" y="6408702"/>
                  <a:ext cx="3564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3671864" y="6408702"/>
                  <a:ext cx="3564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 flipV="1">
                  <a:off x="2189646" y="3917827"/>
                  <a:ext cx="3965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2189646" y="3917827"/>
                  <a:ext cx="39658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 flipV="1">
                  <a:off x="3187115" y="3000211"/>
                  <a:ext cx="449417" cy="4113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3187115" y="3000211"/>
                  <a:ext cx="449417" cy="4113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/>
            <p:cNvCxnSpPr/>
            <p:nvPr/>
          </p:nvCxnSpPr>
          <p:spPr>
            <a:xfrm flipH="1">
              <a:off x="1034778" y="4312512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980366" y="4220576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949529" y="4119250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1304708" y="4736825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234802" y="4664937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1180391" y="4582526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1140029" y="4490725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1823906" y="5240175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749738" y="5178376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1597018" y="5049315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2389955" y="5549920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2111616" y="5408032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1984523" y="5365305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2500325" y="5599258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290052" y="5504205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2973284" y="5698715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2747576" y="5654089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3080763" y="5698366"/>
              <a:ext cx="212507" cy="247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3308295" y="6245826"/>
              <a:ext cx="704160" cy="552639"/>
            </a:xfrm>
            <a:prstGeom prst="line">
              <a:avLst/>
            </a:prstGeom>
            <a:ln w="22225">
              <a:solidFill>
                <a:schemeClr val="tx1">
                  <a:lumMod val="50000"/>
                </a:schemeClr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 flipV="1">
                  <a:off x="3239663" y="6806117"/>
                  <a:ext cx="545470" cy="4113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3239663" y="6806117"/>
                  <a:ext cx="545470" cy="41135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 flipV="1">
                  <a:off x="5384255" y="3660210"/>
                  <a:ext cx="464914" cy="4113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5384255" y="3660210"/>
                  <a:ext cx="464914" cy="41135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 flipV="1">
                  <a:off x="6059486" y="3865956"/>
                  <a:ext cx="526403" cy="4113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6059486" y="3865956"/>
                  <a:ext cx="526403" cy="41135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 flipV="1">
                  <a:off x="5725577" y="6117124"/>
                  <a:ext cx="532329" cy="4113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5725577" y="6117124"/>
                  <a:ext cx="532329" cy="41135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 flipV="1">
                  <a:off x="5221783" y="6056346"/>
                  <a:ext cx="545470" cy="4113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5221783" y="6056346"/>
                  <a:ext cx="545470" cy="41135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 flipV="1">
                  <a:off x="3219828" y="5912275"/>
                  <a:ext cx="434920" cy="4113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3219828" y="5912275"/>
                  <a:ext cx="434920" cy="41135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/>
                <p:nvPr/>
              </p:nvSpPr>
              <p:spPr>
                <a:xfrm flipV="1">
                  <a:off x="4410633" y="5727477"/>
                  <a:ext cx="498479" cy="4113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4410633" y="5727477"/>
                  <a:ext cx="498479" cy="41135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/>
                <p:nvPr/>
              </p:nvSpPr>
              <p:spPr>
                <a:xfrm flipV="1">
                  <a:off x="4794365" y="5225914"/>
                  <a:ext cx="446489" cy="4113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4794365" y="5225914"/>
                  <a:ext cx="446489" cy="4113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 flipV="1">
                  <a:off x="4667922" y="6372696"/>
                  <a:ext cx="524617" cy="4113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4667922" y="6372696"/>
                  <a:ext cx="524617" cy="4113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631214" y="468907"/>
            <a:ext cx="2784618" cy="4076628"/>
            <a:chOff x="2182195" y="468907"/>
            <a:chExt cx="2784618" cy="407662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3089426" y="1232034"/>
              <a:ext cx="0" cy="3313501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Arc 124"/>
            <p:cNvSpPr>
              <a:spLocks noChangeAspect="1"/>
            </p:cNvSpPr>
            <p:nvPr/>
          </p:nvSpPr>
          <p:spPr>
            <a:xfrm rot="21600000">
              <a:off x="2182195" y="468907"/>
              <a:ext cx="1800000" cy="1800000"/>
            </a:xfrm>
            <a:prstGeom prst="arc">
              <a:avLst>
                <a:gd name="adj1" fmla="val 529271"/>
                <a:gd name="adj2" fmla="val 10320889"/>
              </a:avLst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6" name="Straight Connector 125"/>
            <p:cNvCxnSpPr/>
            <p:nvPr/>
          </p:nvCxnSpPr>
          <p:spPr>
            <a:xfrm rot="16200000">
              <a:off x="3088688" y="609608"/>
              <a:ext cx="0" cy="1800000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966813" y="2214866"/>
              <a:ext cx="0" cy="2312555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95453">
            <a:off x="3598031" y="1160790"/>
            <a:ext cx="1882955" cy="1800000"/>
            <a:chOff x="4102120" y="1160790"/>
            <a:chExt cx="1882955" cy="1800000"/>
          </a:xfrm>
        </p:grpSpPr>
        <p:sp>
          <p:nvSpPr>
            <p:cNvPr id="138" name="Arc 137"/>
            <p:cNvSpPr>
              <a:spLocks noChangeAspect="1"/>
            </p:cNvSpPr>
            <p:nvPr/>
          </p:nvSpPr>
          <p:spPr>
            <a:xfrm rot="2323518">
              <a:off x="4185075" y="1160790"/>
              <a:ext cx="1800000" cy="1800000"/>
            </a:xfrm>
            <a:prstGeom prst="arc">
              <a:avLst>
                <a:gd name="adj1" fmla="val 529271"/>
                <a:gd name="adj2" fmla="val 10320889"/>
              </a:avLst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18523518">
              <a:off x="5002120" y="1274621"/>
              <a:ext cx="0" cy="1800000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2176517" y="1509607"/>
            <a:ext cx="3470666" cy="3338575"/>
            <a:chOff x="2727498" y="1509607"/>
            <a:chExt cx="3470666" cy="3338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3030967" y="1684178"/>
                  <a:ext cx="3983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967" y="1684178"/>
                  <a:ext cx="398379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Connector 128"/>
            <p:cNvCxnSpPr/>
            <p:nvPr/>
          </p:nvCxnSpPr>
          <p:spPr>
            <a:xfrm rot="5400000">
              <a:off x="2910378" y="1692538"/>
              <a:ext cx="0" cy="36576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5771765" y="438651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765" y="4386517"/>
                  <a:ext cx="42639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/>
            <p:cNvCxnSpPr/>
            <p:nvPr/>
          </p:nvCxnSpPr>
          <p:spPr>
            <a:xfrm flipV="1">
              <a:off x="2826412" y="1509607"/>
              <a:ext cx="0" cy="365812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642380" y="2170918"/>
              <a:ext cx="0" cy="2368204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3062883" y="2175364"/>
              <a:ext cx="1897164" cy="2418814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4232750" y="2143554"/>
              <a:ext cx="727298" cy="297969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445347" y="1934218"/>
                  <a:ext cx="4475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347" y="1934218"/>
                  <a:ext cx="447558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/>
            <p:cNvCxnSpPr/>
            <p:nvPr/>
          </p:nvCxnSpPr>
          <p:spPr>
            <a:xfrm flipH="1">
              <a:off x="5000637" y="2159161"/>
              <a:ext cx="77112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4535189" y="2332806"/>
              <a:ext cx="96083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5372607" y="2343539"/>
              <a:ext cx="0" cy="2183882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5393835" y="1645232"/>
              <a:ext cx="0" cy="496187"/>
            </a:xfrm>
            <a:prstGeom prst="line">
              <a:avLst/>
            </a:prstGeom>
            <a:ln w="22225">
              <a:solidFill>
                <a:schemeClr val="tx1">
                  <a:lumMod val="50000"/>
                </a:schemeClr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3023287" y="3819574"/>
                  <a:ext cx="4357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N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287" y="3819574"/>
                  <a:ext cx="435760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4603057" y="2404613"/>
                  <a:ext cx="4357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N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057" y="2404613"/>
                  <a:ext cx="435760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4352984" y="2164532"/>
                  <a:ext cx="4685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oMath>
                    </m:oMathPara>
                  </a14:m>
                  <a:endParaRPr lang="en-IN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84" y="2164532"/>
                  <a:ext cx="468590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/>
            <p:cNvCxnSpPr/>
            <p:nvPr/>
          </p:nvCxnSpPr>
          <p:spPr>
            <a:xfrm>
              <a:off x="4510001" y="1836291"/>
              <a:ext cx="0" cy="496187"/>
            </a:xfrm>
            <a:prstGeom prst="line">
              <a:avLst/>
            </a:prstGeom>
            <a:ln w="22225">
              <a:solidFill>
                <a:schemeClr val="tx1">
                  <a:lumMod val="50000"/>
                </a:schemeClr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Arc 169"/>
          <p:cNvSpPr>
            <a:spLocks noChangeAspect="1"/>
          </p:cNvSpPr>
          <p:nvPr/>
        </p:nvSpPr>
        <p:spPr>
          <a:xfrm rot="4021424">
            <a:off x="3803834" y="1685500"/>
            <a:ext cx="1080000" cy="1080000"/>
          </a:xfrm>
          <a:prstGeom prst="arc">
            <a:avLst>
              <a:gd name="adj1" fmla="val 3597982"/>
              <a:gd name="adj2" fmla="val 5633656"/>
            </a:avLst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41717" y="2138515"/>
                <a:ext cx="1094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717" y="2138515"/>
                <a:ext cx="1094017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 Box 5"/>
              <p:cNvSpPr txBox="1">
                <a:spLocks noChangeArrowheads="1"/>
              </p:cNvSpPr>
              <p:nvPr/>
            </p:nvSpPr>
            <p:spPr bwMode="auto">
              <a:xfrm>
                <a:off x="6198164" y="2526823"/>
                <a:ext cx="5620549" cy="2550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Potential energy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=</m:t>
                    </m:r>
                    <m:r>
                      <a:rPr lang="en-US" altLang="en-US" sz="1800" b="0" i="1" smtClean="0">
                        <a:latin typeface="Cambria Math"/>
                      </a:rPr>
                      <m:t>𝑊𝐻</m:t>
                    </m:r>
                  </m:oMath>
                </a14:m>
                <a:r>
                  <a:rPr lang="en-US" alt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</a:rPr>
                      <m:t>𝐻</m:t>
                    </m:r>
                  </m:oMath>
                </a14:m>
                <a:r>
                  <a:rPr lang="en-US" altLang="en-US" sz="1800" dirty="0" smtClean="0"/>
                  <a:t> is the elevation of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en-US" sz="1800" dirty="0" smtClean="0"/>
                  <a:t> above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en-US" altLang="en-US" sz="1800" dirty="0" smtClean="0"/>
                  <a:t>.</a:t>
                </a:r>
              </a:p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Thus,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</a:rPr>
                      <m:t>𝐻</m:t>
                    </m:r>
                    <m:r>
                      <a:rPr lang="en-US" alt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en-US" sz="18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en-US" sz="1800" b="0" i="1" smtClean="0">
                            <a:latin typeface="Cambria Math"/>
                          </a:rPr>
                          <m:t>𝑅</m:t>
                        </m:r>
                      </m:e>
                    </m:d>
                    <m:func>
                      <m:func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en-US" sz="18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altLang="en-US" sz="1800" b="0" i="1" smtClean="0">
                        <a:latin typeface="Cambria Math"/>
                      </a:rPr>
                      <m:t>−</m:t>
                    </m:r>
                    <m:r>
                      <a:rPr lang="en-US" altLang="en-US" sz="1800" b="0" i="1" smtClean="0">
                        <a:latin typeface="Cambria Math"/>
                      </a:rPr>
                      <m:t>h</m:t>
                    </m:r>
                    <m:func>
                      <m:func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en-US" sz="18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1800" dirty="0" smtClean="0"/>
                  <a:t> </a:t>
                </a:r>
              </a:p>
              <a:p>
                <a:pPr algn="just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/>
                            </a:rPr>
                            <m:t>𝑟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+</m:t>
                          </m:r>
                          <m:r>
                            <a:rPr lang="en-US" altLang="en-US" sz="1800" i="1">
                              <a:latin typeface="Cambria Math"/>
                            </a:rPr>
                            <m:t>𝑅</m:t>
                          </m:r>
                        </m:e>
                      </m:d>
                      <m:func>
                        <m:func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en-US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en-US" sz="1800" i="1">
                          <a:latin typeface="Cambria Math"/>
                        </a:rPr>
                        <m:t>−</m:t>
                      </m:r>
                      <m:r>
                        <a:rPr lang="en-US" altLang="en-US" sz="1800" i="1">
                          <a:latin typeface="Cambria Math"/>
                        </a:rPr>
                        <m:t>h</m:t>
                      </m:r>
                      <m:func>
                        <m:func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8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en-US" sz="18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en-US" sz="18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altLang="en-US" sz="1800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en-US" sz="1800" dirty="0" smtClean="0">
                  <a:ea typeface="Cambria Math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P.E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=</m:t>
                    </m:r>
                    <m:r>
                      <a:rPr lang="en-US" altLang="en-US" sz="1800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en-US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en-US" sz="1800" i="1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func>
                          <m:func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en-US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  <m:r>
                          <a:rPr lang="en-US" altLang="en-US" sz="1800" i="1">
                            <a:latin typeface="Cambria Math"/>
                          </a:rPr>
                          <m:t>−</m:t>
                        </m:r>
                        <m:r>
                          <a:rPr lang="en-US" altLang="en-US" sz="1800" i="1">
                            <a:latin typeface="Cambria Math"/>
                          </a:rPr>
                          <m:t>h</m:t>
                        </m:r>
                        <m:func>
                          <m:func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en-US" sz="1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1800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altLang="en-US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en-US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altLang="en-US" sz="1800" dirty="0" smtClean="0"/>
              </a:p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Equilibrium position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en-US" sz="1800" b="0" i="0" smtClean="0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/>
                              </a:rPr>
                              <m:t>E</m:t>
                            </m:r>
                          </m:e>
                        </m:d>
                      </m:num>
                      <m:den>
                        <m:r>
                          <a:rPr lang="en-US" altLang="en-US" sz="1800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en-US" sz="18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den>
                    </m:f>
                    <m:r>
                      <a:rPr lang="en-US" altLang="en-US" sz="1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en-US" sz="18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en-US" sz="18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en-US" sz="1800" dirty="0" smtClean="0"/>
                  <a:t> 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10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8164" y="2526823"/>
                <a:ext cx="5620549" cy="2550122"/>
              </a:xfrm>
              <a:prstGeom prst="rect">
                <a:avLst/>
              </a:prstGeom>
              <a:blipFill rotWithShape="1">
                <a:blip r:embed="rId23"/>
                <a:stretch>
                  <a:fillRect l="-976" t="-1196" b="-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 Box 5"/>
              <p:cNvSpPr txBox="1">
                <a:spLocks noChangeArrowheads="1"/>
              </p:cNvSpPr>
              <p:nvPr/>
            </p:nvSpPr>
            <p:spPr bwMode="auto">
              <a:xfrm>
                <a:off x="417745" y="5059945"/>
                <a:ext cx="11310631" cy="1363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Stability: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en-US" sz="1800" b="0" i="0" smtClean="0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/>
                              </a:rPr>
                              <m:t>E</m:t>
                            </m:r>
                          </m:e>
                        </m:d>
                      </m:num>
                      <m:den>
                        <m:r>
                          <a:rPr lang="en-US" altLang="en-US" sz="1800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en-US" sz="1800" b="0" i="1" smtClean="0">
                        <a:latin typeface="Cambria Math"/>
                      </a:rPr>
                      <m:t>=</m:t>
                    </m:r>
                    <m:r>
                      <a:rPr lang="en-US" altLang="en-US" sz="1800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altLang="en-US" sz="1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func>
                          <m:func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  <m:r>
                          <a:rPr lang="en-US" altLang="en-US" sz="18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en-US" sz="1800" b="0" i="1" smtClean="0">
                            <a:latin typeface="Cambria Math"/>
                          </a:rPr>
                          <m:t>h</m:t>
                        </m:r>
                        <m:sSup>
                          <m:sSup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en-US" sz="1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1800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altLang="en-US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en-US" sz="1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1800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altLang="en-US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en-US" sz="1800" dirty="0" smtClean="0"/>
                  <a:t>   for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en-US" sz="18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en-US" sz="18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en-US" sz="1800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E</m:t>
                            </m:r>
                          </m:e>
                        </m:d>
                      </m:num>
                      <m:den>
                        <m:r>
                          <a:rPr lang="en-US" altLang="en-US" sz="18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en-US" sz="1800" i="1">
                        <a:latin typeface="Cambria Math"/>
                      </a:rPr>
                      <m:t>=</m:t>
                    </m:r>
                    <m:r>
                      <a:rPr lang="en-US" altLang="en-US" sz="1800" i="1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en-US" altLang="en-US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en-US" sz="1800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altLang="en-US" sz="1800" i="1">
                            <a:latin typeface="Cambria Math"/>
                          </a:rPr>
                          <m:t>+</m:t>
                        </m:r>
                        <m:r>
                          <a:rPr lang="en-US" altLang="en-US" sz="1800" i="1">
                            <a:latin typeface="Cambria Math"/>
                          </a:rPr>
                          <m:t>h</m:t>
                        </m:r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en-US" sz="1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1800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altLang="en-US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1800" dirty="0" smtClean="0"/>
              </a:p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For stability,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>
                                <a:latin typeface="Cambria Math"/>
                              </a:rPr>
                              <m:t>𝑅</m:t>
                            </m:r>
                            <m:r>
                              <a:rPr lang="en-US" altLang="en-US" sz="1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en-US" sz="1800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altLang="en-US" sz="1800" i="1">
                            <a:latin typeface="Cambria Math"/>
                          </a:rPr>
                          <m:t>+</m:t>
                        </m:r>
                        <m:r>
                          <a:rPr lang="en-US" altLang="en-US" sz="1800" i="1">
                            <a:latin typeface="Cambria Math"/>
                          </a:rPr>
                          <m:t>h</m:t>
                        </m:r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8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en-US" sz="1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en-US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sz="1800" i="1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altLang="en-US" sz="1800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sz="18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en-US" sz="18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en-US" sz="1800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𝑅</m:t>
                    </m:r>
                    <m:r>
                      <a:rPr lang="en-US" altLang="en-US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en-US" sz="1800" b="0" i="1" smtClean="0">
                        <a:latin typeface="Cambria Math"/>
                        <a:ea typeface="Cambria Math"/>
                      </a:rPr>
                      <m:t>𝑟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den>
                        </m:f>
                        <m:r>
                          <a:rPr lang="en-US" altLang="en-US" sz="1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11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745" y="5059945"/>
                <a:ext cx="11310631" cy="1363515"/>
              </a:xfrm>
              <a:prstGeom prst="rect">
                <a:avLst/>
              </a:prstGeom>
              <a:blipFill rotWithShape="1">
                <a:blip r:embed="rId24"/>
                <a:stretch>
                  <a:fillRect l="-4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0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 and equilibrium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6225460" y="989785"/>
                <a:ext cx="5620549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A uniform body is made of radius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sz="1800" dirty="0" smtClean="0"/>
                  <a:t> and right circular cone of height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I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has a common base. Determine the largest value of the height of the cone consistent with the stability of the body in the vertical position.</a:t>
                </a:r>
                <a:endParaRPr lang="en-US" altLang="en-US" sz="1800" dirty="0"/>
              </a:p>
            </p:txBody>
          </p:sp>
        </mc:Choice>
        <mc:Fallback xmlns="">
          <p:sp>
            <p:nvSpPr>
              <p:cNvPr id="1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5460" y="989785"/>
                <a:ext cx="5620549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868" t="-2538" r="-976" b="-71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4746159" y="3389987"/>
                <a:ext cx="435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59" y="3389987"/>
                <a:ext cx="43576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4131975" y="4045812"/>
                <a:ext cx="435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75" y="4045812"/>
                <a:ext cx="43576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324676" y="1728449"/>
            <a:ext cx="3034488" cy="3299889"/>
            <a:chOff x="324676" y="1728449"/>
            <a:chExt cx="3034488" cy="3299889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1773502" y="1728449"/>
              <a:ext cx="0" cy="2385508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Arc 124"/>
            <p:cNvSpPr>
              <a:spLocks noChangeAspect="1"/>
            </p:cNvSpPr>
            <p:nvPr/>
          </p:nvSpPr>
          <p:spPr>
            <a:xfrm>
              <a:off x="690436" y="2868338"/>
              <a:ext cx="2160000" cy="2160000"/>
            </a:xfrm>
            <a:prstGeom prst="arc">
              <a:avLst>
                <a:gd name="adj1" fmla="val 529271"/>
                <a:gd name="adj2" fmla="val 10320889"/>
              </a:avLst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700061" y="4113957"/>
              <a:ext cx="2147225" cy="1893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endCxn id="125" idx="0"/>
            </p:cNvCxnSpPr>
            <p:nvPr/>
          </p:nvCxnSpPr>
          <p:spPr>
            <a:xfrm>
              <a:off x="1770436" y="1728449"/>
              <a:ext cx="1067225" cy="2385508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1437293" y="3536323"/>
                  <a:ext cx="390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293" y="3536323"/>
                  <a:ext cx="39036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Connector 128"/>
            <p:cNvCxnSpPr/>
            <p:nvPr/>
          </p:nvCxnSpPr>
          <p:spPr>
            <a:xfrm rot="5400000">
              <a:off x="507556" y="3929579"/>
              <a:ext cx="0" cy="36576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37407" y="1728449"/>
              <a:ext cx="0" cy="2368204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endCxn id="125" idx="2"/>
            </p:cNvCxnSpPr>
            <p:nvPr/>
          </p:nvCxnSpPr>
          <p:spPr>
            <a:xfrm flipH="1">
              <a:off x="700908" y="1745968"/>
              <a:ext cx="1075021" cy="2352400"/>
            </a:xfrm>
            <a:prstGeom prst="line">
              <a:avLst/>
            </a:prstGeom>
            <a:ln w="254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1762606" y="3754861"/>
              <a:ext cx="15388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3078212" y="3736954"/>
              <a:ext cx="0" cy="1291384"/>
            </a:xfrm>
            <a:prstGeom prst="line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772231" y="4496981"/>
              <a:ext cx="0" cy="496187"/>
            </a:xfrm>
            <a:prstGeom prst="line">
              <a:avLst/>
            </a:prstGeom>
            <a:ln w="22225">
              <a:solidFill>
                <a:schemeClr val="tx1">
                  <a:lumMod val="50000"/>
                </a:schemeClr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312657" y="3057124"/>
                  <a:ext cx="4740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657" y="3057124"/>
                  <a:ext cx="47404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358938" y="4350979"/>
                  <a:ext cx="4740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938" y="4350979"/>
                  <a:ext cx="47404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Connector 127"/>
            <p:cNvCxnSpPr/>
            <p:nvPr/>
          </p:nvCxnSpPr>
          <p:spPr>
            <a:xfrm flipH="1">
              <a:off x="1772231" y="3057124"/>
              <a:ext cx="0" cy="360000"/>
            </a:xfrm>
            <a:prstGeom prst="line">
              <a:avLst/>
            </a:prstGeom>
            <a:ln w="31750">
              <a:solidFill>
                <a:schemeClr val="tx1">
                  <a:lumMod val="50000"/>
                </a:schemeClr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1762606" y="5028338"/>
              <a:ext cx="15388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2984575" y="4113957"/>
                  <a:ext cx="3745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575" y="4113957"/>
                  <a:ext cx="37458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Connector 140"/>
            <p:cNvCxnSpPr/>
            <p:nvPr/>
          </p:nvCxnSpPr>
          <p:spPr>
            <a:xfrm>
              <a:off x="1763651" y="4112459"/>
              <a:ext cx="775483" cy="608616"/>
            </a:xfrm>
            <a:prstGeom prst="line">
              <a:avLst/>
            </a:prstGeom>
            <a:ln w="22225">
              <a:solidFill>
                <a:schemeClr val="tx1">
                  <a:lumMod val="50000"/>
                </a:schemeClr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2123778" y="4139949"/>
                  <a:ext cx="3965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78" y="4139949"/>
                  <a:ext cx="39658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Connector 142"/>
            <p:cNvCxnSpPr/>
            <p:nvPr/>
          </p:nvCxnSpPr>
          <p:spPr>
            <a:xfrm rot="5400000">
              <a:off x="553250" y="1569872"/>
              <a:ext cx="0" cy="36576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471866" y="2771266"/>
                  <a:ext cx="4174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66" y="2771266"/>
                  <a:ext cx="41742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1752027" y="3078943"/>
                  <a:ext cx="538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027" y="3078943"/>
                  <a:ext cx="53867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1694876" y="4553994"/>
                  <a:ext cx="5333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876" y="4553994"/>
                  <a:ext cx="533351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0" name="Straight Connector 149"/>
          <p:cNvCxnSpPr/>
          <p:nvPr/>
        </p:nvCxnSpPr>
        <p:spPr>
          <a:xfrm flipH="1">
            <a:off x="4509146" y="1465756"/>
            <a:ext cx="739367" cy="3202546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Arc 151"/>
          <p:cNvSpPr>
            <a:spLocks noChangeAspect="1"/>
          </p:cNvSpPr>
          <p:nvPr/>
        </p:nvSpPr>
        <p:spPr>
          <a:xfrm rot="780000">
            <a:off x="3666159" y="2548060"/>
            <a:ext cx="2160000" cy="2160000"/>
          </a:xfrm>
          <a:prstGeom prst="arc">
            <a:avLst>
              <a:gd name="adj1" fmla="val 529271"/>
              <a:gd name="adj2" fmla="val 10320889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4" name="Straight Connector 153"/>
          <p:cNvCxnSpPr/>
          <p:nvPr/>
        </p:nvCxnSpPr>
        <p:spPr>
          <a:xfrm rot="780000" flipV="1">
            <a:off x="3638231" y="3790138"/>
            <a:ext cx="2147225" cy="1893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52" idx="0"/>
          </p:cNvCxnSpPr>
          <p:nvPr/>
        </p:nvCxnSpPr>
        <p:spPr>
          <a:xfrm rot="780000">
            <a:off x="4963537" y="1554533"/>
            <a:ext cx="1067225" cy="2385508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 rot="780000">
                <a:off x="4467694" y="3190837"/>
                <a:ext cx="390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80000">
                <a:off x="4467694" y="3190837"/>
                <a:ext cx="3903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/>
          <p:cNvCxnSpPr/>
          <p:nvPr/>
        </p:nvCxnSpPr>
        <p:spPr>
          <a:xfrm flipH="1" flipV="1">
            <a:off x="3336989" y="3486044"/>
            <a:ext cx="369760" cy="76160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3511368" y="3068569"/>
            <a:ext cx="98496" cy="426634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52" idx="2"/>
          </p:cNvCxnSpPr>
          <p:nvPr/>
        </p:nvCxnSpPr>
        <p:spPr>
          <a:xfrm rot="780000" flipH="1">
            <a:off x="3921104" y="1332313"/>
            <a:ext cx="1075021" cy="235240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60000" flipH="1">
            <a:off x="4804844" y="3409360"/>
            <a:ext cx="1538859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5922718" y="3793772"/>
            <a:ext cx="0" cy="925768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4679231" y="4719540"/>
            <a:ext cx="1538859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2813825" y="3080179"/>
                <a:ext cx="804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825" y="3080179"/>
                <a:ext cx="804516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Connector 183"/>
          <p:cNvCxnSpPr/>
          <p:nvPr/>
        </p:nvCxnSpPr>
        <p:spPr>
          <a:xfrm rot="780000">
            <a:off x="4624236" y="3865872"/>
            <a:ext cx="775483" cy="608616"/>
          </a:xfrm>
          <a:prstGeom prst="line">
            <a:avLst/>
          </a:prstGeom>
          <a:ln w="22225">
            <a:solidFill>
              <a:schemeClr val="tx1">
                <a:lumMod val="50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 rot="780000">
                <a:off x="5000718" y="3934118"/>
                <a:ext cx="3965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80000">
                <a:off x="5000718" y="3934118"/>
                <a:ext cx="39658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Connector 189"/>
          <p:cNvCxnSpPr/>
          <p:nvPr/>
        </p:nvCxnSpPr>
        <p:spPr>
          <a:xfrm rot="60000" flipH="1">
            <a:off x="4872416" y="3793772"/>
            <a:ext cx="1538859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5980351" y="3962870"/>
                <a:ext cx="3965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51" y="3962870"/>
                <a:ext cx="396583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Connector 191"/>
          <p:cNvCxnSpPr/>
          <p:nvPr/>
        </p:nvCxnSpPr>
        <p:spPr>
          <a:xfrm flipH="1" flipV="1">
            <a:off x="3428490" y="3050189"/>
            <a:ext cx="369760" cy="70904"/>
          </a:xfrm>
          <a:prstGeom prst="line">
            <a:avLst/>
          </a:prstGeom>
          <a:ln w="28575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5588230" y="3426456"/>
                <a:ext cx="1582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230" y="3426456"/>
                <a:ext cx="15828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Connector 193"/>
          <p:cNvCxnSpPr/>
          <p:nvPr/>
        </p:nvCxnSpPr>
        <p:spPr>
          <a:xfrm flipV="1">
            <a:off x="4508890" y="3948338"/>
            <a:ext cx="0" cy="720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4805276" y="3379942"/>
            <a:ext cx="0" cy="720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5"/>
              <p:cNvSpPr txBox="1">
                <a:spLocks noChangeArrowheads="1"/>
              </p:cNvSpPr>
              <p:nvPr/>
            </p:nvSpPr>
            <p:spPr bwMode="auto">
              <a:xfrm>
                <a:off x="6411159" y="2273590"/>
                <a:ext cx="5300196" cy="988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Potential energy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=</m:t>
                    </m:r>
                    <m:r>
                      <a:rPr lang="en-US" altLang="en-US" sz="1800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/>
                          </a:rPr>
                          <m:t>𝑅</m:t>
                        </m:r>
                        <m:r>
                          <a:rPr lang="en-US" altLang="en-US" sz="18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altLang="en-US" sz="1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func>
                          <m:func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en-US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en-US" sz="1800" dirty="0" smtClean="0"/>
                  <a:t>, </a:t>
                </a:r>
              </a:p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Equilibrium position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en-US" sz="1800" b="0" i="0" smtClean="0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/>
                              </a:rPr>
                              <m:t>E</m:t>
                            </m:r>
                          </m:e>
                        </m:d>
                      </m:num>
                      <m:den>
                        <m:r>
                          <a:rPr lang="en-US" altLang="en-US" sz="1800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en-US" sz="18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den>
                    </m:f>
                    <m:r>
                      <a:rPr lang="en-US" altLang="en-US" sz="1800" b="0" i="1" smtClean="0">
                        <a:latin typeface="Cambria Math"/>
                      </a:rPr>
                      <m:t>=</m:t>
                    </m:r>
                    <m:r>
                      <a:rPr lang="en-US" altLang="en-US" sz="1800" i="1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>
                                <a:latin typeface="Cambria Math"/>
                              </a:rPr>
                              <m:t>h</m:t>
                            </m:r>
                            <m:r>
                              <a:rPr lang="en-US" alt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en-US" sz="1800" i="1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func>
                          <m:func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en-US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a:rPr lang="en-US" altLang="en-US" sz="18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5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1159" y="2273590"/>
                <a:ext cx="5300196" cy="988347"/>
              </a:xfrm>
              <a:prstGeom prst="rect">
                <a:avLst/>
              </a:prstGeom>
              <a:blipFill rotWithShape="1">
                <a:blip r:embed="rId19"/>
                <a:stretch>
                  <a:fillRect l="-1036" t="-3086" b="-24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335158" y="3422789"/>
                <a:ext cx="4047326" cy="505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en-US" dirty="0">
                    <a:latin typeface="Times New Roman" pitchFamily="18" charset="0"/>
                    <a:cs typeface="Times New Roman" pitchFamily="18" charset="0"/>
                  </a:rPr>
                  <a:t>Equilibrium position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en-US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/>
                              </a:rPr>
                              <m:t>E</m:t>
                            </m:r>
                          </m:e>
                        </m:d>
                      </m:num>
                      <m:den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  <m:r>
                          <a:rPr lang="en-US" altLang="en-US" i="1">
                            <a:latin typeface="Cambria Math"/>
                            <a:ea typeface="Cambria Math"/>
                          </a:rPr>
                          <m:t>𝜃</m:t>
                        </m:r>
                      </m:den>
                    </m:f>
                    <m:r>
                      <a:rPr lang="en-US" alt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>
                    <a:latin typeface="Times New Roman" pitchFamily="18" charset="0"/>
                    <a:cs typeface="Times New Roman" pitchFamily="18" charset="0"/>
                  </a:rPr>
                  <a:t>for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en-US" dirty="0"/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158" y="3422789"/>
                <a:ext cx="4047326" cy="505010"/>
              </a:xfrm>
              <a:prstGeom prst="rect">
                <a:avLst/>
              </a:prstGeom>
              <a:blipFill rotWithShape="1">
                <a:blip r:embed="rId20"/>
                <a:stretch>
                  <a:fillRect l="-1205" b="-6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5"/>
              <p:cNvSpPr txBox="1">
                <a:spLocks noChangeArrowheads="1"/>
              </p:cNvSpPr>
              <p:nvPr/>
            </p:nvSpPr>
            <p:spPr bwMode="auto">
              <a:xfrm>
                <a:off x="6376934" y="4045812"/>
                <a:ext cx="5334421" cy="2357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Above </a:t>
                </a:r>
                <a:r>
                  <a:rPr lang="en-I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is satisfied for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en-US" sz="18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I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in vertical position of body.</a:t>
                </a:r>
              </a:p>
              <a:p>
                <a:pPr algn="just" eaLnBrk="1" hangingPunct="1">
                  <a:spcBef>
                    <a:spcPct val="50000"/>
                  </a:spcBef>
                </a:pPr>
                <a:r>
                  <a:rPr lang="en-I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Stability,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en-US" sz="1800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E</m:t>
                            </m:r>
                          </m:e>
                        </m:d>
                      </m:num>
                      <m:den>
                        <m:r>
                          <a:rPr lang="en-US" altLang="en-US" sz="18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en-US" sz="1800" i="1">
                        <a:latin typeface="Cambria Math"/>
                      </a:rPr>
                      <m:t>=</m:t>
                    </m:r>
                    <m:r>
                      <a:rPr lang="en-US" altLang="en-US" sz="1800" b="0" i="1" smtClean="0">
                        <a:latin typeface="Cambria Math"/>
                      </a:rPr>
                      <m:t>−</m:t>
                    </m:r>
                    <m:r>
                      <a:rPr lang="en-US" altLang="en-US" sz="1800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I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>
                                <a:latin typeface="Cambria Math"/>
                              </a:rPr>
                              <m:t>h</m:t>
                            </m:r>
                            <m:r>
                              <a:rPr lang="en-US" alt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en-US" sz="1800" i="1">
                                <a:latin typeface="Cambria Math"/>
                              </a:rPr>
                              <m:t>𝑅</m:t>
                            </m:r>
                          </m:e>
                        </m:d>
                        <m:func>
                          <m:func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en-US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IN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spcBef>
                    <a:spcPct val="50000"/>
                  </a:spcBef>
                </a:pPr>
                <a:r>
                  <a:rPr lang="en-I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stability when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en-US" sz="18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IN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P</m:t>
                            </m:r>
                            <m:r>
                              <a:rPr lang="en-US" altLang="en-US" sz="1800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E</m:t>
                            </m:r>
                          </m:e>
                        </m:d>
                      </m:num>
                      <m:den>
                        <m:r>
                          <a:rPr lang="en-US" altLang="en-US" sz="18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en-US" sz="1800" i="1">
                        <a:latin typeface="Cambria Math"/>
                      </a:rPr>
                      <m:t>=</m:t>
                    </m:r>
                    <m:r>
                      <a:rPr lang="en-US" altLang="en-US" sz="1800" b="0" i="1" smtClean="0">
                        <a:latin typeface="Cambria Math"/>
                      </a:rPr>
                      <m:t>−</m:t>
                    </m:r>
                    <m:r>
                      <a:rPr lang="en-US" altLang="en-US" sz="18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latin typeface="Cambria Math"/>
                          </a:rPr>
                          <m:t>h</m:t>
                        </m:r>
                        <m:r>
                          <a:rPr lang="en-US" altLang="en-US" sz="1800" i="1">
                            <a:latin typeface="Cambria Math"/>
                          </a:rPr>
                          <m:t>−</m:t>
                        </m:r>
                        <m:r>
                          <a:rPr lang="en-US" altLang="en-US" sz="1800" i="1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en-US" sz="18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en-US" sz="18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en-US" sz="1800" dirty="0" smtClean="0"/>
                  <a:t>,</a:t>
                </a:r>
              </a:p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en-US" sz="1800" dirty="0" smtClean="0"/>
                  <a:t>Or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𝑅</m:t>
                    </m:r>
                    <m:r>
                      <a:rPr lang="en-US" altLang="en-US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en-US" sz="1800" b="0" i="1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5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6934" y="4045812"/>
                <a:ext cx="5334421" cy="2357568"/>
              </a:xfrm>
              <a:prstGeom prst="rect">
                <a:avLst/>
              </a:prstGeom>
              <a:blipFill rotWithShape="1">
                <a:blip r:embed="rId21"/>
                <a:stretch>
                  <a:fillRect l="-914" t="-1295" r="-1029" b="-33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1044575"/>
            <a:ext cx="35560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69888" y="4713288"/>
            <a:ext cx="53562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Knowing that the spring </a:t>
            </a:r>
            <a:r>
              <a:rPr lang="en-US" altLang="en-US" sz="1800" i="1" dirty="0"/>
              <a:t>BC</a:t>
            </a:r>
            <a:r>
              <a:rPr lang="en-US" altLang="en-US" sz="1800" dirty="0"/>
              <a:t> is </a:t>
            </a:r>
            <a:r>
              <a:rPr lang="en-US" altLang="en-US" sz="1800" dirty="0" err="1"/>
              <a:t>unstretched</a:t>
            </a:r>
            <a:r>
              <a:rPr lang="en-US" altLang="en-US" sz="1800" dirty="0"/>
              <a:t> when </a:t>
            </a:r>
            <a:r>
              <a:rPr lang="en-US" altLang="en-US" sz="1800" i="1" dirty="0">
                <a:latin typeface="Symbol" pitchFamily="1" charset="2"/>
              </a:rPr>
              <a:t>q</a:t>
            </a:r>
            <a:r>
              <a:rPr lang="en-US" altLang="en-US" sz="1800" dirty="0"/>
              <a:t> = 0, determine the position or positions of equilibrium and state whether the equilibrium is stable, unstable, or neutral.</a:t>
            </a:r>
          </a:p>
        </p:txBody>
      </p: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5924550" y="1077913"/>
            <a:ext cx="5926138" cy="1416050"/>
            <a:chOff x="2887" y="681"/>
            <a:chExt cx="2873" cy="894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2887" y="681"/>
              <a:ext cx="2873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SOLUTION: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Derive an expression for the total potential energy of the system.</a:t>
              </a:r>
            </a:p>
          </p:txBody>
        </p:sp>
        <p:graphicFrame>
          <p:nvGraphicFramePr>
            <p:cNvPr id="34" name="Object 4"/>
            <p:cNvGraphicFramePr>
              <a:graphicFrameLocks noChangeAspect="1"/>
            </p:cNvGraphicFramePr>
            <p:nvPr/>
          </p:nvGraphicFramePr>
          <p:xfrm>
            <a:off x="3299" y="1367"/>
            <a:ext cx="6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Equation" r:id="rId4" imgW="1079500" imgH="330200" progId="Equation.3">
                    <p:embed/>
                  </p:oleObj>
                </mc:Choice>
                <mc:Fallback>
                  <p:oleObj name="Equation" r:id="rId4" imgW="10795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1367"/>
                          <a:ext cx="68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5924550" y="2655888"/>
            <a:ext cx="5770563" cy="1517650"/>
            <a:chOff x="2887" y="1735"/>
            <a:chExt cx="2798" cy="959"/>
          </a:xfrm>
        </p:grpSpPr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2887" y="1735"/>
              <a:ext cx="279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Determine the positions of equilibrium by setting the derivative of the potential energy to zero.</a:t>
              </a:r>
            </a:p>
          </p:txBody>
        </p:sp>
        <p:graphicFrame>
          <p:nvGraphicFramePr>
            <p:cNvPr id="37" name="Object 3"/>
            <p:cNvGraphicFramePr>
              <a:graphicFrameLocks noChangeAspect="1"/>
            </p:cNvGraphicFramePr>
            <p:nvPr/>
          </p:nvGraphicFramePr>
          <p:xfrm>
            <a:off x="3299" y="2342"/>
            <a:ext cx="44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1" name="Equation" r:id="rId6" imgW="698500" imgH="558800" progId="Equation.3">
                    <p:embed/>
                  </p:oleObj>
                </mc:Choice>
                <mc:Fallback>
                  <p:oleObj name="Equation" r:id="rId6" imgW="6985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2342"/>
                          <a:ext cx="44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17"/>
          <p:cNvGrpSpPr>
            <a:grpSpLocks/>
          </p:cNvGrpSpPr>
          <p:nvPr/>
        </p:nvGrpSpPr>
        <p:grpSpPr bwMode="auto">
          <a:xfrm>
            <a:off x="5924550" y="4335463"/>
            <a:ext cx="5630863" cy="1611312"/>
            <a:chOff x="2887" y="2880"/>
            <a:chExt cx="2730" cy="1018"/>
          </a:xfrm>
        </p:grpSpPr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2887" y="2880"/>
              <a:ext cx="2730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Evaluate the stability of the equilibrium positions by determining the sign of the second derivative of the potential energy.</a:t>
              </a:r>
            </a:p>
          </p:txBody>
        </p:sp>
        <p:grpSp>
          <p:nvGrpSpPr>
            <p:cNvPr id="40" name="Group 14"/>
            <p:cNvGrpSpPr>
              <a:grpSpLocks/>
            </p:cNvGrpSpPr>
            <p:nvPr/>
          </p:nvGrpSpPr>
          <p:grpSpPr bwMode="auto">
            <a:xfrm>
              <a:off x="3299" y="3456"/>
              <a:ext cx="600" cy="442"/>
              <a:chOff x="3306" y="3546"/>
              <a:chExt cx="600" cy="442"/>
            </a:xfrm>
          </p:grpSpPr>
          <p:graphicFrame>
            <p:nvGraphicFramePr>
              <p:cNvPr id="41" name="Object 2"/>
              <p:cNvGraphicFramePr>
                <a:graphicFrameLocks noChangeAspect="1"/>
              </p:cNvGraphicFramePr>
              <p:nvPr/>
            </p:nvGraphicFramePr>
            <p:xfrm>
              <a:off x="3306" y="3580"/>
              <a:ext cx="600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2" name="Equation" r:id="rId8" imgW="952087" imgH="647419" progId="Equation.3">
                      <p:embed/>
                    </p:oleObj>
                  </mc:Choice>
                  <mc:Fallback>
                    <p:oleObj name="Equation" r:id="rId8" imgW="952087" imgH="6474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6" y="3580"/>
                            <a:ext cx="600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Text Box 12"/>
              <p:cNvSpPr txBox="1">
                <a:spLocks noChangeArrowheads="1"/>
              </p:cNvSpPr>
              <p:nvPr/>
            </p:nvSpPr>
            <p:spPr bwMode="auto">
              <a:xfrm>
                <a:off x="3613" y="3546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/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7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033463"/>
            <a:ext cx="2901950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967333"/>
            <a:ext cx="3233737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4102486" y="984466"/>
            <a:ext cx="7685087" cy="2205037"/>
            <a:chOff x="2005" y="591"/>
            <a:chExt cx="3726" cy="1392"/>
          </a:xfrm>
        </p:grpSpPr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2005" y="591"/>
              <a:ext cx="3726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/>
              <a:r>
                <a:rPr lang="en-US" altLang="en-US" sz="1800"/>
                <a:t>SOLUTION:</a:t>
              </a:r>
            </a:p>
            <a:p>
              <a:pPr eaLnBrk="1" hangingPunct="1">
                <a:buFontTx/>
                <a:buChar char="•"/>
              </a:pPr>
              <a:r>
                <a:rPr lang="en-US" altLang="en-US" sz="1800"/>
                <a:t>Derive an expression for the total potential energy of the system.</a:t>
              </a:r>
            </a:p>
          </p:txBody>
        </p:sp>
        <p:graphicFrame>
          <p:nvGraphicFramePr>
            <p:cNvPr id="24" name="Object 4"/>
            <p:cNvGraphicFramePr>
              <a:graphicFrameLocks noChangeAspect="1"/>
            </p:cNvGraphicFramePr>
            <p:nvPr/>
          </p:nvGraphicFramePr>
          <p:xfrm>
            <a:off x="2453" y="1163"/>
            <a:ext cx="1640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4" name="Equation" r:id="rId5" imgW="1473200" imgH="736600" progId="Equation.3">
                    <p:embed/>
                  </p:oleObj>
                </mc:Choice>
                <mc:Fallback>
                  <p:oleObj name="Equation" r:id="rId5" imgW="1473200" imgH="736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1163"/>
                          <a:ext cx="1640" cy="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3"/>
          <p:cNvGrpSpPr>
            <a:grpSpLocks/>
          </p:cNvGrpSpPr>
          <p:nvPr/>
        </p:nvGrpSpPr>
        <p:grpSpPr bwMode="auto">
          <a:xfrm>
            <a:off x="3978916" y="3270250"/>
            <a:ext cx="7745412" cy="2990850"/>
            <a:chOff x="2005" y="2065"/>
            <a:chExt cx="3755" cy="1889"/>
          </a:xfrm>
        </p:grpSpPr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005" y="2065"/>
              <a:ext cx="3755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 dirty="0"/>
                <a:t>Determine the positions of equilibrium by setting the derivative of the potential energy to zero.</a:t>
              </a:r>
            </a:p>
          </p:txBody>
        </p:sp>
        <p:graphicFrame>
          <p:nvGraphicFramePr>
            <p:cNvPr id="27" name="Object 2"/>
            <p:cNvGraphicFramePr>
              <a:graphicFrameLocks noChangeAspect="1"/>
            </p:cNvGraphicFramePr>
            <p:nvPr/>
          </p:nvGraphicFramePr>
          <p:xfrm>
            <a:off x="2345" y="2518"/>
            <a:ext cx="2452" cy="1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5" name="Equation" r:id="rId7" imgW="2324100" imgH="1079500" progId="Equation.3">
                    <p:embed/>
                  </p:oleObj>
                </mc:Choice>
                <mc:Fallback>
                  <p:oleObj name="Equation" r:id="rId7" imgW="2324100" imgH="1079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5" y="2518"/>
                          <a:ext cx="2452" cy="1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"/>
            <p:cNvGraphicFramePr>
              <a:graphicFrameLocks noChangeAspect="1"/>
            </p:cNvGraphicFramePr>
            <p:nvPr/>
          </p:nvGraphicFramePr>
          <p:xfrm>
            <a:off x="3532" y="3778"/>
            <a:ext cx="180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6" name="Equation" r:id="rId9" imgW="2870200" imgH="279400" progId="Equation.3">
                    <p:embed/>
                  </p:oleObj>
                </mc:Choice>
                <mc:Fallback>
                  <p:oleObj name="Equation" r:id="rId9" imgW="28702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" y="3778"/>
                          <a:ext cx="1808" cy="17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703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967559"/>
            <a:ext cx="2901950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967333"/>
            <a:ext cx="3233737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6"/>
          <p:cNvGrpSpPr>
            <a:grpSpLocks/>
          </p:cNvGrpSpPr>
          <p:nvPr/>
        </p:nvGrpSpPr>
        <p:grpSpPr bwMode="auto">
          <a:xfrm>
            <a:off x="4112782" y="1024023"/>
            <a:ext cx="7669212" cy="3890962"/>
            <a:chOff x="2042" y="673"/>
            <a:chExt cx="3718" cy="2457"/>
          </a:xfrm>
        </p:grpSpPr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2242" y="1289"/>
            <a:ext cx="158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6" name="Equation" r:id="rId5" imgW="1473200" imgH="254000" progId="Equation.3">
                    <p:embed/>
                  </p:oleObj>
                </mc:Choice>
                <mc:Fallback>
                  <p:oleObj name="Equation" r:id="rId5" imgW="14732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1289"/>
                          <a:ext cx="158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5"/>
            <p:cNvGraphicFramePr>
              <a:graphicFrameLocks noChangeAspect="1"/>
            </p:cNvGraphicFramePr>
            <p:nvPr/>
          </p:nvGraphicFramePr>
          <p:xfrm>
            <a:off x="2228" y="1626"/>
            <a:ext cx="160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7" name="Equation" r:id="rId7" imgW="1460500" imgH="342900" progId="Equation.3">
                    <p:embed/>
                  </p:oleObj>
                </mc:Choice>
                <mc:Fallback>
                  <p:oleObj name="Equation" r:id="rId7" imgW="1460500" imgH="342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1626"/>
                          <a:ext cx="1607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6"/>
            <p:cNvGraphicFramePr>
              <a:graphicFrameLocks noChangeAspect="1"/>
            </p:cNvGraphicFramePr>
            <p:nvPr/>
          </p:nvGraphicFramePr>
          <p:xfrm>
            <a:off x="4352" y="1710"/>
            <a:ext cx="123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8" name="Equation" r:id="rId9" imgW="1955800" imgH="622300" progId="Equation.3">
                    <p:embed/>
                  </p:oleObj>
                </mc:Choice>
                <mc:Fallback>
                  <p:oleObj name="Equation" r:id="rId9" imgW="1955800" imgH="622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1710"/>
                          <a:ext cx="123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042" y="673"/>
              <a:ext cx="371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Evaluate the stability of the equilibrium positions by determining the sign of the second derivative of the potential energy.</a:t>
              </a:r>
            </a:p>
          </p:txBody>
        </p:sp>
        <p:graphicFrame>
          <p:nvGraphicFramePr>
            <p:cNvPr id="27" name="Object 7"/>
            <p:cNvGraphicFramePr>
              <a:graphicFrameLocks noChangeAspect="1"/>
            </p:cNvGraphicFramePr>
            <p:nvPr/>
          </p:nvGraphicFramePr>
          <p:xfrm>
            <a:off x="2315" y="2268"/>
            <a:ext cx="3192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9" name="Equation" r:id="rId11" imgW="3149600" imgH="850900" progId="Equation.3">
                    <p:embed/>
                  </p:oleObj>
                </mc:Choice>
                <mc:Fallback>
                  <p:oleObj name="Equation" r:id="rId11" imgW="3149600" imgH="850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2268"/>
                          <a:ext cx="3192" cy="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4461601" y="5011993"/>
            <a:ext cx="6078537" cy="646112"/>
            <a:chOff x="2259" y="3243"/>
            <a:chExt cx="2947" cy="408"/>
          </a:xfrm>
        </p:grpSpPr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2259" y="3331"/>
              <a:ext cx="6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at </a:t>
              </a:r>
              <a:r>
                <a:rPr lang="en-US" altLang="en-US" sz="1800" i="1">
                  <a:latin typeface="Symbol" pitchFamily="1" charset="2"/>
                </a:rPr>
                <a:t>q </a:t>
              </a:r>
              <a:r>
                <a:rPr lang="en-US" altLang="en-US" sz="1800"/>
                <a:t>= 0:</a:t>
              </a:r>
            </a:p>
          </p:txBody>
        </p:sp>
        <p:graphicFrame>
          <p:nvGraphicFramePr>
            <p:cNvPr id="30" name="Object 3"/>
            <p:cNvGraphicFramePr>
              <a:graphicFrameLocks noChangeAspect="1"/>
            </p:cNvGraphicFramePr>
            <p:nvPr/>
          </p:nvGraphicFramePr>
          <p:xfrm>
            <a:off x="3255" y="3243"/>
            <a:ext cx="97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0" name="Equation" r:id="rId13" imgW="1549400" imgH="647700" progId="Equation.3">
                    <p:embed/>
                  </p:oleObj>
                </mc:Choice>
                <mc:Fallback>
                  <p:oleObj name="Equation" r:id="rId13" imgW="1549400" imgH="647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3243"/>
                          <a:ext cx="97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577" y="3329"/>
              <a:ext cx="629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/>
                <a:t>unstable</a:t>
              </a:r>
            </a:p>
          </p:txBody>
        </p:sp>
      </p:grpSp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4461601" y="5718430"/>
            <a:ext cx="6043612" cy="646113"/>
            <a:chOff x="2259" y="3689"/>
            <a:chExt cx="2930" cy="408"/>
          </a:xfrm>
        </p:grpSpPr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2259" y="3768"/>
              <a:ext cx="8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at </a:t>
              </a:r>
              <a:r>
                <a:rPr lang="en-US" altLang="en-US" sz="1800" i="1">
                  <a:latin typeface="Symbol" pitchFamily="1" charset="2"/>
                </a:rPr>
                <a:t>q </a:t>
              </a:r>
              <a:r>
                <a:rPr lang="en-US" altLang="en-US" sz="1800"/>
                <a:t>= 51.7</a:t>
              </a:r>
              <a:r>
                <a:rPr lang="en-US" altLang="en-US" sz="1800" baseline="30000"/>
                <a:t>o</a:t>
              </a:r>
              <a:r>
                <a:rPr lang="en-US" altLang="en-US" sz="1800"/>
                <a:t>:</a:t>
              </a:r>
            </a:p>
          </p:txBody>
        </p:sp>
        <p:graphicFrame>
          <p:nvGraphicFramePr>
            <p:cNvPr id="44" name="Object 2"/>
            <p:cNvGraphicFramePr>
              <a:graphicFrameLocks noChangeAspect="1"/>
            </p:cNvGraphicFramePr>
            <p:nvPr/>
          </p:nvGraphicFramePr>
          <p:xfrm>
            <a:off x="3255" y="3689"/>
            <a:ext cx="98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1" name="Equation" r:id="rId15" imgW="1562100" imgH="647700" progId="Equation.3">
                    <p:embed/>
                  </p:oleObj>
                </mc:Choice>
                <mc:Fallback>
                  <p:oleObj name="Equation" r:id="rId15" imgW="1562100" imgH="647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3689"/>
                          <a:ext cx="98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4560" y="3783"/>
              <a:ext cx="629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/>
                <a:t>stable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9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687953" y="1241848"/>
            <a:ext cx="109831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lectures on Engineering Mechanics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Beer &amp; Johnston, Vector Mechanics for Engineers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Meriam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Kraige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Engineering Mechanics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taken from internet sources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Timoshenko &amp; Young, Engineering Mechanics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Rattan, Theory of Machine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87450" y="1017588"/>
            <a:ext cx="94916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i="1" dirty="0"/>
              <a:t>Principle of virtual work - </a:t>
            </a:r>
            <a:r>
              <a:rPr lang="en-US" altLang="en-US" dirty="0"/>
              <a:t>if a particle, rigid body, or system of rigid bodies which is in equilibrium under various forces is given an arbitrary </a:t>
            </a:r>
            <a:r>
              <a:rPr lang="en-US" altLang="en-US" i="1" dirty="0"/>
              <a:t>virtual displacement</a:t>
            </a:r>
            <a:r>
              <a:rPr lang="en-US" altLang="en-US" dirty="0"/>
              <a:t>, the net work done by the external forces during that displacement is zero.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87450" y="2390775"/>
            <a:ext cx="9212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The principle of virtual work is particularly useful when applied to the solution of problems involving the equilibrium of machines or mechanisms consisting of several connected members.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187450" y="3836988"/>
            <a:ext cx="9598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If a particle, rigid body, or system of rigid bodies is in equilibrium, then the derivative of its potential energy with respect to a variable defining its position is zero.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187450" y="4999038"/>
            <a:ext cx="9936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The stability of an equilibrium position can be determined from the second derivative of the potential energy with respect to the position variable.</a:t>
            </a:r>
          </a:p>
        </p:txBody>
      </p:sp>
    </p:spTree>
    <p:extLst>
      <p:ext uri="{BB962C8B-B14F-4D97-AF65-F5344CB8AC3E}">
        <p14:creationId xmlns:p14="http://schemas.microsoft.com/office/powerpoint/2010/main" val="34985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of a force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49263" y="1063625"/>
            <a:ext cx="11396748" cy="2889250"/>
            <a:chOff x="218" y="672"/>
            <a:chExt cx="5040" cy="1824"/>
          </a:xfrm>
        </p:grpSpPr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8" y="672"/>
              <a:ext cx="5040" cy="1824"/>
              <a:chOff x="218" y="672"/>
              <a:chExt cx="5040" cy="1824"/>
            </a:xfrm>
          </p:grpSpPr>
          <p:grpSp>
            <p:nvGrpSpPr>
              <p:cNvPr id="15" name="Group 17"/>
              <p:cNvGrpSpPr>
                <a:grpSpLocks/>
              </p:cNvGrpSpPr>
              <p:nvPr/>
            </p:nvGrpSpPr>
            <p:grpSpPr bwMode="auto">
              <a:xfrm>
                <a:off x="1582" y="864"/>
                <a:ext cx="3676" cy="433"/>
                <a:chOff x="1715" y="864"/>
                <a:chExt cx="3676" cy="433"/>
              </a:xfrm>
            </p:grpSpPr>
            <p:graphicFrame>
              <p:nvGraphicFramePr>
                <p:cNvPr id="18" name="Object 8"/>
                <p:cNvGraphicFramePr>
                  <a:graphicFrameLocks noChangeAspect="1"/>
                </p:cNvGraphicFramePr>
                <p:nvPr/>
              </p:nvGraphicFramePr>
              <p:xfrm>
                <a:off x="1715" y="879"/>
                <a:ext cx="768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4" name="Equation" r:id="rId3" imgW="1218671" imgH="291973" progId="Equation.3">
                        <p:embed/>
                      </p:oleObj>
                    </mc:Choice>
                    <mc:Fallback>
                      <p:oleObj name="Equation" r:id="rId3" imgW="1218671" imgH="29197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15" y="879"/>
                              <a:ext cx="768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9" name="Group 11"/>
                <p:cNvGrpSpPr>
                  <a:grpSpLocks/>
                </p:cNvGrpSpPr>
                <p:nvPr/>
              </p:nvGrpSpPr>
              <p:grpSpPr bwMode="auto">
                <a:xfrm>
                  <a:off x="2559" y="864"/>
                  <a:ext cx="2832" cy="433"/>
                  <a:chOff x="2784" y="864"/>
                  <a:chExt cx="2832" cy="433"/>
                </a:xfrm>
              </p:grpSpPr>
              <p:sp>
                <p:nvSpPr>
                  <p:cNvPr id="20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864"/>
                    <a:ext cx="2832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marL="346075" indent="-346075" eaLnBrk="0" hangingPunct="0"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1pPr>
                    <a:lvl2pPr marL="742950" indent="-285750" eaLnBrk="0" hangingPunct="0"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2pPr>
                    <a:lvl3pPr marL="11430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3pPr>
                    <a:lvl4pPr marL="16002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4pPr>
                    <a:lvl5pPr marL="2057400" indent="-228600" eaLnBrk="0" hangingPunct="0"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Times New Roman" pitchFamily="1" charset="0"/>
                        <a:ea typeface="ＭＳ Ｐゴシック" pitchFamily="1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en-US" dirty="0"/>
                      <a:t>=  work of the force     corresponding to the </a:t>
                    </a:r>
                    <a:r>
                      <a:rPr lang="en-US" altLang="en-US" dirty="0" smtClean="0"/>
                      <a:t>displacement </a:t>
                    </a:r>
                    <a:endParaRPr lang="en-US" altLang="en-US" dirty="0"/>
                  </a:p>
                </p:txBody>
              </p:sp>
              <p:graphicFrame>
                <p:nvGraphicFramePr>
                  <p:cNvPr id="21" name="Object 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61682678"/>
                      </p:ext>
                    </p:extLst>
                  </p:nvPr>
                </p:nvGraphicFramePr>
                <p:xfrm>
                  <a:off x="3748" y="882"/>
                  <a:ext cx="144" cy="17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75" name="Equation" r:id="rId5" imgW="228600" imgH="279400" progId="Equation.3">
                          <p:embed/>
                        </p:oleObj>
                      </mc:Choice>
                      <mc:Fallback>
                        <p:oleObj name="Equation" r:id="rId5" imgW="228600" imgH="2794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48" y="882"/>
                                <a:ext cx="144" cy="17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190" y="1097"/>
                  <a:ext cx="96" cy="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76" name="Equation" r:id="rId7" imgW="152268" imgH="317225" progId="Equation.3">
                          <p:embed/>
                        </p:oleObj>
                      </mc:Choice>
                      <mc:Fallback>
                        <p:oleObj name="Equation" r:id="rId7" imgW="152268" imgH="31722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90" y="1097"/>
                                <a:ext cx="96" cy="2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aphicFrame>
            <p:nvGraphicFramePr>
              <p:cNvPr id="16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9595458"/>
                  </p:ext>
                </p:extLst>
              </p:nvPr>
            </p:nvGraphicFramePr>
            <p:xfrm>
              <a:off x="5066" y="898"/>
              <a:ext cx="19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7" name="Equation" r:id="rId9" imgW="304536" imgH="253780" progId="Equation.3">
                      <p:embed/>
                    </p:oleObj>
                  </mc:Choice>
                  <mc:Fallback>
                    <p:oleObj name="Equation" r:id="rId9" imgW="304536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6" y="898"/>
                            <a:ext cx="19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7" name="Picture 3" descr="C:\DOCUME~1\WALTOL~1\LOCALS~1\Temp\\msotw9_temp0.jp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" y="672"/>
                <a:ext cx="1290" cy="18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aphicFrame>
          <p:nvGraphicFramePr>
            <p:cNvPr id="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1333394"/>
                </p:ext>
              </p:extLst>
            </p:nvPr>
          </p:nvGraphicFramePr>
          <p:xfrm>
            <a:off x="1582" y="1258"/>
            <a:ext cx="10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8" name="Equation" r:id="rId12" imgW="1675673" imgH="304668" progId="Equation.3">
                    <p:embed/>
                  </p:oleObj>
                </mc:Choice>
                <mc:Fallback>
                  <p:oleObj name="Equation" r:id="rId12" imgW="16756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1258"/>
                          <a:ext cx="10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Rectangle 2"/>
          <p:cNvSpPr/>
          <p:nvPr/>
        </p:nvSpPr>
        <p:spPr>
          <a:xfrm>
            <a:off x="3204519" y="2441639"/>
            <a:ext cx="86414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of the force during infinitesimal displacement is equal to the product of displacement and the component of force in the direction of displacement. It is a scalar quantity and has a sign. Unit is Nm or Joule.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890298" y="3537531"/>
            <a:ext cx="10159709" cy="2639316"/>
            <a:chOff x="1148" y="1983"/>
            <a:chExt cx="4926" cy="1667"/>
          </a:xfrm>
        </p:grpSpPr>
        <p:pic>
          <p:nvPicPr>
            <p:cNvPr id="24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" y="2238"/>
              <a:ext cx="1062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" name="Group 16"/>
            <p:cNvGrpSpPr>
              <a:grpSpLocks/>
            </p:cNvGrpSpPr>
            <p:nvPr/>
          </p:nvGrpSpPr>
          <p:grpSpPr bwMode="auto">
            <a:xfrm>
              <a:off x="2345" y="1983"/>
              <a:ext cx="3729" cy="308"/>
              <a:chOff x="2421" y="1780"/>
              <a:chExt cx="3729" cy="308"/>
            </a:xfrm>
          </p:grpSpPr>
          <p:graphicFrame>
            <p:nvGraphicFramePr>
              <p:cNvPr id="26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466880"/>
                  </p:ext>
                </p:extLst>
              </p:nvPr>
            </p:nvGraphicFramePr>
            <p:xfrm>
              <a:off x="2421" y="1896"/>
              <a:ext cx="121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9" name="Equation" r:id="rId15" imgW="1930400" imgH="304800" progId="Equation.3">
                      <p:embed/>
                    </p:oleObj>
                  </mc:Choice>
                  <mc:Fallback>
                    <p:oleObj name="Equation" r:id="rId15" imgW="1930400" imgH="304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1" y="1896"/>
                            <a:ext cx="121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8969836"/>
                  </p:ext>
                </p:extLst>
              </p:nvPr>
            </p:nvGraphicFramePr>
            <p:xfrm>
              <a:off x="5198" y="1780"/>
              <a:ext cx="95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0" name="Equation" r:id="rId17" imgW="1511300" imgH="431800" progId="Equation.3">
                      <p:embed/>
                    </p:oleObj>
                  </mc:Choice>
                  <mc:Fallback>
                    <p:oleObj name="Equation" r:id="rId17" imgW="1511300" imgH="431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8" y="1780"/>
                            <a:ext cx="95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8541012"/>
                  </p:ext>
                </p:extLst>
              </p:nvPr>
            </p:nvGraphicFramePr>
            <p:xfrm>
              <a:off x="3785" y="1864"/>
              <a:ext cx="124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" name="Equation" r:id="rId19" imgW="1968500" imgH="304800" progId="Equation.3">
                      <p:embed/>
                    </p:oleObj>
                  </mc:Choice>
                  <mc:Fallback>
                    <p:oleObj name="Equation" r:id="rId19" imgW="1968500" imgH="304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5" y="1864"/>
                            <a:ext cx="1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" name="Group 21"/>
          <p:cNvGrpSpPr>
            <a:grpSpLocks/>
          </p:cNvGrpSpPr>
          <p:nvPr/>
        </p:nvGrpSpPr>
        <p:grpSpPr bwMode="auto">
          <a:xfrm>
            <a:off x="4804290" y="4181750"/>
            <a:ext cx="2415355" cy="2179638"/>
            <a:chOff x="3779" y="2484"/>
            <a:chExt cx="1171" cy="1377"/>
          </a:xfrm>
        </p:grpSpPr>
        <p:pic>
          <p:nvPicPr>
            <p:cNvPr id="30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" y="2484"/>
              <a:ext cx="1171" cy="1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539190"/>
                </p:ext>
              </p:extLst>
            </p:nvPr>
          </p:nvGraphicFramePr>
          <p:xfrm>
            <a:off x="4262" y="3338"/>
            <a:ext cx="6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" name="Equation" r:id="rId22" imgW="1091726" imgH="304668" progId="Equation.3">
                    <p:embed/>
                  </p:oleObj>
                </mc:Choice>
                <mc:Fallback>
                  <p:oleObj name="Equation" r:id="rId22" imgW="1091726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3338"/>
                          <a:ext cx="6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Rectangle 31"/>
          <p:cNvSpPr/>
          <p:nvPr/>
        </p:nvSpPr>
        <p:spPr>
          <a:xfrm>
            <a:off x="7219646" y="4316981"/>
            <a:ext cx="4626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of the force is positive when the direction of force and displacement are the same. For example, work done by force of gravity is negative, when a body moves from lower elevation to higher elevation and vice versa.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9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of a force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14338" y="1007847"/>
            <a:ext cx="11404600" cy="5373688"/>
            <a:chOff x="201" y="668"/>
            <a:chExt cx="5529" cy="3393"/>
          </a:xfrm>
        </p:grpSpPr>
        <p:pic>
          <p:nvPicPr>
            <p:cNvPr id="34" name="Picture 3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" y="668"/>
              <a:ext cx="1658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9F9F9"/>
                </a:clrFrom>
                <a:clrTo>
                  <a:srgbClr val="F9F9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" y="1755"/>
              <a:ext cx="1582" cy="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" y="2999"/>
              <a:ext cx="1354" cy="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2027" y="2402"/>
              <a:ext cx="3703" cy="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Sum of work done by several forces may be zero: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bodies connected by a frictionless pin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bodies connected by an inextensible cord</a:t>
              </a:r>
            </a:p>
            <a:p>
              <a:pPr eaLnBrk="1" hangingPunct="1">
                <a:spcBef>
                  <a:spcPct val="25000"/>
                </a:spcBef>
                <a:buFontTx/>
                <a:buChar char="•"/>
              </a:pPr>
              <a:r>
                <a:rPr lang="en-US" altLang="en-US"/>
                <a:t>internal forces holding together parts of a rigid body</a:t>
              </a:r>
            </a:p>
          </p:txBody>
        </p:sp>
      </p:grp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4181475" y="1008063"/>
            <a:ext cx="763746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en-US" altLang="en-US" dirty="0"/>
              <a:t>Forces which do no work: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dirty="0"/>
              <a:t>reaction at a frictionless pin due to rotation of a body around the pin 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dirty="0"/>
              <a:t>reaction at a frictionless surface due to motion of a body along the surface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dirty="0"/>
              <a:t>weight of a body with cg moving horizontally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dirty="0"/>
              <a:t>friction force on a wheel moving without slipping</a:t>
            </a:r>
          </a:p>
        </p:txBody>
      </p:sp>
    </p:spTree>
    <p:extLst>
      <p:ext uri="{BB962C8B-B14F-4D97-AF65-F5344CB8AC3E}">
        <p14:creationId xmlns:p14="http://schemas.microsoft.com/office/powerpoint/2010/main" val="165157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of a couple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1030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67" y="1124607"/>
            <a:ext cx="4691062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703886"/>
              </p:ext>
            </p:extLst>
          </p:nvPr>
        </p:nvGraphicFramePr>
        <p:xfrm>
          <a:off x="5870331" y="2844379"/>
          <a:ext cx="381158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4" imgW="2933700" imgH="1143000" progId="Equation.3">
                  <p:embed/>
                </p:oleObj>
              </mc:Choice>
              <mc:Fallback>
                <p:oleObj name="Equation" r:id="rId4" imgW="29337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331" y="2844379"/>
                        <a:ext cx="3811587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32"/>
          <p:cNvSpPr txBox="1">
            <a:spLocks noChangeArrowheads="1"/>
          </p:cNvSpPr>
          <p:nvPr/>
        </p:nvSpPr>
        <p:spPr bwMode="auto">
          <a:xfrm>
            <a:off x="5870331" y="1102964"/>
            <a:ext cx="586422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Small displacement of a rigid body: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translation to </a:t>
            </a:r>
            <a:r>
              <a:rPr lang="en-US" altLang="en-US" i="1" dirty="0"/>
              <a:t>A’B’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rotation of </a:t>
            </a:r>
            <a:r>
              <a:rPr lang="en-US" altLang="en-US" i="1" dirty="0"/>
              <a:t>B’</a:t>
            </a:r>
            <a:r>
              <a:rPr lang="en-US" altLang="en-US" dirty="0"/>
              <a:t> about </a:t>
            </a:r>
            <a:r>
              <a:rPr lang="en-US" altLang="en-US" i="1" dirty="0"/>
              <a:t>A’</a:t>
            </a:r>
            <a:r>
              <a:rPr lang="en-US" altLang="en-US" dirty="0"/>
              <a:t> to </a:t>
            </a:r>
            <a:r>
              <a:rPr lang="en-US" altLang="en-US" i="1" dirty="0"/>
              <a:t>B”</a:t>
            </a:r>
          </a:p>
        </p:txBody>
      </p:sp>
    </p:spTree>
    <p:extLst>
      <p:ext uri="{BB962C8B-B14F-4D97-AF65-F5344CB8AC3E}">
        <p14:creationId xmlns:p14="http://schemas.microsoft.com/office/powerpoint/2010/main" val="22011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virtual work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97" y="1063582"/>
            <a:ext cx="2806700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80720" y="1176295"/>
            <a:ext cx="8239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i="1"/>
              <a:t>Imagine</a:t>
            </a:r>
            <a:r>
              <a:rPr lang="en-US" altLang="en-US"/>
              <a:t> the small </a:t>
            </a:r>
            <a:r>
              <a:rPr lang="en-US" altLang="en-US" i="1"/>
              <a:t>virtual displacement</a:t>
            </a:r>
            <a:r>
              <a:rPr lang="en-US" altLang="en-US"/>
              <a:t> of particle which is acted upon by several forces.</a:t>
            </a:r>
            <a:endParaRPr lang="en-US" altLang="en-US" i="1"/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3580720" y="1876382"/>
            <a:ext cx="8161337" cy="1114469"/>
            <a:chOff x="1750" y="1631"/>
            <a:chExt cx="3957" cy="703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750" y="1631"/>
              <a:ext cx="3957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The corresponding </a:t>
              </a:r>
              <a:r>
                <a:rPr lang="en-US" altLang="en-US" i="1"/>
                <a:t>virtual work</a:t>
              </a:r>
              <a:r>
                <a:rPr lang="en-US" altLang="en-US"/>
                <a:t>,</a:t>
              </a:r>
            </a:p>
          </p:txBody>
        </p:sp>
        <p:graphicFrame>
          <p:nvGraphicFramePr>
            <p:cNvPr id="1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7465154"/>
                </p:ext>
              </p:extLst>
            </p:nvPr>
          </p:nvGraphicFramePr>
          <p:xfrm>
            <a:off x="2298" y="1926"/>
            <a:ext cx="265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Equation" r:id="rId4" imgW="4216320" imgH="647640" progId="Equation.3">
                    <p:embed/>
                  </p:oleObj>
                </mc:Choice>
                <mc:Fallback>
                  <p:oleObj name="Equation" r:id="rId4" imgW="4216320" imgH="647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1926"/>
                          <a:ext cx="265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580720" y="3257507"/>
            <a:ext cx="82391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/>
              <a:t>Principle of Virtual Work</a:t>
            </a:r>
            <a:r>
              <a:rPr lang="en-US" altLang="en-US" dirty="0"/>
              <a:t>: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If a particle is in equilibrium, the total virtual work of forces acting on the particle is zero for any virtual displacement.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580720" y="4497345"/>
            <a:ext cx="81613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If a rigid body is in equilibrium, the total virtual work of external forces acting on the body is zero for any virtual displacement of the body.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580720" y="5584782"/>
            <a:ext cx="8145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If a system of connected rigid bodies remains connected during the virtual displacement, only the work of the external forces need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24968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virtual work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627438"/>
            <a:ext cx="445135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250950"/>
            <a:ext cx="36449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4811713" y="947738"/>
            <a:ext cx="70215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Wish to determine the force of the vice on the block for a given force </a:t>
            </a:r>
            <a:r>
              <a:rPr lang="en-US" altLang="en-US" i="1"/>
              <a:t>P</a:t>
            </a:r>
            <a:r>
              <a:rPr lang="en-US" altLang="en-US"/>
              <a:t>.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4811713" y="5235575"/>
            <a:ext cx="706913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If the virtual displacement is consistent with the constraints imposed by supports and connections, only the work of loads, applied forces, and friction forces need be considered.</a:t>
            </a:r>
          </a:p>
        </p:txBody>
      </p: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4811713" y="1706563"/>
            <a:ext cx="7005637" cy="3413125"/>
            <a:chOff x="3703638" y="1711325"/>
            <a:chExt cx="5391150" cy="3421351"/>
          </a:xfrm>
        </p:grpSpPr>
        <p:grpSp>
          <p:nvGrpSpPr>
            <p:cNvPr id="22" name="Group 16"/>
            <p:cNvGrpSpPr>
              <a:grpSpLocks/>
            </p:cNvGrpSpPr>
            <p:nvPr/>
          </p:nvGrpSpPr>
          <p:grpSpPr bwMode="auto">
            <a:xfrm>
              <a:off x="3703638" y="1711325"/>
              <a:ext cx="5391150" cy="3389313"/>
              <a:chOff x="2333" y="1078"/>
              <a:chExt cx="3396" cy="2135"/>
            </a:xfrm>
          </p:grpSpPr>
          <p:sp>
            <p:nvSpPr>
              <p:cNvPr id="24" name="Text Box 9"/>
              <p:cNvSpPr txBox="1">
                <a:spLocks noChangeArrowheads="1"/>
              </p:cNvSpPr>
              <p:nvPr/>
            </p:nvSpPr>
            <p:spPr bwMode="auto">
              <a:xfrm>
                <a:off x="2333" y="1078"/>
                <a:ext cx="3396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" charset="0"/>
                    <a:ea typeface="ＭＳ Ｐゴシック" pitchFamily="1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/>
                  <a:t>Consider the work done by the external forces for a virtual displacement </a:t>
                </a:r>
                <a:r>
                  <a:rPr lang="en-US" altLang="en-US" i="1">
                    <a:latin typeface="Symbol" pitchFamily="1" charset="2"/>
                  </a:rPr>
                  <a:t>dq</a:t>
                </a:r>
                <a:r>
                  <a:rPr lang="en-US" altLang="en-US"/>
                  <a:t>.  Only the forces </a:t>
                </a:r>
                <a:r>
                  <a:rPr lang="en-US" altLang="en-US" i="1"/>
                  <a:t>P</a:t>
                </a:r>
                <a:r>
                  <a:rPr lang="en-US" altLang="en-US"/>
                  <a:t> and </a:t>
                </a:r>
                <a:r>
                  <a:rPr lang="en-US" altLang="en-US" i="1"/>
                  <a:t>Q</a:t>
                </a:r>
                <a:r>
                  <a:rPr lang="en-US" altLang="en-US"/>
                  <a:t> produce nonzero work.</a:t>
                </a:r>
              </a:p>
            </p:txBody>
          </p:sp>
          <p:graphicFrame>
            <p:nvGraphicFramePr>
              <p:cNvPr id="25" name="Object 2"/>
              <p:cNvGraphicFramePr>
                <a:graphicFrameLocks noChangeAspect="1"/>
              </p:cNvGraphicFramePr>
              <p:nvPr/>
            </p:nvGraphicFramePr>
            <p:xfrm>
              <a:off x="2700" y="1751"/>
              <a:ext cx="256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3" name="Equation" r:id="rId5" imgW="4064000" imgH="368300" progId="Equation.3">
                      <p:embed/>
                    </p:oleObj>
                  </mc:Choice>
                  <mc:Fallback>
                    <p:oleObj name="Equation" r:id="rId5" imgW="4064000" imgH="368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0" y="1751"/>
                            <a:ext cx="256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15"/>
              <p:cNvGrpSpPr>
                <a:grpSpLocks/>
              </p:cNvGrpSpPr>
              <p:nvPr/>
            </p:nvGrpSpPr>
            <p:grpSpPr bwMode="auto">
              <a:xfrm>
                <a:off x="2662" y="2125"/>
                <a:ext cx="2607" cy="449"/>
                <a:chOff x="2714" y="2123"/>
                <a:chExt cx="2607" cy="449"/>
              </a:xfrm>
            </p:grpSpPr>
            <p:graphicFrame>
              <p:nvGraphicFramePr>
                <p:cNvPr id="28" name="Object 4"/>
                <p:cNvGraphicFramePr>
                  <a:graphicFrameLocks noChangeAspect="1"/>
                </p:cNvGraphicFramePr>
                <p:nvPr/>
              </p:nvGraphicFramePr>
              <p:xfrm>
                <a:off x="2714" y="2124"/>
                <a:ext cx="1112" cy="4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04" name="Equation" r:id="rId7" imgW="1765300" imgH="711200" progId="Equation.3">
                        <p:embed/>
                      </p:oleObj>
                    </mc:Choice>
                    <mc:Fallback>
                      <p:oleObj name="Equation" r:id="rId7" imgW="1765300" imgH="71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14" y="2124"/>
                              <a:ext cx="1112" cy="4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5"/>
                <p:cNvGraphicFramePr>
                  <a:graphicFrameLocks noChangeAspect="1"/>
                </p:cNvGraphicFramePr>
                <p:nvPr/>
              </p:nvGraphicFramePr>
              <p:xfrm>
                <a:off x="4209" y="2123"/>
                <a:ext cx="1112" cy="4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05" name="Equation" r:id="rId9" imgW="1765300" imgH="711200" progId="Equation.3">
                        <p:embed/>
                      </p:oleObj>
                    </mc:Choice>
                    <mc:Fallback>
                      <p:oleObj name="Equation" r:id="rId9" imgW="1765300" imgH="71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09" y="2123"/>
                              <a:ext cx="1112" cy="4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7" name="Object 3"/>
              <p:cNvGraphicFramePr>
                <a:graphicFrameLocks noChangeAspect="1"/>
              </p:cNvGraphicFramePr>
              <p:nvPr/>
            </p:nvGraphicFramePr>
            <p:xfrm>
              <a:off x="2796" y="2717"/>
              <a:ext cx="2000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" name="Equation" r:id="rId11" imgW="3175000" imgH="787400" progId="Equation.3">
                      <p:embed/>
                    </p:oleObj>
                  </mc:Choice>
                  <mc:Fallback>
                    <p:oleObj name="Equation" r:id="rId11" imgW="3175000" imgH="787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6" y="2717"/>
                            <a:ext cx="2000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Rectangle 22"/>
            <p:cNvSpPr/>
            <p:nvPr/>
          </p:nvSpPr>
          <p:spPr>
            <a:xfrm>
              <a:off x="4356000" y="4671191"/>
              <a:ext cx="1563715" cy="461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003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514" y="411892"/>
            <a:ext cx="11516497" cy="5189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virtual work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514" y="6425514"/>
            <a:ext cx="11516497" cy="2883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2" y="972062"/>
            <a:ext cx="5981700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385763" y="4275138"/>
            <a:ext cx="6453187" cy="2011362"/>
            <a:chOff x="187" y="2700"/>
            <a:chExt cx="3129" cy="1270"/>
          </a:xfrm>
        </p:grpSpPr>
        <p:graphicFrame>
          <p:nvGraphicFramePr>
            <p:cNvPr id="32" name="Object 4"/>
            <p:cNvGraphicFramePr>
              <a:graphicFrameLocks noChangeAspect="1"/>
            </p:cNvGraphicFramePr>
            <p:nvPr/>
          </p:nvGraphicFramePr>
          <p:xfrm>
            <a:off x="396" y="3226"/>
            <a:ext cx="2920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Equation" r:id="rId4" imgW="4635500" imgH="1181100" progId="Equation.3">
                    <p:embed/>
                  </p:oleObj>
                </mc:Choice>
                <mc:Fallback>
                  <p:oleObj name="Equation" r:id="rId4" imgW="4635500" imgH="1181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3226"/>
                          <a:ext cx="2920" cy="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87" y="2700"/>
              <a:ext cx="284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When the effect of friction is considered, the output work is reduced.</a:t>
              </a:r>
            </a:p>
          </p:txBody>
        </p:sp>
      </p:grp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384175" y="3494088"/>
            <a:ext cx="6126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For an ideal machine without friction, the output work is equal to the input work.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93786" y="1390992"/>
                <a:ext cx="3642920" cy="1129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𝑚𝑒𝑐h𝑎𝑛𝑖𝑐𝑎𝑙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𝑒𝑓𝑓𝑒𝑐𝑖𝑒𝑛𝑐𝑦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𝑝𝑢𝑡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𝑤𝑜𝑟𝑘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𝑚𝑎𝑐h𝑖𝑛𝑒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𝑤𝑜𝑟𝑘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𝑖𝑑𝑒𝑎𝑙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𝑚𝑎𝑐h𝑖𝑛𝑒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786" y="1390992"/>
                <a:ext cx="3642920" cy="11291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52406" y="3343675"/>
                <a:ext cx="2972160" cy="220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𝑚𝑒𝑐h𝑎𝑛𝑖𝑐𝑎𝑙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𝑒𝑓𝑓𝑒𝑐𝑖𝑒𝑛𝑐𝑦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𝑝𝑢𝑡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𝑤𝑜𝑟𝑘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𝑤𝑜𝑟𝑘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𝛿𝜃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𝛿𝜃</m:t>
                          </m:r>
                        </m:den>
                      </m:f>
                    </m:oMath>
                  </m:oMathPara>
                </a14:m>
                <a:endParaRPr lang="en-I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406" y="3343675"/>
                <a:ext cx="2972160" cy="2207207"/>
              </a:xfrm>
              <a:prstGeom prst="rect">
                <a:avLst/>
              </a:prstGeom>
              <a:blipFill rotWithShape="0">
                <a:blip r:embed="rId7"/>
                <a:stretch>
                  <a:fillRect t="-276" r="-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40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61BE93823A842A5FCCB2235C9EA92" ma:contentTypeVersion="2" ma:contentTypeDescription="Create a new document." ma:contentTypeScope="" ma:versionID="dfe79caef76a138a8302b9e8c06a2215">
  <xsd:schema xmlns:xsd="http://www.w3.org/2001/XMLSchema" xmlns:xs="http://www.w3.org/2001/XMLSchema" xmlns:p="http://schemas.microsoft.com/office/2006/metadata/properties" xmlns:ns2="f1ec8fd9-82f8-4edc-b221-4d5656994e8e" targetNamespace="http://schemas.microsoft.com/office/2006/metadata/properties" ma:root="true" ma:fieldsID="f7a909168bf16ed1777f4507d2a8479f" ns2:_="">
    <xsd:import namespace="f1ec8fd9-82f8-4edc-b221-4d5656994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c8fd9-82f8-4edc-b221-4d5656994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1F7311-6194-49D2-B3B2-8683C7DAA9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5E7DC2-7812-4C97-BCAE-6052B9292DD7}"/>
</file>

<file path=customXml/itemProps3.xml><?xml version="1.0" encoding="utf-8"?>
<ds:datastoreItem xmlns:ds="http://schemas.openxmlformats.org/officeDocument/2006/customXml" ds:itemID="{05C96E54-B973-4DDF-B509-160DA259781C}">
  <ds:schemaRefs>
    <ds:schemaRef ds:uri="http://purl.org/dc/terms/"/>
    <ds:schemaRef ds:uri="db6f8f43-e7c8-4eb7-bec9-3fde85bfec8c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1437</Words>
  <Application>Microsoft Office PowerPoint</Application>
  <PresentationFormat>Widescreen</PresentationFormat>
  <Paragraphs>207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MS PGothic</vt:lpstr>
      <vt:lpstr>Arial</vt:lpstr>
      <vt:lpstr>Calibri</vt:lpstr>
      <vt:lpstr>Calibri Light</vt:lpstr>
      <vt:lpstr>Cambria Math</vt:lpstr>
      <vt:lpstr>Sitka Small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NITD</dc:creator>
  <cp:lastModifiedBy>NITD</cp:lastModifiedBy>
  <cp:revision>48</cp:revision>
  <dcterms:created xsi:type="dcterms:W3CDTF">2021-02-03T14:17:00Z</dcterms:created>
  <dcterms:modified xsi:type="dcterms:W3CDTF">2022-02-06T15:53:37Z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0x01010026D61BE93823A842A5FCCB2235C9EA92</vt:lpwstr>
  </property>
</Properties>
</file>