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76" r:id="rId6"/>
    <p:sldId id="278" r:id="rId7"/>
    <p:sldId id="257" r:id="rId8"/>
    <p:sldId id="275" r:id="rId9"/>
    <p:sldId id="270" r:id="rId10"/>
    <p:sldId id="271" r:id="rId11"/>
    <p:sldId id="279" r:id="rId12"/>
    <p:sldId id="280" r:id="rId13"/>
    <p:sldId id="277" r:id="rId14"/>
    <p:sldId id="273" r:id="rId15"/>
    <p:sldId id="272"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presProps" Target="presProps.xml" /><Relationship Id="rId3" Type="http://schemas.openxmlformats.org/officeDocument/2006/relationships/customXml" Target="../customXml/item3.xml" /><Relationship Id="rId21" Type="http://schemas.openxmlformats.org/officeDocument/2006/relationships/tableStyles" Target="tableStyle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theme" Target="theme/theme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 /><Relationship Id="rId1" Type="http://schemas.openxmlformats.org/officeDocument/2006/relationships/image" Target="../media/image1.wmf" /></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 /><Relationship Id="rId1" Type="http://schemas.openxmlformats.org/officeDocument/2006/relationships/image" Target="../media/image6.wmf"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B2975B4-EE3C-4294-BE65-6E47ADEA3974}" type="datetimeFigureOut">
              <a:rPr lang="en-US" smtClean="0"/>
              <a:t>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3F27E-4D67-48B0-B6B9-091753F040D5}" type="slidenum">
              <a:rPr lang="en-US" smtClean="0"/>
              <a:t>‹#›</a:t>
            </a:fld>
            <a:endParaRPr lang="en-US"/>
          </a:p>
        </p:txBody>
      </p:sp>
    </p:spTree>
    <p:extLst>
      <p:ext uri="{BB962C8B-B14F-4D97-AF65-F5344CB8AC3E}">
        <p14:creationId xmlns:p14="http://schemas.microsoft.com/office/powerpoint/2010/main" val="228248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2975B4-EE3C-4294-BE65-6E47ADEA3974}" type="datetimeFigureOut">
              <a:rPr lang="en-US" smtClean="0"/>
              <a:t>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3F27E-4D67-48B0-B6B9-091753F040D5}" type="slidenum">
              <a:rPr lang="en-US" smtClean="0"/>
              <a:t>‹#›</a:t>
            </a:fld>
            <a:endParaRPr lang="en-US"/>
          </a:p>
        </p:txBody>
      </p:sp>
    </p:spTree>
    <p:extLst>
      <p:ext uri="{BB962C8B-B14F-4D97-AF65-F5344CB8AC3E}">
        <p14:creationId xmlns:p14="http://schemas.microsoft.com/office/powerpoint/2010/main" val="3765613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2975B4-EE3C-4294-BE65-6E47ADEA3974}" type="datetimeFigureOut">
              <a:rPr lang="en-US" smtClean="0"/>
              <a:t>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3F27E-4D67-48B0-B6B9-091753F040D5}" type="slidenum">
              <a:rPr lang="en-US" smtClean="0"/>
              <a:t>‹#›</a:t>
            </a:fld>
            <a:endParaRPr lang="en-US"/>
          </a:p>
        </p:txBody>
      </p:sp>
    </p:spTree>
    <p:extLst>
      <p:ext uri="{BB962C8B-B14F-4D97-AF65-F5344CB8AC3E}">
        <p14:creationId xmlns:p14="http://schemas.microsoft.com/office/powerpoint/2010/main" val="3262658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2975B4-EE3C-4294-BE65-6E47ADEA3974}" type="datetimeFigureOut">
              <a:rPr lang="en-US" smtClean="0"/>
              <a:t>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3F27E-4D67-48B0-B6B9-091753F040D5}" type="slidenum">
              <a:rPr lang="en-US" smtClean="0"/>
              <a:t>‹#›</a:t>
            </a:fld>
            <a:endParaRPr lang="en-US"/>
          </a:p>
        </p:txBody>
      </p:sp>
    </p:spTree>
    <p:extLst>
      <p:ext uri="{BB962C8B-B14F-4D97-AF65-F5344CB8AC3E}">
        <p14:creationId xmlns:p14="http://schemas.microsoft.com/office/powerpoint/2010/main" val="646178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2975B4-EE3C-4294-BE65-6E47ADEA3974}" type="datetimeFigureOut">
              <a:rPr lang="en-US" smtClean="0"/>
              <a:t>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3F27E-4D67-48B0-B6B9-091753F040D5}" type="slidenum">
              <a:rPr lang="en-US" smtClean="0"/>
              <a:t>‹#›</a:t>
            </a:fld>
            <a:endParaRPr lang="en-US"/>
          </a:p>
        </p:txBody>
      </p:sp>
    </p:spTree>
    <p:extLst>
      <p:ext uri="{BB962C8B-B14F-4D97-AF65-F5344CB8AC3E}">
        <p14:creationId xmlns:p14="http://schemas.microsoft.com/office/powerpoint/2010/main" val="538130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B2975B4-EE3C-4294-BE65-6E47ADEA3974}" type="datetimeFigureOut">
              <a:rPr lang="en-US" smtClean="0"/>
              <a:t>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3F27E-4D67-48B0-B6B9-091753F040D5}" type="slidenum">
              <a:rPr lang="en-US" smtClean="0"/>
              <a:t>‹#›</a:t>
            </a:fld>
            <a:endParaRPr lang="en-US"/>
          </a:p>
        </p:txBody>
      </p:sp>
    </p:spTree>
    <p:extLst>
      <p:ext uri="{BB962C8B-B14F-4D97-AF65-F5344CB8AC3E}">
        <p14:creationId xmlns:p14="http://schemas.microsoft.com/office/powerpoint/2010/main" val="1979947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B2975B4-EE3C-4294-BE65-6E47ADEA3974}" type="datetimeFigureOut">
              <a:rPr lang="en-US" smtClean="0"/>
              <a:t>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C3F27E-4D67-48B0-B6B9-091753F040D5}" type="slidenum">
              <a:rPr lang="en-US" smtClean="0"/>
              <a:t>‹#›</a:t>
            </a:fld>
            <a:endParaRPr lang="en-US"/>
          </a:p>
        </p:txBody>
      </p:sp>
    </p:spTree>
    <p:extLst>
      <p:ext uri="{BB962C8B-B14F-4D97-AF65-F5344CB8AC3E}">
        <p14:creationId xmlns:p14="http://schemas.microsoft.com/office/powerpoint/2010/main" val="2097942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B2975B4-EE3C-4294-BE65-6E47ADEA3974}" type="datetimeFigureOut">
              <a:rPr lang="en-US" smtClean="0"/>
              <a:t>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C3F27E-4D67-48B0-B6B9-091753F040D5}" type="slidenum">
              <a:rPr lang="en-US" smtClean="0"/>
              <a:t>‹#›</a:t>
            </a:fld>
            <a:endParaRPr lang="en-US"/>
          </a:p>
        </p:txBody>
      </p:sp>
    </p:spTree>
    <p:extLst>
      <p:ext uri="{BB962C8B-B14F-4D97-AF65-F5344CB8AC3E}">
        <p14:creationId xmlns:p14="http://schemas.microsoft.com/office/powerpoint/2010/main" val="1264075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2975B4-EE3C-4294-BE65-6E47ADEA3974}" type="datetimeFigureOut">
              <a:rPr lang="en-US" smtClean="0"/>
              <a:t>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C3F27E-4D67-48B0-B6B9-091753F040D5}" type="slidenum">
              <a:rPr lang="en-US" smtClean="0"/>
              <a:t>‹#›</a:t>
            </a:fld>
            <a:endParaRPr lang="en-US"/>
          </a:p>
        </p:txBody>
      </p:sp>
    </p:spTree>
    <p:extLst>
      <p:ext uri="{BB962C8B-B14F-4D97-AF65-F5344CB8AC3E}">
        <p14:creationId xmlns:p14="http://schemas.microsoft.com/office/powerpoint/2010/main" val="508686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2975B4-EE3C-4294-BE65-6E47ADEA3974}" type="datetimeFigureOut">
              <a:rPr lang="en-US" smtClean="0"/>
              <a:t>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3F27E-4D67-48B0-B6B9-091753F040D5}" type="slidenum">
              <a:rPr lang="en-US" smtClean="0"/>
              <a:t>‹#›</a:t>
            </a:fld>
            <a:endParaRPr lang="en-US"/>
          </a:p>
        </p:txBody>
      </p:sp>
    </p:spTree>
    <p:extLst>
      <p:ext uri="{BB962C8B-B14F-4D97-AF65-F5344CB8AC3E}">
        <p14:creationId xmlns:p14="http://schemas.microsoft.com/office/powerpoint/2010/main" val="3202820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2975B4-EE3C-4294-BE65-6E47ADEA3974}" type="datetimeFigureOut">
              <a:rPr lang="en-US" smtClean="0"/>
              <a:t>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3F27E-4D67-48B0-B6B9-091753F040D5}" type="slidenum">
              <a:rPr lang="en-US" smtClean="0"/>
              <a:t>‹#›</a:t>
            </a:fld>
            <a:endParaRPr lang="en-US"/>
          </a:p>
        </p:txBody>
      </p:sp>
    </p:spTree>
    <p:extLst>
      <p:ext uri="{BB962C8B-B14F-4D97-AF65-F5344CB8AC3E}">
        <p14:creationId xmlns:p14="http://schemas.microsoft.com/office/powerpoint/2010/main" val="3635966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2975B4-EE3C-4294-BE65-6E47ADEA3974}" type="datetimeFigureOut">
              <a:rPr lang="en-US" smtClean="0"/>
              <a:t>3/1/2022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C3F27E-4D67-48B0-B6B9-091753F040D5}" type="slidenum">
              <a:rPr lang="en-US" smtClean="0"/>
              <a:t>‹#›</a:t>
            </a:fld>
            <a:endParaRPr lang="en-US"/>
          </a:p>
        </p:txBody>
      </p:sp>
    </p:spTree>
    <p:extLst>
      <p:ext uri="{BB962C8B-B14F-4D97-AF65-F5344CB8AC3E}">
        <p14:creationId xmlns:p14="http://schemas.microsoft.com/office/powerpoint/2010/main" val="1858748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3" Type="http://schemas.openxmlformats.org/officeDocument/2006/relationships/hyperlink" Target="http://lo-au.vlabs.ac.in/laser-optics/Malus_law/experiment.html" TargetMode="External" /><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3" Type="http://schemas.openxmlformats.org/officeDocument/2006/relationships/hyperlink" Target="https://www.iitr.ac.in/departments/PH/uploads/Teaching%20Laboratory/12%20Brewsters%20angle.pdf" TargetMode="External" /><Relationship Id="rId2" Type="http://schemas.openxmlformats.org/officeDocument/2006/relationships/hyperlink" Target="http://lo-au.vlabs.ac.in/laser-optics/Malus_law/experiment.html" TargetMode="External" /><Relationship Id="rId1" Type="http://schemas.openxmlformats.org/officeDocument/2006/relationships/slideLayout" Target="../slideLayouts/slideLayout7.xml" /><Relationship Id="rId4" Type="http://schemas.openxmlformats.org/officeDocument/2006/relationships/hyperlink" Target="https://www.iitr.ac.in/departments/PH/uploads/Teaching%20Laboratory/9%20Malus%20law.pdf" TargetMode="External" /></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 /><Relationship Id="rId7" Type="http://schemas.openxmlformats.org/officeDocument/2006/relationships/image" Target="../media/image3.tiff" /><Relationship Id="rId2" Type="http://schemas.openxmlformats.org/officeDocument/2006/relationships/slideLayout" Target="../slideLayouts/slideLayout2.xml" /><Relationship Id="rId1" Type="http://schemas.openxmlformats.org/officeDocument/2006/relationships/vmlDrawing" Target="../drawings/vmlDrawing1.vml" /><Relationship Id="rId6" Type="http://schemas.openxmlformats.org/officeDocument/2006/relationships/image" Target="../media/image2.wmf" /><Relationship Id="rId5" Type="http://schemas.openxmlformats.org/officeDocument/2006/relationships/oleObject" Target="../embeddings/oleObject2.bin" /><Relationship Id="rId4" Type="http://schemas.openxmlformats.org/officeDocument/2006/relationships/image" Target="../media/image1.wmf"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 /><Relationship Id="rId2" Type="http://schemas.openxmlformats.org/officeDocument/2006/relationships/slideLayout" Target="../slideLayouts/slideLayout2.xml" /><Relationship Id="rId1" Type="http://schemas.openxmlformats.org/officeDocument/2006/relationships/vmlDrawing" Target="../drawings/vmlDrawing2.vml" /><Relationship Id="rId6" Type="http://schemas.openxmlformats.org/officeDocument/2006/relationships/image" Target="../media/image7.wmf" /><Relationship Id="rId5" Type="http://schemas.openxmlformats.org/officeDocument/2006/relationships/oleObject" Target="../embeddings/oleObject4.bin" /><Relationship Id="rId4" Type="http://schemas.openxmlformats.org/officeDocument/2006/relationships/image" Target="../media/image6.wmf"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hyperlink" Target="http://lo-au.vlabs.ac.in/laser-optics/Malus_law/experiment.html" TargetMode="External"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1532" y="547221"/>
            <a:ext cx="10216577" cy="523220"/>
          </a:xfrm>
          <a:prstGeom prst="rect">
            <a:avLst/>
          </a:prstGeom>
          <a:noFill/>
        </p:spPr>
        <p:txBody>
          <a:bodyPr wrap="square" lIns="91440" tIns="45720" rIns="91440" bIns="45720">
            <a:spAutoFit/>
          </a:bodyPr>
          <a:lstStyle/>
          <a:p>
            <a:pPr algn="just"/>
            <a:r>
              <a:rPr lang="en-GB" sz="2800" b="1">
                <a:solidFill>
                  <a:srgbClr val="0070C0"/>
                </a:solidFill>
                <a:latin typeface="Times New Roman" panose="02020603050405020304" pitchFamily="18" charset="0"/>
                <a:cs typeface="Times New Roman" panose="02020603050405020304" pitchFamily="18" charset="0"/>
              </a:rPr>
              <a:t>TO STUDY BREWSTER’S LAW USING LASER LIGHT </a:t>
            </a:r>
            <a:endParaRPr lang="en-IN" sz="2800" b="1">
              <a:solidFill>
                <a:srgbClr val="0070C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679F287-1591-4EC5-8907-B749C326B464}"/>
              </a:ext>
            </a:extLst>
          </p:cNvPr>
          <p:cNvSpPr txBox="1"/>
          <p:nvPr/>
        </p:nvSpPr>
        <p:spPr>
          <a:xfrm>
            <a:off x="631532" y="1502829"/>
            <a:ext cx="10066493" cy="954107"/>
          </a:xfrm>
          <a:prstGeom prst="rect">
            <a:avLst/>
          </a:prstGeom>
          <a:noFill/>
        </p:spPr>
        <p:txBody>
          <a:bodyPr wrap="square">
            <a:spAutoFit/>
          </a:bodyPr>
          <a:lstStyle/>
          <a:p>
            <a:pPr algn="just"/>
            <a:r>
              <a:rPr lang="en-IN" sz="3200" b="1">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AIM</a:t>
            </a:r>
            <a:endParaRPr lang="en-IN" sz="320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rPr>
              <a:t>To determine the of Brewster’s angle for glass using a polarized light source. </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97BE118F-5B00-4694-B66D-E62D7EBF02AF}"/>
              </a:ext>
            </a:extLst>
          </p:cNvPr>
          <p:cNvSpPr txBox="1"/>
          <p:nvPr/>
        </p:nvSpPr>
        <p:spPr>
          <a:xfrm>
            <a:off x="511459" y="2767280"/>
            <a:ext cx="10009495" cy="1323439"/>
          </a:xfrm>
          <a:prstGeom prst="rect">
            <a:avLst/>
          </a:prstGeom>
          <a:noFill/>
        </p:spPr>
        <p:txBody>
          <a:bodyPr wrap="square">
            <a:spAutoFit/>
          </a:bodyPr>
          <a:lstStyle/>
          <a:p>
            <a:pPr algn="just"/>
            <a:r>
              <a:rPr lang="en-IN" sz="3200" b="1">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APPARATUS USED</a:t>
            </a:r>
            <a:endParaRPr lang="en-IN" sz="320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p>
            <a:pPr algn="just"/>
            <a:r>
              <a:rPr lang="en-IN" sz="2400">
                <a:latin typeface="Times New Roman" panose="02020603050405020304" pitchFamily="18" charset="0"/>
                <a:cs typeface="Times New Roman" panose="02020603050405020304" pitchFamily="18" charset="0"/>
              </a:rPr>
              <a:t>Laser, Polarizer, Glass plate, Plate holder, Rotational mount, Detector, Current output unit.</a:t>
            </a:r>
          </a:p>
        </p:txBody>
      </p:sp>
    </p:spTree>
    <p:extLst>
      <p:ext uri="{BB962C8B-B14F-4D97-AF65-F5344CB8AC3E}">
        <p14:creationId xmlns:p14="http://schemas.microsoft.com/office/powerpoint/2010/main" val="571796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Rectangle 144">
            <a:extLst>
              <a:ext uri="{FF2B5EF4-FFF2-40B4-BE49-F238E27FC236}">
                <a16:creationId xmlns:a16="http://schemas.microsoft.com/office/drawing/2014/main" id="{DBDC1CC6-42E0-49F2-AF2C-75782C68908A}"/>
              </a:ext>
            </a:extLst>
          </p:cNvPr>
          <p:cNvSpPr>
            <a:spLocks noChangeArrowheads="1"/>
          </p:cNvSpPr>
          <p:nvPr/>
        </p:nvSpPr>
        <p:spPr bwMode="auto">
          <a:xfrm>
            <a:off x="6781893" y="304554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2" name="TextBox 11">
            <a:extLst>
              <a:ext uri="{FF2B5EF4-FFF2-40B4-BE49-F238E27FC236}">
                <a16:creationId xmlns:a16="http://schemas.microsoft.com/office/drawing/2014/main" id="{D941B48F-3E52-47C9-8582-482074EBDA78}"/>
              </a:ext>
            </a:extLst>
          </p:cNvPr>
          <p:cNvSpPr txBox="1"/>
          <p:nvPr/>
        </p:nvSpPr>
        <p:spPr>
          <a:xfrm>
            <a:off x="0" y="-40596"/>
            <a:ext cx="5682774" cy="523220"/>
          </a:xfrm>
          <a:prstGeom prst="rect">
            <a:avLst/>
          </a:prstGeom>
          <a:noFill/>
        </p:spPr>
        <p:txBody>
          <a:bodyPr wrap="none" rtlCol="0">
            <a:spAutoFit/>
          </a:bodyPr>
          <a:lstStyle/>
          <a:p>
            <a:r>
              <a:rPr lang="en-US" sz="2800" b="1">
                <a:solidFill>
                  <a:srgbClr val="C00000"/>
                </a:solidFill>
                <a:latin typeface="Times New Roman" panose="02020603050405020304" pitchFamily="18" charset="0"/>
                <a:cs typeface="Times New Roman" panose="02020603050405020304" pitchFamily="18" charset="0"/>
              </a:rPr>
              <a:t>MALUS’ LAW SETUP (VIRTUAL)</a:t>
            </a:r>
          </a:p>
        </p:txBody>
      </p:sp>
      <p:pic>
        <p:nvPicPr>
          <p:cNvPr id="3" name="Picture 2">
            <a:extLst>
              <a:ext uri="{FF2B5EF4-FFF2-40B4-BE49-F238E27FC236}">
                <a16:creationId xmlns:a16="http://schemas.microsoft.com/office/drawing/2014/main" id="{18C9F675-81C3-465A-B9DA-C907D5694EC6}"/>
              </a:ext>
            </a:extLst>
          </p:cNvPr>
          <p:cNvPicPr>
            <a:picLocks noChangeAspect="1"/>
          </p:cNvPicPr>
          <p:nvPr/>
        </p:nvPicPr>
        <p:blipFill rotWithShape="1">
          <a:blip r:embed="rId2"/>
          <a:srcRect l="15682" t="18100" r="531" b="9172"/>
          <a:stretch/>
        </p:blipFill>
        <p:spPr>
          <a:xfrm>
            <a:off x="655781" y="1113090"/>
            <a:ext cx="10215419" cy="4987638"/>
          </a:xfrm>
          <a:prstGeom prst="rect">
            <a:avLst/>
          </a:prstGeom>
        </p:spPr>
      </p:pic>
      <p:cxnSp>
        <p:nvCxnSpPr>
          <p:cNvPr id="15" name="Straight Arrow Connector 14">
            <a:extLst>
              <a:ext uri="{FF2B5EF4-FFF2-40B4-BE49-F238E27FC236}">
                <a16:creationId xmlns:a16="http://schemas.microsoft.com/office/drawing/2014/main" id="{428C0C91-0DA2-4C69-8D95-7646E1150FEE}"/>
              </a:ext>
            </a:extLst>
          </p:cNvPr>
          <p:cNvCxnSpPr>
            <a:cxnSpLocks/>
          </p:cNvCxnSpPr>
          <p:nvPr/>
        </p:nvCxnSpPr>
        <p:spPr>
          <a:xfrm flipH="1" flipV="1">
            <a:off x="10014528" y="2516848"/>
            <a:ext cx="893618" cy="388358"/>
          </a:xfrm>
          <a:prstGeom prst="straightConnector1">
            <a:avLst/>
          </a:prstGeom>
          <a:ln w="539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FBFD6F1B-0436-4132-8952-8FD4AF3A5E81}"/>
              </a:ext>
            </a:extLst>
          </p:cNvPr>
          <p:cNvSpPr/>
          <p:nvPr/>
        </p:nvSpPr>
        <p:spPr>
          <a:xfrm>
            <a:off x="10908146" y="2706992"/>
            <a:ext cx="1071418" cy="338554"/>
          </a:xfrm>
          <a:prstGeom prst="rect">
            <a:avLst/>
          </a:prstGeom>
          <a:solidFill>
            <a:schemeClr val="accent1">
              <a:lumMod val="40000"/>
              <a:lumOff val="60000"/>
            </a:schemeClr>
          </a:solidFill>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algn="ctr">
              <a:defRPr/>
            </a:pPr>
            <a:r>
              <a:rPr lang="en-IN" sz="1600" b="1">
                <a:effectLst/>
                <a:latin typeface="Times New Roman" panose="02020603050405020304" pitchFamily="18" charset="0"/>
                <a:ea typeface="Calibri" panose="020F0502020204030204" pitchFamily="34" charset="0"/>
              </a:rPr>
              <a:t>(</a:t>
            </a:r>
            <a:r>
              <a:rPr lang="en-IN" sz="1600" b="1">
                <a:latin typeface="Times New Roman" panose="02020603050405020304" pitchFamily="18" charset="0"/>
                <a:ea typeface="Calibri" panose="020F0502020204030204" pitchFamily="34" charset="0"/>
              </a:rPr>
              <a:t>1) </a:t>
            </a:r>
            <a:r>
              <a:rPr lang="en-IN" sz="1600" b="1">
                <a:effectLst/>
                <a:latin typeface="Times New Roman" panose="02020603050405020304" pitchFamily="18" charset="0"/>
                <a:ea typeface="Calibri" panose="020F0502020204030204" pitchFamily="34" charset="0"/>
              </a:rPr>
              <a:t>Click</a:t>
            </a:r>
            <a:endParaRPr lang="en-US" sz="1100" b="1"/>
          </a:p>
        </p:txBody>
      </p:sp>
      <p:cxnSp>
        <p:nvCxnSpPr>
          <p:cNvPr id="24" name="Straight Arrow Connector 23">
            <a:extLst>
              <a:ext uri="{FF2B5EF4-FFF2-40B4-BE49-F238E27FC236}">
                <a16:creationId xmlns:a16="http://schemas.microsoft.com/office/drawing/2014/main" id="{EB4F81D0-DE2B-4EB4-A9D5-6AD62F858377}"/>
              </a:ext>
            </a:extLst>
          </p:cNvPr>
          <p:cNvCxnSpPr>
            <a:cxnSpLocks/>
          </p:cNvCxnSpPr>
          <p:nvPr/>
        </p:nvCxnSpPr>
        <p:spPr>
          <a:xfrm flipH="1" flipV="1">
            <a:off x="8670636" y="2067747"/>
            <a:ext cx="685800" cy="1338316"/>
          </a:xfrm>
          <a:prstGeom prst="straightConnector1">
            <a:avLst/>
          </a:prstGeom>
          <a:ln w="539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5E940D4B-6191-43CC-BC69-B30D878DC074}"/>
              </a:ext>
            </a:extLst>
          </p:cNvPr>
          <p:cNvSpPr/>
          <p:nvPr/>
        </p:nvSpPr>
        <p:spPr>
          <a:xfrm>
            <a:off x="8889999" y="3406063"/>
            <a:ext cx="1371601" cy="584775"/>
          </a:xfrm>
          <a:prstGeom prst="rect">
            <a:avLst/>
          </a:prstGeom>
          <a:solidFill>
            <a:schemeClr val="accent1">
              <a:lumMod val="40000"/>
              <a:lumOff val="60000"/>
            </a:schemeClr>
          </a:solidFill>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algn="ctr">
              <a:defRPr/>
            </a:pPr>
            <a:r>
              <a:rPr lang="en-IN" sz="1600" b="1">
                <a:effectLst/>
                <a:latin typeface="Times New Roman" panose="02020603050405020304" pitchFamily="18" charset="0"/>
                <a:ea typeface="Calibri" panose="020F0502020204030204" pitchFamily="34" charset="0"/>
              </a:rPr>
              <a:t>(2) Rotate the Angle</a:t>
            </a:r>
            <a:endParaRPr lang="en-US" sz="1100" b="1"/>
          </a:p>
        </p:txBody>
      </p:sp>
      <p:cxnSp>
        <p:nvCxnSpPr>
          <p:cNvPr id="26" name="Straight Arrow Connector 25">
            <a:extLst>
              <a:ext uri="{FF2B5EF4-FFF2-40B4-BE49-F238E27FC236}">
                <a16:creationId xmlns:a16="http://schemas.microsoft.com/office/drawing/2014/main" id="{546A6913-ED94-4782-846B-74486153ABE9}"/>
              </a:ext>
            </a:extLst>
          </p:cNvPr>
          <p:cNvCxnSpPr>
            <a:cxnSpLocks/>
          </p:cNvCxnSpPr>
          <p:nvPr/>
        </p:nvCxnSpPr>
        <p:spPr>
          <a:xfrm flipH="1" flipV="1">
            <a:off x="1433946" y="5434102"/>
            <a:ext cx="681182" cy="751710"/>
          </a:xfrm>
          <a:prstGeom prst="straightConnector1">
            <a:avLst/>
          </a:prstGeom>
          <a:ln w="539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0EA453F1-A7C3-46AE-B870-334690F402F2}"/>
              </a:ext>
            </a:extLst>
          </p:cNvPr>
          <p:cNvSpPr/>
          <p:nvPr/>
        </p:nvSpPr>
        <p:spPr>
          <a:xfrm>
            <a:off x="2115128" y="6185812"/>
            <a:ext cx="2142836" cy="584775"/>
          </a:xfrm>
          <a:prstGeom prst="rect">
            <a:avLst/>
          </a:prstGeom>
          <a:solidFill>
            <a:schemeClr val="accent1">
              <a:lumMod val="40000"/>
              <a:lumOff val="60000"/>
            </a:schemeClr>
          </a:solidFill>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algn="ctr">
              <a:defRPr/>
            </a:pPr>
            <a:r>
              <a:rPr lang="en-IN" sz="1600" b="1">
                <a:effectLst/>
                <a:latin typeface="Times New Roman" panose="02020603050405020304" pitchFamily="18" charset="0"/>
                <a:ea typeface="Calibri" panose="020F0502020204030204" pitchFamily="34" charset="0"/>
              </a:rPr>
              <a:t>(3) Note down the Current value</a:t>
            </a:r>
            <a:endParaRPr lang="en-US" sz="1100" b="1"/>
          </a:p>
        </p:txBody>
      </p:sp>
      <p:sp>
        <p:nvSpPr>
          <p:cNvPr id="11" name="Rectangle 10">
            <a:extLst>
              <a:ext uri="{FF2B5EF4-FFF2-40B4-BE49-F238E27FC236}">
                <a16:creationId xmlns:a16="http://schemas.microsoft.com/office/drawing/2014/main" id="{FC8FCDBA-6CD7-4FA9-A69B-9285DEE11800}"/>
              </a:ext>
            </a:extLst>
          </p:cNvPr>
          <p:cNvSpPr/>
          <p:nvPr/>
        </p:nvSpPr>
        <p:spPr>
          <a:xfrm>
            <a:off x="695192" y="608883"/>
            <a:ext cx="10176008" cy="461665"/>
          </a:xfrm>
          <a:prstGeom prst="rect">
            <a:avLst/>
          </a:prstGeom>
          <a:solidFill>
            <a:schemeClr val="accent4"/>
          </a:solidFill>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algn="ctr">
              <a:defRPr/>
            </a:pPr>
            <a:r>
              <a:rPr lang="en-IN" sz="1600" b="1" i="1">
                <a:effectLst/>
                <a:latin typeface="Times New Roman" panose="02020603050405020304" pitchFamily="18" charset="0"/>
                <a:ea typeface="Calibri" panose="020F0502020204030204" pitchFamily="34" charset="0"/>
              </a:rPr>
              <a:t>Link </a:t>
            </a:r>
            <a:r>
              <a:rPr lang="en-IN" sz="2400" b="1" i="1">
                <a:effectLst/>
                <a:latin typeface="Times New Roman" panose="02020603050405020304" pitchFamily="18" charset="0"/>
                <a:ea typeface="Calibri" panose="020F0502020204030204" pitchFamily="34" charset="0"/>
              </a:rPr>
              <a:t>:</a:t>
            </a:r>
            <a:r>
              <a:rPr lang="en-US" sz="1600" b="1" i="1">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http://lo-au.vlabs.ac.in/laser-optics/Malus_law/experiment.html</a:t>
            </a:r>
            <a:endParaRPr lang="en-US" sz="1100" b="1"/>
          </a:p>
        </p:txBody>
      </p:sp>
    </p:spTree>
    <p:extLst>
      <p:ext uri="{BB962C8B-B14F-4D97-AF65-F5344CB8AC3E}">
        <p14:creationId xmlns:p14="http://schemas.microsoft.com/office/powerpoint/2010/main" val="1981591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35EB74A-A273-4B06-B1C5-DD439EA9E312}"/>
              </a:ext>
            </a:extLst>
          </p:cNvPr>
          <p:cNvPicPr>
            <a:picLocks noChangeAspect="1"/>
          </p:cNvPicPr>
          <p:nvPr/>
        </p:nvPicPr>
        <p:blipFill rotWithShape="1">
          <a:blip r:embed="rId2"/>
          <a:srcRect l="15758" t="18451" r="682" b="8417"/>
          <a:stretch/>
        </p:blipFill>
        <p:spPr>
          <a:xfrm>
            <a:off x="803563" y="1320800"/>
            <a:ext cx="10187709" cy="5015345"/>
          </a:xfrm>
          <a:prstGeom prst="rect">
            <a:avLst/>
          </a:prstGeom>
        </p:spPr>
      </p:pic>
      <p:cxnSp>
        <p:nvCxnSpPr>
          <p:cNvPr id="10" name="Straight Arrow Connector 9">
            <a:extLst>
              <a:ext uri="{FF2B5EF4-FFF2-40B4-BE49-F238E27FC236}">
                <a16:creationId xmlns:a16="http://schemas.microsoft.com/office/drawing/2014/main" id="{9D7BB93E-6964-411E-A956-F8A2DC341495}"/>
              </a:ext>
            </a:extLst>
          </p:cNvPr>
          <p:cNvCxnSpPr>
            <a:cxnSpLocks/>
          </p:cNvCxnSpPr>
          <p:nvPr/>
        </p:nvCxnSpPr>
        <p:spPr>
          <a:xfrm flipH="1" flipV="1">
            <a:off x="5126182" y="2551167"/>
            <a:ext cx="1715654" cy="422327"/>
          </a:xfrm>
          <a:prstGeom prst="straightConnector1">
            <a:avLst/>
          </a:prstGeom>
          <a:ln w="539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83B9552-CA60-4CA1-AF03-C41F50DB3D82}"/>
              </a:ext>
            </a:extLst>
          </p:cNvPr>
          <p:cNvSpPr/>
          <p:nvPr/>
        </p:nvSpPr>
        <p:spPr>
          <a:xfrm>
            <a:off x="6841836" y="2628021"/>
            <a:ext cx="1431636" cy="830997"/>
          </a:xfrm>
          <a:prstGeom prst="rect">
            <a:avLst/>
          </a:prstGeom>
          <a:solidFill>
            <a:schemeClr val="accent1">
              <a:lumMod val="40000"/>
              <a:lumOff val="60000"/>
            </a:schemeClr>
          </a:solidFill>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algn="ctr">
              <a:defRPr/>
            </a:pPr>
            <a:r>
              <a:rPr lang="en-IN" sz="1600" b="1">
                <a:effectLst/>
                <a:latin typeface="Times New Roman" panose="02020603050405020304" pitchFamily="18" charset="0"/>
                <a:ea typeface="Calibri" panose="020F0502020204030204" pitchFamily="34" charset="0"/>
              </a:rPr>
              <a:t>Plot the graph from your own data</a:t>
            </a:r>
            <a:endParaRPr lang="en-US" sz="1100" b="1"/>
          </a:p>
        </p:txBody>
      </p:sp>
      <p:sp>
        <p:nvSpPr>
          <p:cNvPr id="5" name="TextBox 4">
            <a:extLst>
              <a:ext uri="{FF2B5EF4-FFF2-40B4-BE49-F238E27FC236}">
                <a16:creationId xmlns:a16="http://schemas.microsoft.com/office/drawing/2014/main" id="{67BC17F4-C8C3-4A98-921B-E129F606869D}"/>
              </a:ext>
            </a:extLst>
          </p:cNvPr>
          <p:cNvSpPr txBox="1"/>
          <p:nvPr/>
        </p:nvSpPr>
        <p:spPr>
          <a:xfrm>
            <a:off x="214643" y="88713"/>
            <a:ext cx="5682774" cy="523220"/>
          </a:xfrm>
          <a:prstGeom prst="rect">
            <a:avLst/>
          </a:prstGeom>
          <a:noFill/>
        </p:spPr>
        <p:txBody>
          <a:bodyPr wrap="none" rtlCol="0">
            <a:spAutoFit/>
          </a:bodyPr>
          <a:lstStyle/>
          <a:p>
            <a:r>
              <a:rPr lang="en-US" sz="2800" b="1">
                <a:solidFill>
                  <a:srgbClr val="C00000"/>
                </a:solidFill>
                <a:latin typeface="Times New Roman" panose="02020603050405020304" pitchFamily="18" charset="0"/>
                <a:cs typeface="Times New Roman" panose="02020603050405020304" pitchFamily="18" charset="0"/>
              </a:rPr>
              <a:t>MALUS’ LAW SETUP (VIRTUAL)</a:t>
            </a:r>
          </a:p>
        </p:txBody>
      </p:sp>
    </p:spTree>
    <p:extLst>
      <p:ext uri="{BB962C8B-B14F-4D97-AF65-F5344CB8AC3E}">
        <p14:creationId xmlns:p14="http://schemas.microsoft.com/office/powerpoint/2010/main" val="174227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9DD6749-6804-4DDD-809C-A2479A020F26}"/>
              </a:ext>
            </a:extLst>
          </p:cNvPr>
          <p:cNvSpPr txBox="1"/>
          <p:nvPr/>
        </p:nvSpPr>
        <p:spPr>
          <a:xfrm>
            <a:off x="783729" y="435491"/>
            <a:ext cx="11595975" cy="877804"/>
          </a:xfrm>
          <a:prstGeom prst="rect">
            <a:avLst/>
          </a:prstGeom>
          <a:noFill/>
        </p:spPr>
        <p:txBody>
          <a:bodyPr wrap="square">
            <a:spAutoFit/>
          </a:bodyPr>
          <a:lstStyle/>
          <a:p>
            <a:pPr algn="just"/>
            <a:r>
              <a:rPr lang="en-IN" sz="3200" b="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OBSERVATIONS</a:t>
            </a:r>
          </a:p>
          <a:p>
            <a:pPr marL="457200" algn="just">
              <a:lnSpc>
                <a:spcPct val="115000"/>
              </a:lnSpc>
              <a:spcAft>
                <a:spcPts val="1000"/>
              </a:spcAft>
              <a:tabLst>
                <a:tab pos="954405" algn="l"/>
              </a:tabLst>
            </a:pP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13AFF6FA-DC58-4F1C-A701-7FB4F58E92B9}"/>
              </a:ext>
            </a:extLst>
          </p:cNvPr>
          <p:cNvGraphicFramePr>
            <a:graphicFrameLocks noGrp="1"/>
          </p:cNvGraphicFramePr>
          <p:nvPr>
            <p:extLst>
              <p:ext uri="{D42A27DB-BD31-4B8C-83A1-F6EECF244321}">
                <p14:modId xmlns:p14="http://schemas.microsoft.com/office/powerpoint/2010/main" val="1201228479"/>
              </p:ext>
            </p:extLst>
          </p:nvPr>
        </p:nvGraphicFramePr>
        <p:xfrm>
          <a:off x="951345" y="2017274"/>
          <a:ext cx="8922327" cy="3851055"/>
        </p:xfrm>
        <a:graphic>
          <a:graphicData uri="http://schemas.openxmlformats.org/drawingml/2006/table">
            <a:tbl>
              <a:tblPr firstRow="1" firstCol="1" bandRow="1">
                <a:tableStyleId>{5C22544A-7EE6-4342-B048-85BDC9FD1C3A}</a:tableStyleId>
              </a:tblPr>
              <a:tblGrid>
                <a:gridCol w="886691">
                  <a:extLst>
                    <a:ext uri="{9D8B030D-6E8A-4147-A177-3AD203B41FA5}">
                      <a16:colId xmlns:a16="http://schemas.microsoft.com/office/drawing/2014/main" val="1914542545"/>
                    </a:ext>
                  </a:extLst>
                </a:gridCol>
                <a:gridCol w="2177085">
                  <a:extLst>
                    <a:ext uri="{9D8B030D-6E8A-4147-A177-3AD203B41FA5}">
                      <a16:colId xmlns:a16="http://schemas.microsoft.com/office/drawing/2014/main" val="271860458"/>
                    </a:ext>
                  </a:extLst>
                </a:gridCol>
                <a:gridCol w="1438695">
                  <a:extLst>
                    <a:ext uri="{9D8B030D-6E8A-4147-A177-3AD203B41FA5}">
                      <a16:colId xmlns:a16="http://schemas.microsoft.com/office/drawing/2014/main" val="3087310090"/>
                    </a:ext>
                  </a:extLst>
                </a:gridCol>
                <a:gridCol w="1462875">
                  <a:extLst>
                    <a:ext uri="{9D8B030D-6E8A-4147-A177-3AD203B41FA5}">
                      <a16:colId xmlns:a16="http://schemas.microsoft.com/office/drawing/2014/main" val="2244073441"/>
                    </a:ext>
                  </a:extLst>
                </a:gridCol>
                <a:gridCol w="1568661">
                  <a:extLst>
                    <a:ext uri="{9D8B030D-6E8A-4147-A177-3AD203B41FA5}">
                      <a16:colId xmlns:a16="http://schemas.microsoft.com/office/drawing/2014/main" val="3571387043"/>
                    </a:ext>
                  </a:extLst>
                </a:gridCol>
                <a:gridCol w="1388320">
                  <a:extLst>
                    <a:ext uri="{9D8B030D-6E8A-4147-A177-3AD203B41FA5}">
                      <a16:colId xmlns:a16="http://schemas.microsoft.com/office/drawing/2014/main" val="2417208402"/>
                    </a:ext>
                  </a:extLst>
                </a:gridCol>
              </a:tblGrid>
              <a:tr h="2967811">
                <a:tc>
                  <a:txBody>
                    <a:bodyPr/>
                    <a:lstStyle/>
                    <a:p>
                      <a:pPr marL="92075" indent="84138" algn="just">
                        <a:lnSpc>
                          <a:spcPct val="115000"/>
                        </a:lnSpc>
                        <a:tabLst>
                          <a:tab pos="954405" algn="l"/>
                        </a:tabLst>
                      </a:pPr>
                      <a:r>
                        <a:rPr lang="en-US" sz="1800">
                          <a:effectLst/>
                        </a:rPr>
                        <a:t>Sl. No.</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marR="0" lvl="0" indent="0" algn="just" defTabSz="914400" rtl="0" eaLnBrk="1" fontAlgn="auto" latinLnBrk="0" hangingPunct="1">
                        <a:lnSpc>
                          <a:spcPct val="115000"/>
                        </a:lnSpc>
                        <a:spcBef>
                          <a:spcPts val="0"/>
                        </a:spcBef>
                        <a:spcAft>
                          <a:spcPts val="0"/>
                        </a:spcAft>
                        <a:buClrTx/>
                        <a:buSzTx/>
                        <a:buFontTx/>
                        <a:buNone/>
                        <a:tabLst>
                          <a:tab pos="954405" algn="l"/>
                        </a:tabLst>
                        <a:defRPr/>
                      </a:pPr>
                      <a:r>
                        <a:rPr lang="en-US" sz="1800">
                          <a:effectLst/>
                        </a:rPr>
                        <a:t>Angle of Analyzer  </a:t>
                      </a:r>
                      <a:r>
                        <a:rPr lang="en-US" sz="1800" b="1" kern="1200">
                          <a:solidFill>
                            <a:schemeClr val="lt1"/>
                          </a:solidFill>
                          <a:effectLst/>
                          <a:latin typeface="+mn-lt"/>
                          <a:ea typeface="+mn-ea"/>
                          <a:cs typeface="+mn-cs"/>
                        </a:rPr>
                        <a:t>θ</a:t>
                      </a:r>
                      <a:endParaRPr lang="en-IN" sz="1800" b="1" kern="1200">
                        <a:solidFill>
                          <a:schemeClr val="lt1"/>
                        </a:solidFill>
                        <a:effectLst/>
                        <a:latin typeface="+mn-lt"/>
                        <a:ea typeface="+mn-ea"/>
                        <a:cs typeface="+mn-cs"/>
                      </a:endParaRPr>
                    </a:p>
                    <a:p>
                      <a:pPr marL="457200" algn="just">
                        <a:lnSpc>
                          <a:spcPct val="115000"/>
                        </a:lnSpc>
                        <a:tabLst>
                          <a:tab pos="954405" algn="l"/>
                        </a:tabLst>
                      </a:pPr>
                      <a:endParaRPr lang="en-IN" sz="1400">
                        <a:effectLst/>
                      </a:endParaRPr>
                    </a:p>
                    <a:p>
                      <a:pPr marL="457200" algn="just">
                        <a:lnSpc>
                          <a:spcPct val="115000"/>
                        </a:lnSpc>
                        <a:tabLst>
                          <a:tab pos="954405" algn="l"/>
                        </a:tabLst>
                      </a:pPr>
                      <a:r>
                        <a:rPr lang="en-US" sz="1800">
                          <a:effectLst/>
                        </a:rPr>
                        <a:t>(Here it is Polarizer)</a:t>
                      </a:r>
                      <a:endParaRPr lang="en-IN" sz="1400">
                        <a:effectLst/>
                      </a:endParaRPr>
                    </a:p>
                    <a:p>
                      <a:pPr marL="457200" algn="just">
                        <a:lnSpc>
                          <a:spcPct val="115000"/>
                        </a:lnSpc>
                        <a:tabLst>
                          <a:tab pos="954405" algn="l"/>
                        </a:tabLst>
                      </a:pPr>
                      <a:r>
                        <a:rPr lang="en-US" sz="1800">
                          <a:effectLst/>
                        </a:rPr>
                        <a:t>Degrees</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15000"/>
                        </a:lnSpc>
                        <a:tabLst>
                          <a:tab pos="954405" algn="l"/>
                        </a:tabLst>
                      </a:pPr>
                      <a:r>
                        <a:rPr lang="en-US" sz="1800">
                          <a:effectLst/>
                        </a:rPr>
                        <a:t>Cos θ</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15000"/>
                        </a:lnSpc>
                        <a:tabLst>
                          <a:tab pos="954405" algn="l"/>
                        </a:tabLst>
                      </a:pPr>
                      <a:r>
                        <a:rPr lang="en-US" sz="1800">
                          <a:effectLst/>
                        </a:rPr>
                        <a:t>Cos</a:t>
                      </a:r>
                      <a:r>
                        <a:rPr lang="en-US" sz="1800" baseline="30000">
                          <a:effectLst/>
                        </a:rPr>
                        <a:t>2</a:t>
                      </a:r>
                      <a:r>
                        <a:rPr lang="en-US" sz="1800">
                          <a:effectLst/>
                        </a:rPr>
                        <a:t> θ</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15000"/>
                        </a:lnSpc>
                        <a:tabLst>
                          <a:tab pos="954405" algn="l"/>
                        </a:tabLst>
                      </a:pPr>
                      <a:r>
                        <a:rPr lang="en-US" sz="1800">
                          <a:effectLst/>
                        </a:rPr>
                        <a:t>Current </a:t>
                      </a:r>
                      <a:endParaRPr lang="en-IN" sz="1400">
                        <a:effectLst/>
                      </a:endParaRPr>
                    </a:p>
                    <a:p>
                      <a:pPr marL="457200" algn="just">
                        <a:lnSpc>
                          <a:spcPct val="115000"/>
                        </a:lnSpc>
                        <a:tabLst>
                          <a:tab pos="954405" algn="l"/>
                        </a:tabLst>
                      </a:pPr>
                      <a:r>
                        <a:rPr lang="en-US" sz="1800" err="1">
                          <a:effectLst/>
                        </a:rPr>
                        <a:t>I</a:t>
                      </a:r>
                      <a:r>
                        <a:rPr lang="en-US" sz="1800" baseline="-25000" err="1">
                          <a:effectLst/>
                        </a:rPr>
                        <a:t>expt</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15000"/>
                        </a:lnSpc>
                        <a:tabLst>
                          <a:tab pos="954405" algn="l"/>
                        </a:tabLst>
                      </a:pPr>
                      <a:r>
                        <a:rPr lang="en-US" sz="1800">
                          <a:effectLst/>
                        </a:rPr>
                        <a:t>Current</a:t>
                      </a:r>
                      <a:endParaRPr lang="en-IN" sz="1400">
                        <a:effectLst/>
                      </a:endParaRPr>
                    </a:p>
                    <a:p>
                      <a:pPr marL="457200" algn="just">
                        <a:lnSpc>
                          <a:spcPct val="115000"/>
                        </a:lnSpc>
                        <a:spcAft>
                          <a:spcPts val="1000"/>
                        </a:spcAft>
                        <a:tabLst>
                          <a:tab pos="954405" algn="l"/>
                        </a:tabLst>
                      </a:pPr>
                      <a:r>
                        <a:rPr lang="en-US" sz="1800" err="1">
                          <a:effectLst/>
                        </a:rPr>
                        <a:t>I</a:t>
                      </a:r>
                      <a:r>
                        <a:rPr lang="en-US" sz="1800" baseline="-25000" err="1">
                          <a:effectLst/>
                        </a:rPr>
                        <a:t>theo</a:t>
                      </a:r>
                      <a:r>
                        <a:rPr lang="en-US" sz="1800">
                          <a:effectLst/>
                        </a:rPr>
                        <a:t> = I</a:t>
                      </a:r>
                      <a:r>
                        <a:rPr lang="en-US" sz="1800" baseline="-25000">
                          <a:effectLst/>
                        </a:rPr>
                        <a:t>max</a:t>
                      </a:r>
                      <a:r>
                        <a:rPr lang="en-US" sz="1800">
                          <a:effectLst/>
                        </a:rPr>
                        <a:t> * Cos</a:t>
                      </a:r>
                      <a:r>
                        <a:rPr lang="en-US" sz="1800" baseline="30000">
                          <a:effectLst/>
                        </a:rPr>
                        <a:t>2</a:t>
                      </a:r>
                      <a:r>
                        <a:rPr lang="en-US" sz="1800">
                          <a:effectLst/>
                        </a:rPr>
                        <a:t> θ</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59956172"/>
                  </a:ext>
                </a:extLst>
              </a:tr>
              <a:tr h="220811">
                <a:tc>
                  <a:txBody>
                    <a:bodyPr/>
                    <a:lstStyle/>
                    <a:p>
                      <a:pPr marL="457200" algn="just">
                        <a:lnSpc>
                          <a:spcPct val="115000"/>
                        </a:lnSpc>
                        <a:tabLst>
                          <a:tab pos="954405" algn="l"/>
                        </a:tabLst>
                      </a:pPr>
                      <a:r>
                        <a:rPr lang="en-US" sz="1100">
                          <a:effectLst/>
                        </a:rPr>
                        <a:t>1. 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15000"/>
                        </a:lnSpc>
                        <a:tabLst>
                          <a:tab pos="954405" algn="l"/>
                        </a:tabLst>
                      </a:pPr>
                      <a:r>
                        <a:rPr lang="en-US"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15000"/>
                        </a:lnSpc>
                        <a:tabLst>
                          <a:tab pos="954405" algn="l"/>
                        </a:tabLst>
                      </a:pPr>
                      <a:r>
                        <a:rPr lang="en-US"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15000"/>
                        </a:lnSpc>
                        <a:tabLst>
                          <a:tab pos="954405" algn="l"/>
                        </a:tabLst>
                      </a:pPr>
                      <a:r>
                        <a:rPr lang="en-US"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15000"/>
                        </a:lnSpc>
                        <a:tabLst>
                          <a:tab pos="954405" algn="l"/>
                        </a:tabLst>
                      </a:pPr>
                      <a:r>
                        <a:rPr lang="en-US"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15000"/>
                        </a:lnSpc>
                        <a:spcAft>
                          <a:spcPts val="1000"/>
                        </a:spcAft>
                        <a:tabLst>
                          <a:tab pos="954405" algn="l"/>
                        </a:tabLst>
                      </a:pPr>
                      <a:r>
                        <a:rPr lang="en-US"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29586119"/>
                  </a:ext>
                </a:extLst>
              </a:tr>
              <a:tr h="220811">
                <a:tc>
                  <a:txBody>
                    <a:bodyPr/>
                    <a:lstStyle/>
                    <a:p>
                      <a:pPr marL="457200" algn="just">
                        <a:lnSpc>
                          <a:spcPct val="115000"/>
                        </a:lnSpc>
                        <a:tabLst>
                          <a:tab pos="954405" algn="l"/>
                        </a:tabLst>
                      </a:pPr>
                      <a:r>
                        <a:rPr lang="en-US" sz="1100">
                          <a:effectLst/>
                        </a:rPr>
                        <a:t>2. 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15000"/>
                        </a:lnSpc>
                        <a:tabLst>
                          <a:tab pos="954405" algn="l"/>
                        </a:tabLst>
                      </a:pPr>
                      <a:r>
                        <a:rPr lang="en-US"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15000"/>
                        </a:lnSpc>
                        <a:tabLst>
                          <a:tab pos="954405" algn="l"/>
                        </a:tabLst>
                      </a:pPr>
                      <a:r>
                        <a:rPr lang="en-US"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15000"/>
                        </a:lnSpc>
                        <a:tabLst>
                          <a:tab pos="954405" algn="l"/>
                        </a:tabLst>
                      </a:pPr>
                      <a:r>
                        <a:rPr lang="en-US"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15000"/>
                        </a:lnSpc>
                        <a:tabLst>
                          <a:tab pos="954405" algn="l"/>
                        </a:tabLst>
                      </a:pPr>
                      <a:r>
                        <a:rPr lang="en-US"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15000"/>
                        </a:lnSpc>
                        <a:spcAft>
                          <a:spcPts val="1000"/>
                        </a:spcAft>
                        <a:tabLst>
                          <a:tab pos="954405" algn="l"/>
                        </a:tabLst>
                      </a:pPr>
                      <a:r>
                        <a:rPr lang="en-US"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32147665"/>
                  </a:ext>
                </a:extLst>
              </a:tr>
              <a:tr h="220811">
                <a:tc>
                  <a:txBody>
                    <a:bodyPr/>
                    <a:lstStyle/>
                    <a:p>
                      <a:pPr marL="457200" algn="just">
                        <a:lnSpc>
                          <a:spcPct val="115000"/>
                        </a:lnSpc>
                        <a:tabLst>
                          <a:tab pos="954405" algn="l"/>
                        </a:tabLst>
                      </a:pPr>
                      <a:r>
                        <a:rPr lang="en-US" sz="1100">
                          <a:effectLst/>
                        </a:rPr>
                        <a:t> 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15000"/>
                        </a:lnSpc>
                        <a:tabLst>
                          <a:tab pos="954405" algn="l"/>
                        </a:tabLst>
                      </a:pPr>
                      <a:r>
                        <a:rPr lang="en-US"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15000"/>
                        </a:lnSpc>
                        <a:tabLst>
                          <a:tab pos="954405" algn="l"/>
                        </a:tabLst>
                      </a:pPr>
                      <a:r>
                        <a:rPr lang="en-US"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15000"/>
                        </a:lnSpc>
                        <a:tabLst>
                          <a:tab pos="954405" algn="l"/>
                        </a:tabLst>
                      </a:pPr>
                      <a:r>
                        <a:rPr lang="en-US"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15000"/>
                        </a:lnSpc>
                        <a:tabLst>
                          <a:tab pos="954405" algn="l"/>
                        </a:tabLst>
                      </a:pPr>
                      <a:r>
                        <a:rPr lang="en-US"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15000"/>
                        </a:lnSpc>
                        <a:spcAft>
                          <a:spcPts val="1000"/>
                        </a:spcAft>
                        <a:tabLst>
                          <a:tab pos="954405" algn="l"/>
                        </a:tabLst>
                      </a:pPr>
                      <a:r>
                        <a:rPr lang="en-US"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6682247"/>
                  </a:ext>
                </a:extLst>
              </a:tr>
              <a:tr h="220811">
                <a:tc>
                  <a:txBody>
                    <a:bodyPr/>
                    <a:lstStyle/>
                    <a:p>
                      <a:pPr marL="457200" algn="just">
                        <a:lnSpc>
                          <a:spcPct val="115000"/>
                        </a:lnSpc>
                        <a:tabLst>
                          <a:tab pos="954405" algn="l"/>
                        </a:tabLst>
                      </a:pPr>
                      <a:r>
                        <a:rPr lang="en-US" sz="1100">
                          <a:effectLst/>
                        </a:rPr>
                        <a:t> 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15000"/>
                        </a:lnSpc>
                        <a:tabLst>
                          <a:tab pos="954405" algn="l"/>
                        </a:tabLst>
                      </a:pPr>
                      <a:r>
                        <a:rPr lang="en-US"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15000"/>
                        </a:lnSpc>
                        <a:tabLst>
                          <a:tab pos="954405" algn="l"/>
                        </a:tabLst>
                      </a:pPr>
                      <a:r>
                        <a:rPr lang="en-US"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15000"/>
                        </a:lnSpc>
                        <a:tabLst>
                          <a:tab pos="954405" algn="l"/>
                        </a:tabLst>
                      </a:pPr>
                      <a:r>
                        <a:rPr lang="en-US"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15000"/>
                        </a:lnSpc>
                        <a:tabLst>
                          <a:tab pos="954405" algn="l"/>
                        </a:tabLst>
                      </a:pPr>
                      <a:r>
                        <a:rPr lang="en-US"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15000"/>
                        </a:lnSpc>
                        <a:spcAft>
                          <a:spcPts val="1000"/>
                        </a:spcAft>
                        <a:tabLst>
                          <a:tab pos="954405" algn="l"/>
                        </a:tabLst>
                      </a:pPr>
                      <a:r>
                        <a:rPr lang="en-US"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75600222"/>
                  </a:ext>
                </a:extLst>
              </a:tr>
            </a:tbl>
          </a:graphicData>
        </a:graphic>
      </p:graphicFrame>
      <p:sp>
        <p:nvSpPr>
          <p:cNvPr id="7" name="TextBox 6">
            <a:extLst>
              <a:ext uri="{FF2B5EF4-FFF2-40B4-BE49-F238E27FC236}">
                <a16:creationId xmlns:a16="http://schemas.microsoft.com/office/drawing/2014/main" id="{332AA7F5-44E3-4BA1-B5DE-07BBC9186FB5}"/>
              </a:ext>
            </a:extLst>
          </p:cNvPr>
          <p:cNvSpPr txBox="1"/>
          <p:nvPr/>
        </p:nvSpPr>
        <p:spPr>
          <a:xfrm>
            <a:off x="877455" y="1274600"/>
            <a:ext cx="6188362" cy="390684"/>
          </a:xfrm>
          <a:prstGeom prst="rect">
            <a:avLst/>
          </a:prstGeom>
          <a:noFill/>
        </p:spPr>
        <p:txBody>
          <a:bodyPr wrap="square">
            <a:spAutoFit/>
          </a:bodyPr>
          <a:lstStyle/>
          <a:p>
            <a:pPr algn="just">
              <a:lnSpc>
                <a:spcPct val="115000"/>
              </a:lnSpc>
              <a:spcAft>
                <a:spcPts val="1000"/>
              </a:spcAft>
              <a:tabLst>
                <a:tab pos="954405" algn="l"/>
              </a:tabLst>
            </a:pPr>
            <a:r>
              <a:rPr lang="en-US" sz="1800">
                <a:effectLst/>
                <a:latin typeface="Times New Roman" panose="02020603050405020304" pitchFamily="18" charset="0"/>
                <a:ea typeface="Calibri" panose="020F0502020204030204" pitchFamily="34" charset="0"/>
                <a:cs typeface="Times New Roman" panose="02020603050405020304" pitchFamily="18" charset="0"/>
              </a:rPr>
              <a:t>Maximum Current I</a:t>
            </a:r>
            <a:r>
              <a:rPr lang="en-US" sz="1800" baseline="-25000">
                <a:effectLst/>
                <a:latin typeface="Times New Roman" panose="02020603050405020304" pitchFamily="18" charset="0"/>
                <a:ea typeface="Calibri" panose="020F0502020204030204" pitchFamily="34" charset="0"/>
                <a:cs typeface="Times New Roman" panose="02020603050405020304" pitchFamily="18" charset="0"/>
              </a:rPr>
              <a:t>max</a:t>
            </a:r>
            <a:r>
              <a:rPr lang="en-US" sz="1800">
                <a:effectLst/>
                <a:latin typeface="Times New Roman" panose="02020603050405020304" pitchFamily="18" charset="0"/>
                <a:ea typeface="Calibri" panose="020F0502020204030204" pitchFamily="34" charset="0"/>
                <a:cs typeface="Times New Roman" panose="02020603050405020304" pitchFamily="18" charset="0"/>
              </a:rPr>
              <a:t> = ….. mA</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10935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9DD6749-6804-4DDD-809C-A2479A020F26}"/>
              </a:ext>
            </a:extLst>
          </p:cNvPr>
          <p:cNvSpPr txBox="1"/>
          <p:nvPr/>
        </p:nvSpPr>
        <p:spPr>
          <a:xfrm>
            <a:off x="423956" y="1593227"/>
            <a:ext cx="11595975" cy="584775"/>
          </a:xfrm>
          <a:prstGeom prst="rect">
            <a:avLst/>
          </a:prstGeom>
          <a:noFill/>
        </p:spPr>
        <p:txBody>
          <a:bodyPr wrap="square">
            <a:spAutoFit/>
          </a:bodyPr>
          <a:lstStyle/>
          <a:p>
            <a:pPr algn="just"/>
            <a:r>
              <a:rPr lang="en-IN" sz="3200" b="1">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Discussion</a:t>
            </a:r>
            <a:endParaRPr lang="en-IN" sz="320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8B34B6D8-E8B4-4F12-BDF6-1034E41CE6C6}"/>
              </a:ext>
            </a:extLst>
          </p:cNvPr>
          <p:cNvSpPr txBox="1"/>
          <p:nvPr/>
        </p:nvSpPr>
        <p:spPr>
          <a:xfrm>
            <a:off x="298012" y="215736"/>
            <a:ext cx="11595975" cy="584775"/>
          </a:xfrm>
          <a:prstGeom prst="rect">
            <a:avLst/>
          </a:prstGeom>
          <a:noFill/>
        </p:spPr>
        <p:txBody>
          <a:bodyPr wrap="square">
            <a:spAutoFit/>
          </a:bodyPr>
          <a:lstStyle/>
          <a:p>
            <a:pPr algn="just"/>
            <a:r>
              <a:rPr lang="en-IN" sz="3200" b="1">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RESULT</a:t>
            </a:r>
            <a:endParaRPr lang="en-IN" sz="320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E4FE26BC-BF51-4A77-BA6B-08D7F7AB07D7}"/>
              </a:ext>
            </a:extLst>
          </p:cNvPr>
          <p:cNvSpPr txBox="1"/>
          <p:nvPr/>
        </p:nvSpPr>
        <p:spPr>
          <a:xfrm>
            <a:off x="423956" y="2329942"/>
            <a:ext cx="10825018" cy="707886"/>
          </a:xfrm>
          <a:prstGeom prst="rect">
            <a:avLst/>
          </a:prstGeom>
          <a:noFill/>
        </p:spPr>
        <p:txBody>
          <a:bodyPr wrap="square">
            <a:spAutoFit/>
          </a:bodyPr>
          <a:lstStyle/>
          <a:p>
            <a:r>
              <a:rPr lang="en-US" sz="2000">
                <a:latin typeface="Times New Roman" panose="02020603050405020304" pitchFamily="18" charset="0"/>
                <a:cs typeface="Times New Roman" panose="02020603050405020304" pitchFamily="18" charset="0"/>
              </a:rPr>
              <a:t>The experimentally measured current (</a:t>
            </a:r>
            <a:r>
              <a:rPr lang="en-US" sz="2000" err="1">
                <a:latin typeface="Times New Roman" panose="02020603050405020304" pitchFamily="18" charset="0"/>
                <a:cs typeface="Times New Roman" panose="02020603050405020304" pitchFamily="18" charset="0"/>
              </a:rPr>
              <a:t>I</a:t>
            </a:r>
            <a:r>
              <a:rPr lang="en-US" sz="2000" baseline="-25000" err="1">
                <a:latin typeface="Times New Roman" panose="02020603050405020304" pitchFamily="18" charset="0"/>
                <a:cs typeface="Times New Roman" panose="02020603050405020304" pitchFamily="18" charset="0"/>
              </a:rPr>
              <a:t>expt</a:t>
            </a:r>
            <a:r>
              <a:rPr lang="en-US" sz="2000">
                <a:latin typeface="Times New Roman" panose="02020603050405020304" pitchFamily="18" charset="0"/>
                <a:cs typeface="Times New Roman" panose="02020603050405020304" pitchFamily="18" charset="0"/>
              </a:rPr>
              <a:t>) and (</a:t>
            </a:r>
            <a:r>
              <a:rPr lang="en-US" sz="2000" err="1">
                <a:latin typeface="Times New Roman" panose="02020603050405020304" pitchFamily="18" charset="0"/>
                <a:cs typeface="Times New Roman" panose="02020603050405020304" pitchFamily="18" charset="0"/>
              </a:rPr>
              <a:t>I</a:t>
            </a:r>
            <a:r>
              <a:rPr lang="en-US" sz="2000" baseline="-25000" err="1">
                <a:latin typeface="Times New Roman" panose="02020603050405020304" pitchFamily="18" charset="0"/>
                <a:cs typeface="Times New Roman" panose="02020603050405020304" pitchFamily="18" charset="0"/>
              </a:rPr>
              <a:t>theo</a:t>
            </a:r>
            <a:r>
              <a:rPr lang="en-US" sz="2000">
                <a:latin typeface="Times New Roman" panose="02020603050405020304" pitchFamily="18" charset="0"/>
                <a:cs typeface="Times New Roman" panose="02020603050405020304" pitchFamily="18" charset="0"/>
              </a:rPr>
              <a:t>) that calculated using equation </a:t>
            </a:r>
            <a:r>
              <a:rPr lang="en-US" sz="2000" err="1">
                <a:latin typeface="Times New Roman" panose="02020603050405020304" pitchFamily="18" charset="0"/>
                <a:cs typeface="Times New Roman" panose="02020603050405020304" pitchFamily="18" charset="0"/>
              </a:rPr>
              <a:t>I</a:t>
            </a:r>
            <a:r>
              <a:rPr lang="en-US" sz="2000" baseline="-25000" err="1">
                <a:latin typeface="Times New Roman" panose="02020603050405020304" pitchFamily="18" charset="0"/>
                <a:cs typeface="Times New Roman" panose="02020603050405020304" pitchFamily="18" charset="0"/>
              </a:rPr>
              <a:t>theo</a:t>
            </a:r>
            <a:r>
              <a:rPr lang="en-US" sz="2000">
                <a:latin typeface="Times New Roman" panose="02020603050405020304" pitchFamily="18" charset="0"/>
                <a:cs typeface="Times New Roman" panose="02020603050405020304" pitchFamily="18" charset="0"/>
              </a:rPr>
              <a:t> = I</a:t>
            </a:r>
            <a:r>
              <a:rPr lang="en-US" sz="2000" baseline="-25000">
                <a:latin typeface="Times New Roman" panose="02020603050405020304" pitchFamily="18" charset="0"/>
                <a:cs typeface="Times New Roman" panose="02020603050405020304" pitchFamily="18" charset="0"/>
              </a:rPr>
              <a:t>max</a:t>
            </a:r>
            <a:r>
              <a:rPr lang="en-US" sz="2000">
                <a:latin typeface="Times New Roman" panose="02020603050405020304" pitchFamily="18" charset="0"/>
                <a:cs typeface="Times New Roman" panose="02020603050405020304" pitchFamily="18" charset="0"/>
              </a:rPr>
              <a:t> Cos</a:t>
            </a:r>
            <a:r>
              <a:rPr lang="en-US" sz="2000" baseline="30000">
                <a:latin typeface="Times New Roman" panose="02020603050405020304" pitchFamily="18" charset="0"/>
                <a:cs typeface="Times New Roman" panose="02020603050405020304" pitchFamily="18" charset="0"/>
              </a:rPr>
              <a:t>2</a:t>
            </a:r>
            <a:r>
              <a:rPr lang="en-US" sz="2000">
                <a:latin typeface="Times New Roman" panose="02020603050405020304" pitchFamily="18" charset="0"/>
                <a:cs typeface="Times New Roman" panose="02020603050405020304" pitchFamily="18" charset="0"/>
              </a:rPr>
              <a:t>θ agree within the limits of the experimental error. </a:t>
            </a:r>
            <a:endParaRPr lang="en-IN" sz="200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08A66FEB-8A91-4FD5-B2A8-77B55BA3E7DD}"/>
              </a:ext>
            </a:extLst>
          </p:cNvPr>
          <p:cNvSpPr txBox="1"/>
          <p:nvPr/>
        </p:nvSpPr>
        <p:spPr>
          <a:xfrm>
            <a:off x="423956" y="874401"/>
            <a:ext cx="6188362" cy="390684"/>
          </a:xfrm>
          <a:prstGeom prst="rect">
            <a:avLst/>
          </a:prstGeom>
          <a:noFill/>
        </p:spPr>
        <p:txBody>
          <a:bodyPr wrap="square">
            <a:spAutoFit/>
          </a:bodyPr>
          <a:lstStyle/>
          <a:p>
            <a:pPr algn="just">
              <a:lnSpc>
                <a:spcPct val="115000"/>
              </a:lnSpc>
              <a:spcAft>
                <a:spcPts val="1000"/>
              </a:spcAft>
              <a:tabLst>
                <a:tab pos="954405" algn="l"/>
              </a:tabLst>
            </a:pPr>
            <a:r>
              <a:rPr lang="en-US" sz="1800">
                <a:effectLst/>
                <a:latin typeface="Times New Roman" panose="02020603050405020304" pitchFamily="18" charset="0"/>
                <a:ea typeface="Calibri" panose="020F0502020204030204" pitchFamily="34" charset="0"/>
                <a:cs typeface="Times New Roman" panose="02020603050405020304" pitchFamily="18" charset="0"/>
              </a:rPr>
              <a:t>Plot a graph between </a:t>
            </a:r>
            <a:r>
              <a:rPr lang="en-US" sz="180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800" baseline="-25000" err="1">
                <a:effectLst/>
                <a:latin typeface="Times New Roman" panose="02020603050405020304" pitchFamily="18" charset="0"/>
                <a:ea typeface="Calibri" panose="020F0502020204030204" pitchFamily="34" charset="0"/>
                <a:cs typeface="Times New Roman" panose="02020603050405020304" pitchFamily="18" charset="0"/>
              </a:rPr>
              <a:t>expt</a:t>
            </a:r>
            <a:r>
              <a:rPr lang="en-US" sz="1800">
                <a:effectLst/>
                <a:latin typeface="Times New Roman" panose="02020603050405020304" pitchFamily="18" charset="0"/>
                <a:ea typeface="Calibri" panose="020F0502020204030204" pitchFamily="34" charset="0"/>
                <a:cs typeface="Times New Roman" panose="02020603050405020304" pitchFamily="18" charset="0"/>
              </a:rPr>
              <a:t> vs  θ.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11A30E07-C4D5-4A9F-A6B3-1E6F22E73F7F}"/>
              </a:ext>
            </a:extLst>
          </p:cNvPr>
          <p:cNvSpPr txBox="1"/>
          <p:nvPr/>
        </p:nvSpPr>
        <p:spPr>
          <a:xfrm>
            <a:off x="516317" y="4590503"/>
            <a:ext cx="11595975" cy="584775"/>
          </a:xfrm>
          <a:prstGeom prst="rect">
            <a:avLst/>
          </a:prstGeom>
          <a:noFill/>
        </p:spPr>
        <p:txBody>
          <a:bodyPr wrap="square">
            <a:spAutoFit/>
          </a:bodyPr>
          <a:lstStyle/>
          <a:p>
            <a:pPr algn="just"/>
            <a:r>
              <a:rPr lang="en-IN" sz="3200" b="1">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References</a:t>
            </a:r>
            <a:endParaRPr lang="en-IN" sz="320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TextBox 14">
            <a:extLst>
              <a:ext uri="{FF2B5EF4-FFF2-40B4-BE49-F238E27FC236}">
                <a16:creationId xmlns:a16="http://schemas.microsoft.com/office/drawing/2014/main" id="{3518A660-9204-4C0B-A84C-4F4A7DD53863}"/>
              </a:ext>
            </a:extLst>
          </p:cNvPr>
          <p:cNvSpPr txBox="1"/>
          <p:nvPr/>
        </p:nvSpPr>
        <p:spPr>
          <a:xfrm>
            <a:off x="516317" y="5244935"/>
            <a:ext cx="10982955" cy="1477328"/>
          </a:xfrm>
          <a:prstGeom prst="rect">
            <a:avLst/>
          </a:prstGeom>
          <a:noFill/>
        </p:spPr>
        <p:txBody>
          <a:bodyPr wrap="square">
            <a:spAutoFit/>
          </a:bodyPr>
          <a:lstStyle/>
          <a:p>
            <a:r>
              <a:rPr lang="en-US" sz="180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http://lo-au.vlabs.ac.in/laser-optics/Brewsters_Angle_Determination/experiment.html</a:t>
            </a:r>
          </a:p>
          <a:p>
            <a:r>
              <a:rPr lang="en-US" sz="180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http://lo-au.vlabs.ac.in/laser-optics/Malus_law/experiment.html</a:t>
            </a:r>
            <a:endParaRPr lang="en-US" sz="180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IN">
                <a:latin typeface="Times New Roman" panose="02020603050405020304" pitchFamily="18" charset="0"/>
                <a:cs typeface="Times New Roman" panose="02020603050405020304" pitchFamily="18" charset="0"/>
                <a:hlinkClick r:id="rId3"/>
              </a:rPr>
              <a:t>https://www.iitr.ac.in/departments/PH/uploads/Teaching%20Laboratory/12%20Brewsters%20angle.pdf</a:t>
            </a:r>
            <a:endParaRPr lang="en-IN">
              <a:latin typeface="Times New Roman" panose="02020603050405020304" pitchFamily="18" charset="0"/>
              <a:cs typeface="Times New Roman" panose="02020603050405020304" pitchFamily="18" charset="0"/>
            </a:endParaRPr>
          </a:p>
          <a:p>
            <a:r>
              <a:rPr lang="en-IN">
                <a:latin typeface="Times New Roman" panose="02020603050405020304" pitchFamily="18" charset="0"/>
                <a:cs typeface="Times New Roman" panose="02020603050405020304" pitchFamily="18" charset="0"/>
                <a:hlinkClick r:id="rId4"/>
              </a:rPr>
              <a:t>https://www.iitr.ac.in/departments/PH/uploads/Teaching%20Laboratory/9%20Malus%20law.pdf</a:t>
            </a:r>
            <a:endParaRPr lang="en-IN">
              <a:latin typeface="Times New Roman" panose="02020603050405020304" pitchFamily="18" charset="0"/>
              <a:cs typeface="Times New Roman" panose="02020603050405020304" pitchFamily="18" charset="0"/>
            </a:endParaRPr>
          </a:p>
          <a:p>
            <a:endParaRPr lang="en-IN"/>
          </a:p>
        </p:txBody>
      </p:sp>
    </p:spTree>
    <p:extLst>
      <p:ext uri="{BB962C8B-B14F-4D97-AF65-F5344CB8AC3E}">
        <p14:creationId xmlns:p14="http://schemas.microsoft.com/office/powerpoint/2010/main" val="2869941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102">
            <a:extLst>
              <a:ext uri="{FF2B5EF4-FFF2-40B4-BE49-F238E27FC236}">
                <a16:creationId xmlns:a16="http://schemas.microsoft.com/office/drawing/2014/main" id="{9BA6272A-A618-495E-BC6F-5812452BA8D6}"/>
              </a:ext>
            </a:extLst>
          </p:cNvPr>
          <p:cNvSpPr>
            <a:spLocks noChangeArrowheads="1"/>
          </p:cNvSpPr>
          <p:nvPr/>
        </p:nvSpPr>
        <p:spPr bwMode="auto">
          <a:xfrm>
            <a:off x="6953987" y="360690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11" name="Rectangle 144">
            <a:extLst>
              <a:ext uri="{FF2B5EF4-FFF2-40B4-BE49-F238E27FC236}">
                <a16:creationId xmlns:a16="http://schemas.microsoft.com/office/drawing/2014/main" id="{DBDC1CC6-42E0-49F2-AF2C-75782C68908A}"/>
              </a:ext>
            </a:extLst>
          </p:cNvPr>
          <p:cNvSpPr>
            <a:spLocks noChangeArrowheads="1"/>
          </p:cNvSpPr>
          <p:nvPr/>
        </p:nvSpPr>
        <p:spPr bwMode="auto">
          <a:xfrm>
            <a:off x="6781893" y="304554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2" name="Object 1">
            <a:extLst>
              <a:ext uri="{FF2B5EF4-FFF2-40B4-BE49-F238E27FC236}">
                <a16:creationId xmlns:a16="http://schemas.microsoft.com/office/drawing/2014/main" id="{6400C973-0CC0-4710-BEA6-31C9C89D59AB}"/>
              </a:ext>
            </a:extLst>
          </p:cNvPr>
          <p:cNvGraphicFramePr>
            <a:graphicFrameLocks noChangeAspect="1"/>
          </p:cNvGraphicFramePr>
          <p:nvPr>
            <p:extLst>
              <p:ext uri="{D42A27DB-BD31-4B8C-83A1-F6EECF244321}">
                <p14:modId xmlns:p14="http://schemas.microsoft.com/office/powerpoint/2010/main" val="1708183569"/>
              </p:ext>
            </p:extLst>
          </p:nvPr>
        </p:nvGraphicFramePr>
        <p:xfrm>
          <a:off x="3924468" y="3863483"/>
          <a:ext cx="1588059" cy="573956"/>
        </p:xfrm>
        <a:graphic>
          <a:graphicData uri="http://schemas.openxmlformats.org/presentationml/2006/ole">
            <mc:AlternateContent xmlns:mc="http://schemas.openxmlformats.org/markup-compatibility/2006">
              <mc:Choice xmlns:v="urn:schemas-microsoft-com:vml" Requires="v">
                <p:oleObj spid="_x0000_s1025" name="Equation" r:id="rId3" imgW="647700" imgH="228600" progId="Equation.DSMT4">
                  <p:embed/>
                </p:oleObj>
              </mc:Choice>
              <mc:Fallback>
                <p:oleObj name="Equation" r:id="rId3" imgW="647700" imgH="228600" progId="Equation.DSMT4">
                  <p:embed/>
                  <p:pic>
                    <p:nvPicPr>
                      <p:cNvPr id="2" name="Object 1">
                        <a:extLst>
                          <a:ext uri="{FF2B5EF4-FFF2-40B4-BE49-F238E27FC236}">
                            <a16:creationId xmlns:a16="http://schemas.microsoft.com/office/drawing/2014/main" id="{6400C973-0CC0-4710-BEA6-31C9C89D59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4468" y="3863483"/>
                        <a:ext cx="1588059" cy="573956"/>
                      </a:xfrm>
                      <a:prstGeom prst="rect">
                        <a:avLst/>
                      </a:prstGeom>
                      <a:noFill/>
                    </p:spPr>
                  </p:pic>
                </p:oleObj>
              </mc:Fallback>
            </mc:AlternateContent>
          </a:graphicData>
        </a:graphic>
      </p:graphicFrame>
      <p:graphicFrame>
        <p:nvGraphicFramePr>
          <p:cNvPr id="4" name="Object 3">
            <a:extLst>
              <a:ext uri="{FF2B5EF4-FFF2-40B4-BE49-F238E27FC236}">
                <a16:creationId xmlns:a16="http://schemas.microsoft.com/office/drawing/2014/main" id="{C9DC2FD1-1A5A-4E43-B382-5763BBDF29AF}"/>
              </a:ext>
            </a:extLst>
          </p:cNvPr>
          <p:cNvGraphicFramePr>
            <a:graphicFrameLocks noChangeAspect="1"/>
          </p:cNvGraphicFramePr>
          <p:nvPr>
            <p:extLst>
              <p:ext uri="{D42A27DB-BD31-4B8C-83A1-F6EECF244321}">
                <p14:modId xmlns:p14="http://schemas.microsoft.com/office/powerpoint/2010/main" val="2330427793"/>
              </p:ext>
            </p:extLst>
          </p:nvPr>
        </p:nvGraphicFramePr>
        <p:xfrm>
          <a:off x="3924468" y="4529759"/>
          <a:ext cx="1995487" cy="574675"/>
        </p:xfrm>
        <a:graphic>
          <a:graphicData uri="http://schemas.openxmlformats.org/presentationml/2006/ole">
            <mc:AlternateContent xmlns:mc="http://schemas.openxmlformats.org/markup-compatibility/2006">
              <mc:Choice xmlns:v="urn:schemas-microsoft-com:vml" Requires="v">
                <p:oleObj spid="_x0000_s1026" name="Equation" r:id="rId5" imgW="888840" imgH="253800" progId="Equation.DSMT4">
                  <p:embed/>
                </p:oleObj>
              </mc:Choice>
              <mc:Fallback>
                <p:oleObj name="Equation" r:id="rId5" imgW="888840" imgH="253800" progId="Equation.DSMT4">
                  <p:embed/>
                  <p:pic>
                    <p:nvPicPr>
                      <p:cNvPr id="4" name="Object 3">
                        <a:extLst>
                          <a:ext uri="{FF2B5EF4-FFF2-40B4-BE49-F238E27FC236}">
                            <a16:creationId xmlns:a16="http://schemas.microsoft.com/office/drawing/2014/main" id="{C9DC2FD1-1A5A-4E43-B382-5763BBDF29AF}"/>
                          </a:ext>
                        </a:extLst>
                      </p:cNvPr>
                      <p:cNvPicPr>
                        <a:picLocks noChangeAspect="1" noChangeArrowheads="1"/>
                      </p:cNvPicPr>
                      <p:nvPr/>
                    </p:nvPicPr>
                    <p:blipFill>
                      <a:blip r:embed="rId6"/>
                      <a:srcRect/>
                      <a:stretch>
                        <a:fillRect/>
                      </a:stretch>
                    </p:blipFill>
                    <p:spPr bwMode="auto">
                      <a:xfrm>
                        <a:off x="3924468" y="4529759"/>
                        <a:ext cx="1995487" cy="574675"/>
                      </a:xfrm>
                      <a:prstGeom prst="rect">
                        <a:avLst/>
                      </a:prstGeom>
                      <a:noFill/>
                    </p:spPr>
                  </p:pic>
                </p:oleObj>
              </mc:Fallback>
            </mc:AlternateContent>
          </a:graphicData>
        </a:graphic>
      </p:graphicFrame>
      <p:sp>
        <p:nvSpPr>
          <p:cNvPr id="6" name="Rectangle 5">
            <a:extLst>
              <a:ext uri="{FF2B5EF4-FFF2-40B4-BE49-F238E27FC236}">
                <a16:creationId xmlns:a16="http://schemas.microsoft.com/office/drawing/2014/main" id="{0DE75DBE-7A1C-4DF0-98E0-E8203E36405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6">
            <a:extLst>
              <a:ext uri="{FF2B5EF4-FFF2-40B4-BE49-F238E27FC236}">
                <a16:creationId xmlns:a16="http://schemas.microsoft.com/office/drawing/2014/main" id="{DA010A09-1AA1-48AD-8158-E5696D4C3722}"/>
              </a:ext>
            </a:extLst>
          </p:cNvPr>
          <p:cNvSpPr>
            <a:spLocks noChangeArrowheads="1"/>
          </p:cNvSpPr>
          <p:nvPr/>
        </p:nvSpPr>
        <p:spPr bwMode="auto">
          <a:xfrm>
            <a:off x="64655" y="95060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Rectangle 7">
            <a:extLst>
              <a:ext uri="{FF2B5EF4-FFF2-40B4-BE49-F238E27FC236}">
                <a16:creationId xmlns:a16="http://schemas.microsoft.com/office/drawing/2014/main" id="{D46D272B-77CE-41A4-8972-73C829BE2640}"/>
              </a:ext>
            </a:extLst>
          </p:cNvPr>
          <p:cNvSpPr>
            <a:spLocks noChangeArrowheads="1"/>
          </p:cNvSpPr>
          <p:nvPr/>
        </p:nvSpPr>
        <p:spPr bwMode="auto">
          <a:xfrm>
            <a:off x="0" y="14319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Rectangle 8">
            <a:extLst>
              <a:ext uri="{FF2B5EF4-FFF2-40B4-BE49-F238E27FC236}">
                <a16:creationId xmlns:a16="http://schemas.microsoft.com/office/drawing/2014/main" id="{173D61F0-DA67-41C1-AF4F-903829DD7D91}"/>
              </a:ext>
            </a:extLst>
          </p:cNvPr>
          <p:cNvSpPr>
            <a:spLocks noChangeArrowheads="1"/>
          </p:cNvSpPr>
          <p:nvPr/>
        </p:nvSpPr>
        <p:spPr bwMode="auto">
          <a:xfrm>
            <a:off x="0" y="21717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2" name="Rectangle 9">
            <a:extLst>
              <a:ext uri="{FF2B5EF4-FFF2-40B4-BE49-F238E27FC236}">
                <a16:creationId xmlns:a16="http://schemas.microsoft.com/office/drawing/2014/main" id="{9D7A9389-22AC-4198-AD57-0E800D8DE97D}"/>
              </a:ext>
            </a:extLst>
          </p:cNvPr>
          <p:cNvSpPr>
            <a:spLocks noChangeArrowheads="1"/>
          </p:cNvSpPr>
          <p:nvPr/>
        </p:nvSpPr>
        <p:spPr bwMode="auto">
          <a:xfrm>
            <a:off x="457200" y="29035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2" name="TextBox 21">
            <a:extLst>
              <a:ext uri="{FF2B5EF4-FFF2-40B4-BE49-F238E27FC236}">
                <a16:creationId xmlns:a16="http://schemas.microsoft.com/office/drawing/2014/main" id="{D6ADCAA0-9E92-4881-8A70-910CBEC1181E}"/>
              </a:ext>
            </a:extLst>
          </p:cNvPr>
          <p:cNvSpPr txBox="1"/>
          <p:nvPr/>
        </p:nvSpPr>
        <p:spPr>
          <a:xfrm>
            <a:off x="0" y="-40596"/>
            <a:ext cx="5076133" cy="523220"/>
          </a:xfrm>
          <a:prstGeom prst="rect">
            <a:avLst/>
          </a:prstGeom>
          <a:noFill/>
        </p:spPr>
        <p:txBody>
          <a:bodyPr wrap="none" rtlCol="0">
            <a:spAutoFit/>
          </a:bodyPr>
          <a:lstStyle/>
          <a:p>
            <a:r>
              <a:rPr lang="en-US" sz="2800" b="1">
                <a:solidFill>
                  <a:srgbClr val="C00000"/>
                </a:solidFill>
                <a:latin typeface="Times New Roman" panose="02020603050405020304" pitchFamily="18" charset="0"/>
                <a:cs typeface="Times New Roman" panose="02020603050405020304" pitchFamily="18" charset="0"/>
              </a:rPr>
              <a:t>THEORY &amp; FORMULA USED</a:t>
            </a:r>
          </a:p>
        </p:txBody>
      </p:sp>
      <p:sp>
        <p:nvSpPr>
          <p:cNvPr id="16" name="TextBox 15">
            <a:extLst>
              <a:ext uri="{FF2B5EF4-FFF2-40B4-BE49-F238E27FC236}">
                <a16:creationId xmlns:a16="http://schemas.microsoft.com/office/drawing/2014/main" id="{DEF85BC9-7894-471D-BBDF-FD1C15FE79E3}"/>
              </a:ext>
            </a:extLst>
          </p:cNvPr>
          <p:cNvSpPr txBox="1"/>
          <p:nvPr/>
        </p:nvSpPr>
        <p:spPr>
          <a:xfrm>
            <a:off x="259223" y="3393454"/>
            <a:ext cx="6192982" cy="461665"/>
          </a:xfrm>
          <a:prstGeom prst="rect">
            <a:avLst/>
          </a:prstGeom>
          <a:noFill/>
        </p:spPr>
        <p:txBody>
          <a:bodyPr wrap="square">
            <a:spAutoFit/>
          </a:bodyPr>
          <a:lstStyle/>
          <a:p>
            <a:r>
              <a:rPr lang="en-US" sz="2400">
                <a:latin typeface="Times New Roman" panose="02020603050405020304" pitchFamily="18" charset="0"/>
                <a:cs typeface="Times New Roman" panose="02020603050405020304" pitchFamily="18" charset="0"/>
              </a:rPr>
              <a:t>Brewster’s angle for a given medium is</a:t>
            </a:r>
            <a:endParaRPr lang="en-IN" sz="240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B25808DF-614D-4860-B426-D50C280BB89F}"/>
              </a:ext>
            </a:extLst>
          </p:cNvPr>
          <p:cNvSpPr txBox="1"/>
          <p:nvPr/>
        </p:nvSpPr>
        <p:spPr>
          <a:xfrm>
            <a:off x="259223" y="5126356"/>
            <a:ext cx="5956849" cy="1200329"/>
          </a:xfrm>
          <a:prstGeom prst="rect">
            <a:avLst/>
          </a:prstGeom>
          <a:noFill/>
        </p:spPr>
        <p:txBody>
          <a:bodyPr wrap="square">
            <a:spAutoFit/>
          </a:bodyPr>
          <a:lstStyle/>
          <a:p>
            <a:r>
              <a:rPr lang="en-US" sz="2400">
                <a:latin typeface="Times New Roman" panose="02020603050405020304" pitchFamily="18" charset="0"/>
                <a:cs typeface="Times New Roman" panose="02020603050405020304" pitchFamily="18" charset="0"/>
              </a:rPr>
              <a:t>Where </a:t>
            </a:r>
            <a:r>
              <a:rPr lang="en-US" sz="2400">
                <a:effectLst/>
                <a:latin typeface="Times New Roman" panose="02020603050405020304" pitchFamily="18" charset="0"/>
                <a:ea typeface="Calibri" panose="020F0502020204030204" pitchFamily="34" charset="0"/>
                <a:cs typeface="Times New Roman" panose="02020603050405020304" pitchFamily="18" charset="0"/>
              </a:rPr>
              <a:t>µ is refractive index of the medium and </a:t>
            </a:r>
            <a:r>
              <a:rPr lang="en-US" sz="2400" err="1">
                <a:effectLst/>
                <a:latin typeface="Times New Roman" panose="02020603050405020304" pitchFamily="18" charset="0"/>
                <a:ea typeface="Calibri" panose="020F0502020204030204" pitchFamily="34" charset="0"/>
                <a:cs typeface="Times New Roman" panose="02020603050405020304" pitchFamily="18" charset="0"/>
              </a:rPr>
              <a:t>θ</a:t>
            </a:r>
            <a:r>
              <a:rPr lang="en-US" sz="2400" baseline="-25000" err="1">
                <a:effectLst/>
                <a:latin typeface="Times New Roman" panose="02020603050405020304" pitchFamily="18" charset="0"/>
                <a:ea typeface="Calibri" panose="020F0502020204030204" pitchFamily="34" charset="0"/>
                <a:cs typeface="Times New Roman" panose="02020603050405020304" pitchFamily="18" charset="0"/>
              </a:rPr>
              <a:t>p</a:t>
            </a:r>
            <a:r>
              <a:rPr lang="en-US" sz="2400" baseline="-2500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baseline="-25000">
                <a:latin typeface="Calibri" panose="020F0502020204030204" pitchFamily="34" charset="0"/>
                <a:ea typeface="Calibri" panose="020F0502020204030204" pitchFamily="34" charset="0"/>
                <a:cs typeface="Times New Roman" panose="02020603050405020304" pitchFamily="18" charset="0"/>
              </a:rPr>
              <a:t> </a:t>
            </a:r>
            <a:r>
              <a:rPr lang="en-IN" sz="2400">
                <a:latin typeface="Times New Roman" panose="02020603050405020304" pitchFamily="18" charset="0"/>
                <a:cs typeface="Times New Roman" panose="02020603050405020304" pitchFamily="18" charset="0"/>
              </a:rPr>
              <a:t>Polarization angle.</a:t>
            </a:r>
          </a:p>
          <a:p>
            <a:endParaRPr lang="en-IN" sz="240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E27B413D-DF03-4BD2-99E9-4BDB7F200244}"/>
              </a:ext>
            </a:extLst>
          </p:cNvPr>
          <p:cNvSpPr txBox="1"/>
          <p:nvPr/>
        </p:nvSpPr>
        <p:spPr>
          <a:xfrm>
            <a:off x="202092" y="693589"/>
            <a:ext cx="11435726" cy="2308324"/>
          </a:xfrm>
          <a:prstGeom prst="rect">
            <a:avLst/>
          </a:prstGeom>
          <a:noFill/>
        </p:spPr>
        <p:txBody>
          <a:bodyPr wrap="square">
            <a:spAutoFit/>
          </a:bodyPr>
          <a:lstStyle/>
          <a:p>
            <a:pPr algn="just"/>
            <a:r>
              <a:rPr lang="en-US" sz="2400">
                <a:latin typeface="Times New Roman" panose="02020603050405020304" pitchFamily="18" charset="0"/>
                <a:cs typeface="Times New Roman" panose="02020603050405020304" pitchFamily="18" charset="0"/>
              </a:rPr>
              <a:t>When light travels from one media to another having different refractive indices, some of the light is reflected back from the surface of the denser medium. This reflected ray’s intensity changes with change in the angle of incidence at the interface of two media. At one specific angle of incidence of light only perpendicular vibrations of electric field vectors are reflected whereas parallel vibrations are blocked. The angle of incidence for which reflected ray is polarized is called the Polarization angle (</a:t>
            </a:r>
            <a:r>
              <a:rPr lang="en-US" sz="2400" err="1">
                <a:latin typeface="Times New Roman" panose="02020603050405020304" pitchFamily="18" charset="0"/>
                <a:cs typeface="Times New Roman" panose="02020603050405020304" pitchFamily="18" charset="0"/>
              </a:rPr>
              <a:t>θ</a:t>
            </a:r>
            <a:r>
              <a:rPr lang="en-US" sz="2400" baseline="-25000" err="1">
                <a:latin typeface="Times New Roman" panose="02020603050405020304" pitchFamily="18" charset="0"/>
                <a:cs typeface="Times New Roman" panose="02020603050405020304" pitchFamily="18" charset="0"/>
              </a:rPr>
              <a:t>P</a:t>
            </a:r>
            <a:r>
              <a:rPr lang="en-US" sz="2400">
                <a:latin typeface="Times New Roman" panose="02020603050405020304" pitchFamily="18" charset="0"/>
                <a:cs typeface="Times New Roman" panose="02020603050405020304" pitchFamily="18" charset="0"/>
              </a:rPr>
              <a:t>) or Brewster's angle. </a:t>
            </a:r>
            <a:endParaRPr lang="en-IN" sz="2400">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6BB9C304-6B80-406B-AE44-9BEC7855165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57976" y="3503850"/>
            <a:ext cx="3988866" cy="2403547"/>
          </a:xfrm>
          <a:prstGeom prst="rect">
            <a:avLst/>
          </a:prstGeom>
        </p:spPr>
      </p:pic>
    </p:spTree>
    <p:extLst>
      <p:ext uri="{BB962C8B-B14F-4D97-AF65-F5344CB8AC3E}">
        <p14:creationId xmlns:p14="http://schemas.microsoft.com/office/powerpoint/2010/main" val="3194556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9DD6749-6804-4DDD-809C-A2479A020F26}"/>
              </a:ext>
            </a:extLst>
          </p:cNvPr>
          <p:cNvSpPr txBox="1"/>
          <p:nvPr/>
        </p:nvSpPr>
        <p:spPr>
          <a:xfrm>
            <a:off x="340386" y="299783"/>
            <a:ext cx="11595975" cy="3730765"/>
          </a:xfrm>
          <a:prstGeom prst="rect">
            <a:avLst/>
          </a:prstGeom>
          <a:noFill/>
        </p:spPr>
        <p:txBody>
          <a:bodyPr wrap="square">
            <a:spAutoFit/>
          </a:bodyPr>
          <a:lstStyle/>
          <a:p>
            <a:pPr algn="just"/>
            <a:r>
              <a:rPr lang="en-IN" sz="3200" b="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PROCEDURE</a:t>
            </a:r>
            <a:endParaRPr lang="en-IN" sz="320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15000"/>
              </a:lnSpc>
              <a:spcAft>
                <a:spcPts val="1000"/>
              </a:spcAft>
              <a:buFontTx/>
              <a:buAutoNum type="arabicPeriod"/>
            </a:pPr>
            <a:r>
              <a:rPr lang="en-US" sz="2200">
                <a:effectLst/>
                <a:latin typeface="Times New Roman" panose="02020603050405020304" pitchFamily="18" charset="0"/>
                <a:ea typeface="Calibri" panose="020F0502020204030204" pitchFamily="34" charset="0"/>
                <a:cs typeface="Times New Roman" panose="02020603050405020304" pitchFamily="18" charset="0"/>
              </a:rPr>
              <a:t>Open the given link </a:t>
            </a:r>
            <a:r>
              <a:rPr lang="en-US" sz="2200">
                <a:latin typeface="Times New Roman" panose="02020603050405020304" pitchFamily="18" charset="0"/>
                <a:ea typeface="Calibri" panose="020F0502020204030204" pitchFamily="34" charset="0"/>
                <a:cs typeface="Times New Roman" panose="02020603050405020304" pitchFamily="18" charset="0"/>
              </a:rPr>
              <a:t>in a window</a:t>
            </a:r>
          </a:p>
          <a:p>
            <a:pPr marL="452438">
              <a:lnSpc>
                <a:spcPct val="115000"/>
              </a:lnSpc>
              <a:spcAft>
                <a:spcPts val="1000"/>
              </a:spcAft>
            </a:pPr>
            <a:r>
              <a:rPr lang="en-US" sz="220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http://lo-au.vlabs.ac.in/laser-optics/Brewsters_Angle_Determination/experiment.html</a:t>
            </a:r>
          </a:p>
          <a:p>
            <a:pPr defTabSz="442913">
              <a:lnSpc>
                <a:spcPct val="115000"/>
              </a:lnSpc>
              <a:spcAft>
                <a:spcPts val="1000"/>
              </a:spcAft>
            </a:pPr>
            <a:r>
              <a:rPr lang="en-US" sz="2200">
                <a:effectLst/>
                <a:latin typeface="Times New Roman" panose="02020603050405020304" pitchFamily="18" charset="0"/>
                <a:ea typeface="Calibri" panose="020F0502020204030204" pitchFamily="34" charset="0"/>
                <a:cs typeface="Times New Roman" panose="02020603050405020304" pitchFamily="18" charset="0"/>
              </a:rPr>
              <a:t>2. 	Select the medium (</a:t>
            </a:r>
            <a:r>
              <a:rPr lang="en-US" sz="2200">
                <a:latin typeface="Times New Roman" panose="02020603050405020304" pitchFamily="18" charset="0"/>
                <a:ea typeface="Calibri" panose="020F0502020204030204" pitchFamily="34" charset="0"/>
                <a:cs typeface="Times New Roman" panose="02020603050405020304" pitchFamily="18" charset="0"/>
              </a:rPr>
              <a:t>air)</a:t>
            </a:r>
            <a:r>
              <a:rPr lang="en-US" sz="2200">
                <a:effectLst/>
                <a:latin typeface="Times New Roman" panose="02020603050405020304" pitchFamily="18" charset="0"/>
                <a:ea typeface="Calibri" panose="020F0502020204030204" pitchFamily="34" charset="0"/>
                <a:cs typeface="Times New Roman" panose="02020603050405020304" pitchFamily="18" charset="0"/>
              </a:rPr>
              <a:t>, material (Crown Glass) and click the </a:t>
            </a:r>
            <a:r>
              <a:rPr lang="en-US" sz="2200">
                <a:latin typeface="Times New Roman" panose="02020603050405020304" pitchFamily="18" charset="0"/>
                <a:ea typeface="Calibri" panose="020F0502020204030204" pitchFamily="34" charset="0"/>
                <a:cs typeface="Times New Roman" panose="02020603050405020304" pitchFamily="18" charset="0"/>
              </a:rPr>
              <a:t>switch ON light.</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p>
            <a:pPr marL="452438" indent="-452438" algn="just">
              <a:lnSpc>
                <a:spcPct val="115000"/>
              </a:lnSpc>
              <a:spcAft>
                <a:spcPts val="1000"/>
              </a:spcAft>
            </a:pPr>
            <a:r>
              <a:rPr lang="en-IN" sz="2200">
                <a:latin typeface="Times New Roman" panose="02020603050405020304" pitchFamily="18" charset="0"/>
                <a:cs typeface="Times New Roman" panose="02020603050405020304" pitchFamily="18" charset="0"/>
              </a:rPr>
              <a:t>3.	Rotate the glass plate at an interval of 5</a:t>
            </a:r>
            <a:r>
              <a:rPr lang="en-US">
                <a:latin typeface="Times New Roman" panose="02020603050405020304" pitchFamily="18" charset="0"/>
                <a:cs typeface="Times New Roman" panose="02020603050405020304" pitchFamily="18" charset="0"/>
              </a:rPr>
              <a:t> degree</a:t>
            </a:r>
            <a:r>
              <a:rPr lang="en-IN" sz="2200">
                <a:latin typeface="Times New Roman" panose="02020603050405020304" pitchFamily="18" charset="0"/>
                <a:cs typeface="Times New Roman" panose="02020603050405020304" pitchFamily="18" charset="0"/>
              </a:rPr>
              <a:t>, note down the rotation angle (</a:t>
            </a:r>
            <a:r>
              <a:rPr lang="en-US" sz="2400">
                <a:effectLst/>
                <a:latin typeface="Times New Roman" panose="02020603050405020304" pitchFamily="18" charset="0"/>
                <a:ea typeface="Calibri" panose="020F0502020204030204" pitchFamily="34" charset="0"/>
                <a:cs typeface="Times New Roman" panose="02020603050405020304" pitchFamily="18" charset="0"/>
              </a:rPr>
              <a:t>θ)</a:t>
            </a:r>
            <a:r>
              <a:rPr lang="en-IN" sz="2200">
                <a:latin typeface="Times New Roman" panose="02020603050405020304" pitchFamily="18" charset="0"/>
                <a:cs typeface="Times New Roman" panose="02020603050405020304" pitchFamily="18" charset="0"/>
              </a:rPr>
              <a:t> and corresponding current value (</a:t>
            </a:r>
            <a:r>
              <a:rPr lang="en-US" sz="2400">
                <a:latin typeface="Times New Roman" panose="02020603050405020304" pitchFamily="18" charset="0"/>
                <a:cs typeface="Times New Roman" panose="02020603050405020304" pitchFamily="18" charset="0"/>
              </a:rPr>
              <a:t>I) </a:t>
            </a:r>
            <a:r>
              <a:rPr lang="en-IN" sz="2200">
                <a:latin typeface="Times New Roman" panose="02020603050405020304" pitchFamily="18" charset="0"/>
                <a:cs typeface="Times New Roman" panose="02020603050405020304" pitchFamily="18" charset="0"/>
              </a:rPr>
              <a:t>. </a:t>
            </a:r>
            <a:endParaRPr lang="en-US" sz="2200">
              <a:latin typeface="Times New Roman" panose="02020603050405020304" pitchFamily="18" charset="0"/>
              <a:cs typeface="Times New Roman" panose="02020603050405020304" pitchFamily="18" charset="0"/>
            </a:endParaRPr>
          </a:p>
          <a:p>
            <a:pPr marL="457200" indent="-457200">
              <a:buAutoNum type="arabicPeriod" startAt="4"/>
            </a:pPr>
            <a:r>
              <a:rPr lang="en-US" sz="2000">
                <a:latin typeface="Times New Roman" panose="02020603050405020304" pitchFamily="18" charset="0"/>
                <a:cs typeface="Times New Roman" panose="02020603050405020304" pitchFamily="18" charset="0"/>
              </a:rPr>
              <a:t>Plot a graph of reflected power (current I) vs angle </a:t>
            </a:r>
            <a:r>
              <a:rPr lang="en-US" sz="1800">
                <a:effectLst/>
                <a:latin typeface="Times New Roman" panose="02020603050405020304" pitchFamily="18" charset="0"/>
                <a:ea typeface="Calibri" panose="020F0502020204030204" pitchFamily="34" charset="0"/>
                <a:cs typeface="Times New Roman" panose="02020603050405020304" pitchFamily="18" charset="0"/>
              </a:rPr>
              <a:t>θ</a:t>
            </a:r>
            <a:r>
              <a:rPr lang="en-US" sz="1600">
                <a:effectLst/>
                <a:latin typeface="Times New Roman" panose="02020603050405020304" pitchFamily="18" charset="0"/>
                <a:ea typeface="Calibri" panose="020F0502020204030204" pitchFamily="34" charset="0"/>
                <a:cs typeface="Times New Roman" panose="02020603050405020304" pitchFamily="18" charset="0"/>
              </a:rPr>
              <a:t>.</a:t>
            </a:r>
          </a:p>
          <a:p>
            <a:pPr marL="457200" indent="-457200">
              <a:buFontTx/>
              <a:buAutoNum type="arabicPeriod" startAt="4"/>
            </a:pPr>
            <a:r>
              <a:rPr lang="en-US" sz="2000">
                <a:latin typeface="Times New Roman" panose="02020603050405020304" pitchFamily="18" charset="0"/>
                <a:cs typeface="Times New Roman" panose="02020603050405020304" pitchFamily="18" charset="0"/>
              </a:rPr>
              <a:t>From the graph find Brewster’s angle as well as  refractive index of the material.</a:t>
            </a:r>
          </a:p>
        </p:txBody>
      </p:sp>
    </p:spTree>
    <p:extLst>
      <p:ext uri="{BB962C8B-B14F-4D97-AF65-F5344CB8AC3E}">
        <p14:creationId xmlns:p14="http://schemas.microsoft.com/office/powerpoint/2010/main" val="1635343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0" y="-40596"/>
            <a:ext cx="6641370" cy="523220"/>
          </a:xfrm>
          <a:prstGeom prst="rect">
            <a:avLst/>
          </a:prstGeom>
          <a:noFill/>
        </p:spPr>
        <p:txBody>
          <a:bodyPr wrap="none" rtlCol="0">
            <a:spAutoFit/>
          </a:bodyPr>
          <a:lstStyle/>
          <a:p>
            <a:r>
              <a:rPr lang="en-US" sz="2800" b="1">
                <a:solidFill>
                  <a:srgbClr val="C00000"/>
                </a:solidFill>
                <a:latin typeface="Times New Roman" panose="02020603050405020304" pitchFamily="18" charset="0"/>
                <a:cs typeface="Times New Roman" panose="02020603050405020304" pitchFamily="18" charset="0"/>
              </a:rPr>
              <a:t>BREWSTER’S LAW SETUP (VIRTUAL)</a:t>
            </a:r>
          </a:p>
        </p:txBody>
      </p:sp>
      <p:sp>
        <p:nvSpPr>
          <p:cNvPr id="66" name="Rectangle 102">
            <a:extLst>
              <a:ext uri="{FF2B5EF4-FFF2-40B4-BE49-F238E27FC236}">
                <a16:creationId xmlns:a16="http://schemas.microsoft.com/office/drawing/2014/main" id="{9BA6272A-A618-495E-BC6F-5812452BA8D6}"/>
              </a:ext>
            </a:extLst>
          </p:cNvPr>
          <p:cNvSpPr>
            <a:spLocks noChangeArrowheads="1"/>
          </p:cNvSpPr>
          <p:nvPr/>
        </p:nvSpPr>
        <p:spPr bwMode="auto">
          <a:xfrm>
            <a:off x="6953987" y="360690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11" name="Rectangle 144">
            <a:extLst>
              <a:ext uri="{FF2B5EF4-FFF2-40B4-BE49-F238E27FC236}">
                <a16:creationId xmlns:a16="http://schemas.microsoft.com/office/drawing/2014/main" id="{DBDC1CC6-42E0-49F2-AF2C-75782C68908A}"/>
              </a:ext>
            </a:extLst>
          </p:cNvPr>
          <p:cNvSpPr>
            <a:spLocks noChangeArrowheads="1"/>
          </p:cNvSpPr>
          <p:nvPr/>
        </p:nvSpPr>
        <p:spPr bwMode="auto">
          <a:xfrm>
            <a:off x="6781893" y="304554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4" name="Picture 3">
            <a:extLst>
              <a:ext uri="{FF2B5EF4-FFF2-40B4-BE49-F238E27FC236}">
                <a16:creationId xmlns:a16="http://schemas.microsoft.com/office/drawing/2014/main" id="{5F367D2B-C607-49C9-971B-373FD10BF4B2}"/>
              </a:ext>
            </a:extLst>
          </p:cNvPr>
          <p:cNvPicPr>
            <a:picLocks noChangeAspect="1"/>
          </p:cNvPicPr>
          <p:nvPr/>
        </p:nvPicPr>
        <p:blipFill rotWithShape="1">
          <a:blip r:embed="rId2"/>
          <a:srcRect l="15985" t="11313" r="909" b="13131"/>
          <a:stretch/>
        </p:blipFill>
        <p:spPr>
          <a:xfrm>
            <a:off x="840509" y="1221654"/>
            <a:ext cx="10132292" cy="5181600"/>
          </a:xfrm>
          <a:prstGeom prst="rect">
            <a:avLst/>
          </a:prstGeom>
        </p:spPr>
      </p:pic>
      <p:cxnSp>
        <p:nvCxnSpPr>
          <p:cNvPr id="101" name="Straight Arrow Connector 100">
            <a:extLst>
              <a:ext uri="{FF2B5EF4-FFF2-40B4-BE49-F238E27FC236}">
                <a16:creationId xmlns:a16="http://schemas.microsoft.com/office/drawing/2014/main" id="{1C11D4D6-5A6D-43A3-8D6A-5EED01BDFB9A}"/>
              </a:ext>
            </a:extLst>
          </p:cNvPr>
          <p:cNvCxnSpPr>
            <a:cxnSpLocks/>
          </p:cNvCxnSpPr>
          <p:nvPr/>
        </p:nvCxnSpPr>
        <p:spPr>
          <a:xfrm flipH="1" flipV="1">
            <a:off x="9481851" y="2941035"/>
            <a:ext cx="1592549" cy="276382"/>
          </a:xfrm>
          <a:prstGeom prst="straightConnector1">
            <a:avLst/>
          </a:prstGeom>
          <a:ln w="539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1199620F-5A3D-4C46-8420-9303668EE71D}"/>
              </a:ext>
            </a:extLst>
          </p:cNvPr>
          <p:cNvCxnSpPr>
            <a:cxnSpLocks/>
          </p:cNvCxnSpPr>
          <p:nvPr/>
        </p:nvCxnSpPr>
        <p:spPr>
          <a:xfrm flipH="1" flipV="1">
            <a:off x="10090731" y="3606908"/>
            <a:ext cx="983669" cy="171871"/>
          </a:xfrm>
          <a:prstGeom prst="straightConnector1">
            <a:avLst/>
          </a:prstGeom>
          <a:ln w="539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7" name="Rectangle 106">
            <a:extLst>
              <a:ext uri="{FF2B5EF4-FFF2-40B4-BE49-F238E27FC236}">
                <a16:creationId xmlns:a16="http://schemas.microsoft.com/office/drawing/2014/main" id="{40B0FDB3-90EC-4206-9296-914558DEE4F0}"/>
              </a:ext>
            </a:extLst>
          </p:cNvPr>
          <p:cNvSpPr/>
          <p:nvPr/>
        </p:nvSpPr>
        <p:spPr>
          <a:xfrm>
            <a:off x="11074400" y="3079226"/>
            <a:ext cx="814586" cy="338554"/>
          </a:xfrm>
          <a:prstGeom prst="rect">
            <a:avLst/>
          </a:prstGeom>
          <a:solidFill>
            <a:schemeClr val="accent1">
              <a:lumMod val="40000"/>
              <a:lumOff val="60000"/>
            </a:schemeClr>
          </a:solidFill>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algn="ctr">
              <a:defRPr/>
            </a:pPr>
            <a:r>
              <a:rPr lang="en-IN" sz="1600" b="1">
                <a:effectLst/>
                <a:latin typeface="Times New Roman" panose="02020603050405020304" pitchFamily="18" charset="0"/>
                <a:ea typeface="Calibri" panose="020F0502020204030204" pitchFamily="34" charset="0"/>
              </a:rPr>
              <a:t>Select</a:t>
            </a:r>
            <a:endParaRPr lang="en-US" sz="1100" b="1"/>
          </a:p>
        </p:txBody>
      </p:sp>
      <p:sp>
        <p:nvSpPr>
          <p:cNvPr id="108" name="Rectangle 107">
            <a:extLst>
              <a:ext uri="{FF2B5EF4-FFF2-40B4-BE49-F238E27FC236}">
                <a16:creationId xmlns:a16="http://schemas.microsoft.com/office/drawing/2014/main" id="{E0CD0690-F77C-4365-87E9-AE5E0D15EB3B}"/>
              </a:ext>
            </a:extLst>
          </p:cNvPr>
          <p:cNvSpPr/>
          <p:nvPr/>
        </p:nvSpPr>
        <p:spPr>
          <a:xfrm>
            <a:off x="11074400" y="3622680"/>
            <a:ext cx="814586" cy="338554"/>
          </a:xfrm>
          <a:prstGeom prst="rect">
            <a:avLst/>
          </a:prstGeom>
          <a:solidFill>
            <a:schemeClr val="accent1">
              <a:lumMod val="40000"/>
              <a:lumOff val="60000"/>
            </a:schemeClr>
          </a:solidFill>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algn="ctr">
              <a:defRPr/>
            </a:pPr>
            <a:r>
              <a:rPr lang="en-IN" sz="1600" b="1">
                <a:effectLst/>
                <a:latin typeface="Times New Roman" panose="02020603050405020304" pitchFamily="18" charset="0"/>
                <a:ea typeface="Calibri" panose="020F0502020204030204" pitchFamily="34" charset="0"/>
              </a:rPr>
              <a:t>Select</a:t>
            </a:r>
            <a:endParaRPr lang="en-US" sz="1100" b="1"/>
          </a:p>
        </p:txBody>
      </p:sp>
      <p:sp>
        <p:nvSpPr>
          <p:cNvPr id="109" name="Rectangle 108">
            <a:extLst>
              <a:ext uri="{FF2B5EF4-FFF2-40B4-BE49-F238E27FC236}">
                <a16:creationId xmlns:a16="http://schemas.microsoft.com/office/drawing/2014/main" id="{119247D0-C21F-44E0-9FAC-75F4A09F1603}"/>
              </a:ext>
            </a:extLst>
          </p:cNvPr>
          <p:cNvSpPr/>
          <p:nvPr/>
        </p:nvSpPr>
        <p:spPr>
          <a:xfrm>
            <a:off x="868218" y="734161"/>
            <a:ext cx="10104583" cy="338554"/>
          </a:xfrm>
          <a:prstGeom prst="rect">
            <a:avLst/>
          </a:prstGeom>
          <a:solidFill>
            <a:schemeClr val="accent4"/>
          </a:solidFill>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algn="ctr">
              <a:defRPr/>
            </a:pPr>
            <a:r>
              <a:rPr lang="en-IN" sz="1600" b="1" i="1">
                <a:effectLst/>
                <a:latin typeface="Times New Roman" panose="02020603050405020304" pitchFamily="18" charset="0"/>
                <a:ea typeface="Calibri" panose="020F0502020204030204" pitchFamily="34" charset="0"/>
              </a:rPr>
              <a:t>Link : http://lo-au.vlabs.ac.in/laser-optics/Brewsters_Angle_Determination/experiment.html</a:t>
            </a:r>
            <a:endParaRPr lang="en-US" sz="1100" b="1"/>
          </a:p>
        </p:txBody>
      </p:sp>
    </p:spTree>
    <p:extLst>
      <p:ext uri="{BB962C8B-B14F-4D97-AF65-F5344CB8AC3E}">
        <p14:creationId xmlns:p14="http://schemas.microsoft.com/office/powerpoint/2010/main" val="1649744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0" y="-40596"/>
            <a:ext cx="6641370" cy="523220"/>
          </a:xfrm>
          <a:prstGeom prst="rect">
            <a:avLst/>
          </a:prstGeom>
          <a:noFill/>
        </p:spPr>
        <p:txBody>
          <a:bodyPr wrap="none" rtlCol="0">
            <a:spAutoFit/>
          </a:bodyPr>
          <a:lstStyle/>
          <a:p>
            <a:r>
              <a:rPr lang="en-US" sz="2800" b="1">
                <a:solidFill>
                  <a:srgbClr val="C00000"/>
                </a:solidFill>
                <a:latin typeface="Times New Roman" panose="02020603050405020304" pitchFamily="18" charset="0"/>
                <a:cs typeface="Times New Roman" panose="02020603050405020304" pitchFamily="18" charset="0"/>
              </a:rPr>
              <a:t>BREWSTER’S LAW SETUP (VIRTUAL)</a:t>
            </a:r>
          </a:p>
        </p:txBody>
      </p:sp>
      <p:sp>
        <p:nvSpPr>
          <p:cNvPr id="3" name="Rectangle 56">
            <a:extLst>
              <a:ext uri="{FF2B5EF4-FFF2-40B4-BE49-F238E27FC236}">
                <a16:creationId xmlns:a16="http://schemas.microsoft.com/office/drawing/2014/main" id="{5E6FB8F6-1FEE-4303-9E07-A66FDB8875D8}"/>
              </a:ext>
            </a:extLst>
          </p:cNvPr>
          <p:cNvSpPr>
            <a:spLocks noChangeArrowheads="1"/>
          </p:cNvSpPr>
          <p:nvPr/>
        </p:nvSpPr>
        <p:spPr bwMode="auto">
          <a:xfrm>
            <a:off x="2701637" y="152861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6" name="Rectangle 102">
            <a:extLst>
              <a:ext uri="{FF2B5EF4-FFF2-40B4-BE49-F238E27FC236}">
                <a16:creationId xmlns:a16="http://schemas.microsoft.com/office/drawing/2014/main" id="{9BA6272A-A618-495E-BC6F-5812452BA8D6}"/>
              </a:ext>
            </a:extLst>
          </p:cNvPr>
          <p:cNvSpPr>
            <a:spLocks noChangeArrowheads="1"/>
          </p:cNvSpPr>
          <p:nvPr/>
        </p:nvSpPr>
        <p:spPr bwMode="auto">
          <a:xfrm>
            <a:off x="6953987" y="360690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11" name="Rectangle 144">
            <a:extLst>
              <a:ext uri="{FF2B5EF4-FFF2-40B4-BE49-F238E27FC236}">
                <a16:creationId xmlns:a16="http://schemas.microsoft.com/office/drawing/2014/main" id="{DBDC1CC6-42E0-49F2-AF2C-75782C68908A}"/>
              </a:ext>
            </a:extLst>
          </p:cNvPr>
          <p:cNvSpPr>
            <a:spLocks noChangeArrowheads="1"/>
          </p:cNvSpPr>
          <p:nvPr/>
        </p:nvSpPr>
        <p:spPr bwMode="auto">
          <a:xfrm>
            <a:off x="6781893" y="304554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8" name="Rectangle 107">
            <a:extLst>
              <a:ext uri="{FF2B5EF4-FFF2-40B4-BE49-F238E27FC236}">
                <a16:creationId xmlns:a16="http://schemas.microsoft.com/office/drawing/2014/main" id="{E0CD0690-F77C-4365-87E9-AE5E0D15EB3B}"/>
              </a:ext>
            </a:extLst>
          </p:cNvPr>
          <p:cNvSpPr/>
          <p:nvPr/>
        </p:nvSpPr>
        <p:spPr>
          <a:xfrm>
            <a:off x="10580253" y="3848712"/>
            <a:ext cx="1048323" cy="1815882"/>
          </a:xfrm>
          <a:prstGeom prst="rect">
            <a:avLst/>
          </a:prstGeom>
          <a:solidFill>
            <a:schemeClr val="accent1">
              <a:lumMod val="40000"/>
              <a:lumOff val="60000"/>
            </a:schemeClr>
          </a:solidFill>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algn="ctr">
              <a:defRPr/>
            </a:pPr>
            <a:r>
              <a:rPr lang="en-IN" sz="1600" b="1">
                <a:effectLst/>
                <a:latin typeface="Times New Roman" panose="02020603050405020304" pitchFamily="18" charset="0"/>
                <a:ea typeface="Calibri" panose="020F0502020204030204" pitchFamily="34" charset="0"/>
              </a:rPr>
              <a:t>Rotate the angle, till current value  becomes minimum</a:t>
            </a:r>
            <a:endParaRPr lang="en-US" sz="1100" b="1"/>
          </a:p>
        </p:txBody>
      </p:sp>
      <p:pic>
        <p:nvPicPr>
          <p:cNvPr id="12" name="Picture 11">
            <a:extLst>
              <a:ext uri="{FF2B5EF4-FFF2-40B4-BE49-F238E27FC236}">
                <a16:creationId xmlns:a16="http://schemas.microsoft.com/office/drawing/2014/main" id="{93E24B14-365B-42AF-BF0B-3EF1A0B13C00}"/>
              </a:ext>
            </a:extLst>
          </p:cNvPr>
          <p:cNvPicPr>
            <a:picLocks noChangeAspect="1"/>
          </p:cNvPicPr>
          <p:nvPr/>
        </p:nvPicPr>
        <p:blipFill rotWithShape="1">
          <a:blip r:embed="rId2"/>
          <a:srcRect l="15929" t="12122" r="965" b="14074"/>
          <a:stretch/>
        </p:blipFill>
        <p:spPr>
          <a:xfrm>
            <a:off x="206875" y="967702"/>
            <a:ext cx="10132292" cy="5061528"/>
          </a:xfrm>
          <a:prstGeom prst="rect">
            <a:avLst/>
          </a:prstGeom>
        </p:spPr>
      </p:pic>
      <p:cxnSp>
        <p:nvCxnSpPr>
          <p:cNvPr id="21" name="Straight Arrow Connector 20">
            <a:extLst>
              <a:ext uri="{FF2B5EF4-FFF2-40B4-BE49-F238E27FC236}">
                <a16:creationId xmlns:a16="http://schemas.microsoft.com/office/drawing/2014/main" id="{9F31FA3D-39AD-4A64-9888-EB9172A01D2B}"/>
              </a:ext>
            </a:extLst>
          </p:cNvPr>
          <p:cNvCxnSpPr>
            <a:cxnSpLocks/>
          </p:cNvCxnSpPr>
          <p:nvPr/>
        </p:nvCxnSpPr>
        <p:spPr>
          <a:xfrm flipH="1" flipV="1">
            <a:off x="9848273" y="4368294"/>
            <a:ext cx="731980" cy="388359"/>
          </a:xfrm>
          <a:prstGeom prst="straightConnector1">
            <a:avLst/>
          </a:prstGeom>
          <a:ln w="539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0461F24-2E2B-4298-9B1B-C36EF13FD71F}"/>
              </a:ext>
            </a:extLst>
          </p:cNvPr>
          <p:cNvCxnSpPr>
            <a:cxnSpLocks/>
          </p:cNvCxnSpPr>
          <p:nvPr/>
        </p:nvCxnSpPr>
        <p:spPr>
          <a:xfrm flipH="1" flipV="1">
            <a:off x="858990" y="5664595"/>
            <a:ext cx="840501" cy="625369"/>
          </a:xfrm>
          <a:prstGeom prst="straightConnector1">
            <a:avLst/>
          </a:prstGeom>
          <a:ln w="539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6E4AC99A-8B7B-48D9-A5D9-75788EBF41BE}"/>
              </a:ext>
            </a:extLst>
          </p:cNvPr>
          <p:cNvSpPr/>
          <p:nvPr/>
        </p:nvSpPr>
        <p:spPr>
          <a:xfrm>
            <a:off x="1759528" y="5874465"/>
            <a:ext cx="1048323" cy="830997"/>
          </a:xfrm>
          <a:prstGeom prst="rect">
            <a:avLst/>
          </a:prstGeom>
          <a:solidFill>
            <a:schemeClr val="accent1">
              <a:lumMod val="40000"/>
              <a:lumOff val="60000"/>
            </a:schemeClr>
          </a:solidFill>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algn="ctr">
              <a:defRPr/>
            </a:pPr>
            <a:r>
              <a:rPr lang="en-IN" sz="1600" b="1">
                <a:effectLst/>
                <a:latin typeface="Times New Roman" panose="02020603050405020304" pitchFamily="18" charset="0"/>
                <a:ea typeface="Calibri" panose="020F0502020204030204" pitchFamily="34" charset="0"/>
              </a:rPr>
              <a:t>Current becomes minimum</a:t>
            </a:r>
            <a:endParaRPr lang="en-US" sz="1100" b="1"/>
          </a:p>
        </p:txBody>
      </p:sp>
    </p:spTree>
    <p:extLst>
      <p:ext uri="{BB962C8B-B14F-4D97-AF65-F5344CB8AC3E}">
        <p14:creationId xmlns:p14="http://schemas.microsoft.com/office/powerpoint/2010/main" val="1139900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102">
            <a:extLst>
              <a:ext uri="{FF2B5EF4-FFF2-40B4-BE49-F238E27FC236}">
                <a16:creationId xmlns:a16="http://schemas.microsoft.com/office/drawing/2014/main" id="{9BA6272A-A618-495E-BC6F-5812452BA8D6}"/>
              </a:ext>
            </a:extLst>
          </p:cNvPr>
          <p:cNvSpPr>
            <a:spLocks noChangeArrowheads="1"/>
          </p:cNvSpPr>
          <p:nvPr/>
        </p:nvSpPr>
        <p:spPr bwMode="auto">
          <a:xfrm>
            <a:off x="6953987" y="360690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11" name="Rectangle 144">
            <a:extLst>
              <a:ext uri="{FF2B5EF4-FFF2-40B4-BE49-F238E27FC236}">
                <a16:creationId xmlns:a16="http://schemas.microsoft.com/office/drawing/2014/main" id="{DBDC1CC6-42E0-49F2-AF2C-75782C68908A}"/>
              </a:ext>
            </a:extLst>
          </p:cNvPr>
          <p:cNvSpPr>
            <a:spLocks noChangeArrowheads="1"/>
          </p:cNvSpPr>
          <p:nvPr/>
        </p:nvSpPr>
        <p:spPr bwMode="auto">
          <a:xfrm>
            <a:off x="6781893" y="304554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4" name="Object 3">
            <a:extLst>
              <a:ext uri="{FF2B5EF4-FFF2-40B4-BE49-F238E27FC236}">
                <a16:creationId xmlns:a16="http://schemas.microsoft.com/office/drawing/2014/main" id="{C9DC2FD1-1A5A-4E43-B382-5763BBDF29AF}"/>
              </a:ext>
            </a:extLst>
          </p:cNvPr>
          <p:cNvGraphicFramePr>
            <a:graphicFrameLocks noChangeAspect="1"/>
          </p:cNvGraphicFramePr>
          <p:nvPr>
            <p:extLst>
              <p:ext uri="{D42A27DB-BD31-4B8C-83A1-F6EECF244321}">
                <p14:modId xmlns:p14="http://schemas.microsoft.com/office/powerpoint/2010/main" val="2126562984"/>
              </p:ext>
            </p:extLst>
          </p:nvPr>
        </p:nvGraphicFramePr>
        <p:xfrm>
          <a:off x="3532606" y="569045"/>
          <a:ext cx="2337743" cy="573956"/>
        </p:xfrm>
        <a:graphic>
          <a:graphicData uri="http://schemas.openxmlformats.org/presentationml/2006/ole">
            <mc:AlternateContent xmlns:mc="http://schemas.openxmlformats.org/markup-compatibility/2006">
              <mc:Choice xmlns:v="urn:schemas-microsoft-com:vml" Requires="v">
                <p:oleObj spid="_x0000_s2049" name="Equation" r:id="rId3" imgW="1040948" imgH="253890" progId="Equation.DSMT4">
                  <p:embed/>
                </p:oleObj>
              </mc:Choice>
              <mc:Fallback>
                <p:oleObj name="Equation" r:id="rId3" imgW="1040948" imgH="253890" progId="Equation.DSMT4">
                  <p:embed/>
                  <p:pic>
                    <p:nvPicPr>
                      <p:cNvPr id="4" name="Object 3">
                        <a:extLst>
                          <a:ext uri="{FF2B5EF4-FFF2-40B4-BE49-F238E27FC236}">
                            <a16:creationId xmlns:a16="http://schemas.microsoft.com/office/drawing/2014/main" id="{C9DC2FD1-1A5A-4E43-B382-5763BBDF29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2606" y="569045"/>
                        <a:ext cx="2337743" cy="573956"/>
                      </a:xfrm>
                      <a:prstGeom prst="rect">
                        <a:avLst/>
                      </a:prstGeom>
                      <a:noFill/>
                    </p:spPr>
                  </p:pic>
                </p:oleObj>
              </mc:Fallback>
            </mc:AlternateContent>
          </a:graphicData>
        </a:graphic>
      </p:graphicFrame>
      <p:graphicFrame>
        <p:nvGraphicFramePr>
          <p:cNvPr id="5" name="Object 4">
            <a:extLst>
              <a:ext uri="{FF2B5EF4-FFF2-40B4-BE49-F238E27FC236}">
                <a16:creationId xmlns:a16="http://schemas.microsoft.com/office/drawing/2014/main" id="{003C697E-5883-4602-B0AF-7698C13C7A75}"/>
              </a:ext>
            </a:extLst>
          </p:cNvPr>
          <p:cNvGraphicFramePr>
            <a:graphicFrameLocks noChangeAspect="1"/>
          </p:cNvGraphicFramePr>
          <p:nvPr>
            <p:extLst>
              <p:ext uri="{D42A27DB-BD31-4B8C-83A1-F6EECF244321}">
                <p14:modId xmlns:p14="http://schemas.microsoft.com/office/powerpoint/2010/main" val="2053092417"/>
              </p:ext>
            </p:extLst>
          </p:nvPr>
        </p:nvGraphicFramePr>
        <p:xfrm>
          <a:off x="3532606" y="1086004"/>
          <a:ext cx="1366982" cy="469223"/>
        </p:xfrm>
        <a:graphic>
          <a:graphicData uri="http://schemas.openxmlformats.org/presentationml/2006/ole">
            <mc:AlternateContent xmlns:mc="http://schemas.openxmlformats.org/markup-compatibility/2006">
              <mc:Choice xmlns:v="urn:schemas-microsoft-com:vml" Requires="v">
                <p:oleObj spid="_x0000_s2050" name="Equation" r:id="rId5" imgW="723586" imgH="241195" progId="Equation.DSMT4">
                  <p:embed/>
                </p:oleObj>
              </mc:Choice>
              <mc:Fallback>
                <p:oleObj name="Equation" r:id="rId5" imgW="723586" imgH="241195" progId="Equation.DSMT4">
                  <p:embed/>
                  <p:pic>
                    <p:nvPicPr>
                      <p:cNvPr id="5" name="Object 4">
                        <a:extLst>
                          <a:ext uri="{FF2B5EF4-FFF2-40B4-BE49-F238E27FC236}">
                            <a16:creationId xmlns:a16="http://schemas.microsoft.com/office/drawing/2014/main" id="{003C697E-5883-4602-B0AF-7698C13C7A7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32606" y="1086004"/>
                        <a:ext cx="1366982" cy="469223"/>
                      </a:xfrm>
                      <a:prstGeom prst="rect">
                        <a:avLst/>
                      </a:prstGeom>
                      <a:noFill/>
                    </p:spPr>
                  </p:pic>
                </p:oleObj>
              </mc:Fallback>
            </mc:AlternateContent>
          </a:graphicData>
        </a:graphic>
      </p:graphicFrame>
      <p:sp>
        <p:nvSpPr>
          <p:cNvPr id="6" name="Rectangle 5">
            <a:extLst>
              <a:ext uri="{FF2B5EF4-FFF2-40B4-BE49-F238E27FC236}">
                <a16:creationId xmlns:a16="http://schemas.microsoft.com/office/drawing/2014/main" id="{0DE75DBE-7A1C-4DF0-98E0-E8203E36405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6">
            <a:extLst>
              <a:ext uri="{FF2B5EF4-FFF2-40B4-BE49-F238E27FC236}">
                <a16:creationId xmlns:a16="http://schemas.microsoft.com/office/drawing/2014/main" id="{DA010A09-1AA1-48AD-8158-E5696D4C3722}"/>
              </a:ext>
            </a:extLst>
          </p:cNvPr>
          <p:cNvSpPr>
            <a:spLocks noChangeArrowheads="1"/>
          </p:cNvSpPr>
          <p:nvPr/>
        </p:nvSpPr>
        <p:spPr bwMode="auto">
          <a:xfrm>
            <a:off x="0" y="7159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Rectangle 7">
            <a:extLst>
              <a:ext uri="{FF2B5EF4-FFF2-40B4-BE49-F238E27FC236}">
                <a16:creationId xmlns:a16="http://schemas.microsoft.com/office/drawing/2014/main" id="{D46D272B-77CE-41A4-8972-73C829BE2640}"/>
              </a:ext>
            </a:extLst>
          </p:cNvPr>
          <p:cNvSpPr>
            <a:spLocks noChangeArrowheads="1"/>
          </p:cNvSpPr>
          <p:nvPr/>
        </p:nvSpPr>
        <p:spPr bwMode="auto">
          <a:xfrm>
            <a:off x="0" y="14319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Rectangle 8">
            <a:extLst>
              <a:ext uri="{FF2B5EF4-FFF2-40B4-BE49-F238E27FC236}">
                <a16:creationId xmlns:a16="http://schemas.microsoft.com/office/drawing/2014/main" id="{173D61F0-DA67-41C1-AF4F-903829DD7D91}"/>
              </a:ext>
            </a:extLst>
          </p:cNvPr>
          <p:cNvSpPr>
            <a:spLocks noChangeArrowheads="1"/>
          </p:cNvSpPr>
          <p:nvPr/>
        </p:nvSpPr>
        <p:spPr bwMode="auto">
          <a:xfrm>
            <a:off x="0" y="21717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2" name="Rectangle 9">
            <a:extLst>
              <a:ext uri="{FF2B5EF4-FFF2-40B4-BE49-F238E27FC236}">
                <a16:creationId xmlns:a16="http://schemas.microsoft.com/office/drawing/2014/main" id="{9D7A9389-22AC-4198-AD57-0E800D8DE97D}"/>
              </a:ext>
            </a:extLst>
          </p:cNvPr>
          <p:cNvSpPr>
            <a:spLocks noChangeArrowheads="1"/>
          </p:cNvSpPr>
          <p:nvPr/>
        </p:nvSpPr>
        <p:spPr bwMode="auto">
          <a:xfrm>
            <a:off x="457200" y="29035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2" name="TextBox 21">
            <a:extLst>
              <a:ext uri="{FF2B5EF4-FFF2-40B4-BE49-F238E27FC236}">
                <a16:creationId xmlns:a16="http://schemas.microsoft.com/office/drawing/2014/main" id="{D6ADCAA0-9E92-4881-8A70-910CBEC1181E}"/>
              </a:ext>
            </a:extLst>
          </p:cNvPr>
          <p:cNvSpPr txBox="1"/>
          <p:nvPr/>
        </p:nvSpPr>
        <p:spPr>
          <a:xfrm>
            <a:off x="0" y="0"/>
            <a:ext cx="6190221" cy="523220"/>
          </a:xfrm>
          <a:prstGeom prst="rect">
            <a:avLst/>
          </a:prstGeom>
          <a:noFill/>
        </p:spPr>
        <p:txBody>
          <a:bodyPr wrap="none" rtlCol="0">
            <a:spAutoFit/>
          </a:bodyPr>
          <a:lstStyle/>
          <a:p>
            <a:r>
              <a:rPr lang="en-US" sz="2800" b="1">
                <a:solidFill>
                  <a:srgbClr val="C00000"/>
                </a:solidFill>
                <a:latin typeface="Times New Roman" panose="02020603050405020304" pitchFamily="18" charset="0"/>
                <a:cs typeface="Times New Roman" panose="02020603050405020304" pitchFamily="18" charset="0"/>
              </a:rPr>
              <a:t>BREWSTER’S LAW VERIFICATION</a:t>
            </a:r>
          </a:p>
        </p:txBody>
      </p:sp>
      <p:graphicFrame>
        <p:nvGraphicFramePr>
          <p:cNvPr id="13" name="Table 12">
            <a:extLst>
              <a:ext uri="{FF2B5EF4-FFF2-40B4-BE49-F238E27FC236}">
                <a16:creationId xmlns:a16="http://schemas.microsoft.com/office/drawing/2014/main" id="{81455022-3B97-4576-B305-E38159EF263C}"/>
              </a:ext>
            </a:extLst>
          </p:cNvPr>
          <p:cNvGraphicFramePr>
            <a:graphicFrameLocks noGrp="1"/>
          </p:cNvGraphicFramePr>
          <p:nvPr>
            <p:extLst>
              <p:ext uri="{D42A27DB-BD31-4B8C-83A1-F6EECF244321}">
                <p14:modId xmlns:p14="http://schemas.microsoft.com/office/powerpoint/2010/main" val="3427304462"/>
              </p:ext>
            </p:extLst>
          </p:nvPr>
        </p:nvGraphicFramePr>
        <p:xfrm>
          <a:off x="1080655" y="2523442"/>
          <a:ext cx="8931562" cy="1811115"/>
        </p:xfrm>
        <a:graphic>
          <a:graphicData uri="http://schemas.openxmlformats.org/drawingml/2006/table">
            <a:tbl>
              <a:tblPr firstRow="1" firstCol="1" bandRow="1">
                <a:tableStyleId>{5C22544A-7EE6-4342-B048-85BDC9FD1C3A}</a:tableStyleId>
              </a:tblPr>
              <a:tblGrid>
                <a:gridCol w="1877389">
                  <a:extLst>
                    <a:ext uri="{9D8B030D-6E8A-4147-A177-3AD203B41FA5}">
                      <a16:colId xmlns:a16="http://schemas.microsoft.com/office/drawing/2014/main" val="3950185499"/>
                    </a:ext>
                  </a:extLst>
                </a:gridCol>
                <a:gridCol w="607192">
                  <a:extLst>
                    <a:ext uri="{9D8B030D-6E8A-4147-A177-3AD203B41FA5}">
                      <a16:colId xmlns:a16="http://schemas.microsoft.com/office/drawing/2014/main" val="1791399541"/>
                    </a:ext>
                  </a:extLst>
                </a:gridCol>
                <a:gridCol w="701964">
                  <a:extLst>
                    <a:ext uri="{9D8B030D-6E8A-4147-A177-3AD203B41FA5}">
                      <a16:colId xmlns:a16="http://schemas.microsoft.com/office/drawing/2014/main" val="3765123294"/>
                    </a:ext>
                  </a:extLst>
                </a:gridCol>
                <a:gridCol w="628732">
                  <a:extLst>
                    <a:ext uri="{9D8B030D-6E8A-4147-A177-3AD203B41FA5}">
                      <a16:colId xmlns:a16="http://schemas.microsoft.com/office/drawing/2014/main" val="4213780300"/>
                    </a:ext>
                  </a:extLst>
                </a:gridCol>
                <a:gridCol w="857253">
                  <a:extLst>
                    <a:ext uri="{9D8B030D-6E8A-4147-A177-3AD203B41FA5}">
                      <a16:colId xmlns:a16="http://schemas.microsoft.com/office/drawing/2014/main" val="1353067054"/>
                    </a:ext>
                  </a:extLst>
                </a:gridCol>
                <a:gridCol w="858262">
                  <a:extLst>
                    <a:ext uri="{9D8B030D-6E8A-4147-A177-3AD203B41FA5}">
                      <a16:colId xmlns:a16="http://schemas.microsoft.com/office/drawing/2014/main" val="1801823355"/>
                    </a:ext>
                  </a:extLst>
                </a:gridCol>
                <a:gridCol w="750348">
                  <a:extLst>
                    <a:ext uri="{9D8B030D-6E8A-4147-A177-3AD203B41FA5}">
                      <a16:colId xmlns:a16="http://schemas.microsoft.com/office/drawing/2014/main" val="134053912"/>
                    </a:ext>
                  </a:extLst>
                </a:gridCol>
                <a:gridCol w="883474">
                  <a:extLst>
                    <a:ext uri="{9D8B030D-6E8A-4147-A177-3AD203B41FA5}">
                      <a16:colId xmlns:a16="http://schemas.microsoft.com/office/drawing/2014/main" val="1618158045"/>
                    </a:ext>
                  </a:extLst>
                </a:gridCol>
                <a:gridCol w="883474">
                  <a:extLst>
                    <a:ext uri="{9D8B030D-6E8A-4147-A177-3AD203B41FA5}">
                      <a16:colId xmlns:a16="http://schemas.microsoft.com/office/drawing/2014/main" val="1163466561"/>
                    </a:ext>
                  </a:extLst>
                </a:gridCol>
                <a:gridCol w="883474">
                  <a:extLst>
                    <a:ext uri="{9D8B030D-6E8A-4147-A177-3AD203B41FA5}">
                      <a16:colId xmlns:a16="http://schemas.microsoft.com/office/drawing/2014/main" val="2617182580"/>
                    </a:ext>
                  </a:extLst>
                </a:gridCol>
              </a:tblGrid>
              <a:tr h="1365072">
                <a:tc>
                  <a:txBody>
                    <a:bodyPr/>
                    <a:lstStyle/>
                    <a:p>
                      <a:pPr marL="457200" algn="just">
                        <a:lnSpc>
                          <a:spcPct val="115000"/>
                        </a:lnSpc>
                        <a:tabLst>
                          <a:tab pos="954405" algn="l"/>
                        </a:tabLst>
                      </a:pPr>
                      <a:r>
                        <a:rPr lang="en-US" sz="1600">
                          <a:effectLst/>
                        </a:rPr>
                        <a:t>Rotation Angle  </a:t>
                      </a:r>
                    </a:p>
                    <a:p>
                      <a:pPr marL="457200" marR="0" lvl="0" indent="0" algn="ctr" defTabSz="914400" rtl="0" eaLnBrk="1" fontAlgn="auto" latinLnBrk="0" hangingPunct="1">
                        <a:lnSpc>
                          <a:spcPct val="115000"/>
                        </a:lnSpc>
                        <a:spcBef>
                          <a:spcPts val="0"/>
                        </a:spcBef>
                        <a:spcAft>
                          <a:spcPts val="0"/>
                        </a:spcAft>
                        <a:buClrTx/>
                        <a:buSzTx/>
                        <a:buFontTx/>
                        <a:buNone/>
                        <a:tabLst>
                          <a:tab pos="954405" algn="l"/>
                        </a:tabLst>
                        <a:defRPr/>
                      </a:pPr>
                      <a:r>
                        <a:rPr lang="en-US" sz="1800" b="1" kern="1200">
                          <a:solidFill>
                            <a:schemeClr val="lt1"/>
                          </a:solidFill>
                          <a:effectLst/>
                          <a:latin typeface="+mn-lt"/>
                          <a:ea typeface="+mn-ea"/>
                          <a:cs typeface="+mn-cs"/>
                        </a:rPr>
                        <a:t>θ</a:t>
                      </a:r>
                      <a:endParaRPr lang="en-IN" sz="1800" b="1" kern="1200">
                        <a:solidFill>
                          <a:schemeClr val="lt1"/>
                        </a:solidFill>
                        <a:effectLst/>
                        <a:latin typeface="+mn-lt"/>
                        <a:ea typeface="+mn-ea"/>
                        <a:cs typeface="+mn-cs"/>
                      </a:endParaRPr>
                    </a:p>
                    <a:p>
                      <a:pPr marL="457200" algn="just">
                        <a:lnSpc>
                          <a:spcPct val="115000"/>
                        </a:lnSpc>
                        <a:tabLst>
                          <a:tab pos="954405" algn="l"/>
                        </a:tabLst>
                      </a:pPr>
                      <a:r>
                        <a:rPr lang="en-US" sz="1600">
                          <a:effectLst/>
                        </a:rPr>
                        <a:t>(in degree)</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15000"/>
                        </a:lnSpc>
                        <a:tabLst>
                          <a:tab pos="954405" algn="l"/>
                        </a:tabLst>
                      </a:pPr>
                      <a:r>
                        <a:rPr lang="en-US"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15000"/>
                        </a:lnSpc>
                        <a:tabLst>
                          <a:tab pos="954405" algn="l"/>
                        </a:tabLst>
                      </a:pPr>
                      <a:r>
                        <a:rPr lang="en-US"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15000"/>
                        </a:lnSpc>
                        <a:tabLst>
                          <a:tab pos="954405" algn="l"/>
                        </a:tabLst>
                      </a:pPr>
                      <a:r>
                        <a:rPr lang="en-US"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15000"/>
                        </a:lnSpc>
                        <a:tabLst>
                          <a:tab pos="954405" algn="l"/>
                        </a:tabLst>
                      </a:pPr>
                      <a:r>
                        <a:rPr lang="en-US"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15000"/>
                        </a:lnSpc>
                        <a:tabLst>
                          <a:tab pos="954405" algn="l"/>
                        </a:tabLst>
                      </a:pPr>
                      <a:r>
                        <a:rPr lang="en-US"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15000"/>
                        </a:lnSpc>
                        <a:tabLst>
                          <a:tab pos="954405" algn="l"/>
                        </a:tabLst>
                      </a:pPr>
                      <a:r>
                        <a:rPr lang="en-US"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15000"/>
                        </a:lnSpc>
                        <a:tabLst>
                          <a:tab pos="954405" algn="l"/>
                        </a:tabLst>
                      </a:pPr>
                      <a:r>
                        <a:rPr lang="en-US"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15000"/>
                        </a:lnSpc>
                        <a:tabLst>
                          <a:tab pos="954405" algn="l"/>
                        </a:tabLst>
                      </a:pPr>
                      <a:r>
                        <a:rPr lang="en-US"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15000"/>
                        </a:lnSpc>
                        <a:spcAft>
                          <a:spcPts val="1000"/>
                        </a:spcAft>
                        <a:tabLst>
                          <a:tab pos="954405" algn="l"/>
                        </a:tabLst>
                      </a:pPr>
                      <a:r>
                        <a:rPr lang="en-US"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64305854"/>
                  </a:ext>
                </a:extLst>
              </a:tr>
              <a:tr h="446043">
                <a:tc>
                  <a:txBody>
                    <a:bodyPr/>
                    <a:lstStyle/>
                    <a:p>
                      <a:pPr marL="457200" algn="just">
                        <a:lnSpc>
                          <a:spcPct val="115000"/>
                        </a:lnSpc>
                        <a:tabLst>
                          <a:tab pos="954405" algn="l"/>
                        </a:tabLst>
                      </a:pPr>
                      <a:r>
                        <a:rPr lang="en-US" sz="1600">
                          <a:effectLst/>
                        </a:rPr>
                        <a:t>Current (I)</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15000"/>
                        </a:lnSpc>
                        <a:tabLst>
                          <a:tab pos="954405" algn="l"/>
                        </a:tabLst>
                      </a:pPr>
                      <a:r>
                        <a:rPr lang="en-US"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15000"/>
                        </a:lnSpc>
                        <a:tabLst>
                          <a:tab pos="954405" algn="l"/>
                        </a:tabLst>
                      </a:pPr>
                      <a:r>
                        <a:rPr lang="en-US"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15000"/>
                        </a:lnSpc>
                        <a:tabLst>
                          <a:tab pos="954405" algn="l"/>
                        </a:tabLst>
                      </a:pPr>
                      <a:r>
                        <a:rPr lang="en-US"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15000"/>
                        </a:lnSpc>
                        <a:tabLst>
                          <a:tab pos="954405" algn="l"/>
                        </a:tabLst>
                      </a:pPr>
                      <a:r>
                        <a:rPr lang="en-US"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15000"/>
                        </a:lnSpc>
                        <a:tabLst>
                          <a:tab pos="954405" algn="l"/>
                        </a:tabLst>
                      </a:pPr>
                      <a:r>
                        <a:rPr lang="en-US"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15000"/>
                        </a:lnSpc>
                        <a:tabLst>
                          <a:tab pos="954405" algn="l"/>
                        </a:tabLst>
                      </a:pPr>
                      <a:r>
                        <a:rPr lang="en-US"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15000"/>
                        </a:lnSpc>
                        <a:tabLst>
                          <a:tab pos="954405" algn="l"/>
                        </a:tabLst>
                      </a:pPr>
                      <a:r>
                        <a:rPr lang="en-US"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15000"/>
                        </a:lnSpc>
                        <a:tabLst>
                          <a:tab pos="954405" algn="l"/>
                        </a:tabLst>
                      </a:pPr>
                      <a:r>
                        <a:rPr lang="en-US"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15000"/>
                        </a:lnSpc>
                        <a:spcAft>
                          <a:spcPts val="1000"/>
                        </a:spcAft>
                        <a:tabLst>
                          <a:tab pos="954405" algn="l"/>
                        </a:tabLst>
                      </a:pPr>
                      <a:r>
                        <a:rPr lang="en-US"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51029063"/>
                  </a:ext>
                </a:extLst>
              </a:tr>
            </a:tbl>
          </a:graphicData>
        </a:graphic>
      </p:graphicFrame>
      <p:sp>
        <p:nvSpPr>
          <p:cNvPr id="24" name="TextBox 23">
            <a:extLst>
              <a:ext uri="{FF2B5EF4-FFF2-40B4-BE49-F238E27FC236}">
                <a16:creationId xmlns:a16="http://schemas.microsoft.com/office/drawing/2014/main" id="{B4E42414-5FA3-4B18-953E-7203CAC8C572}"/>
              </a:ext>
            </a:extLst>
          </p:cNvPr>
          <p:cNvSpPr txBox="1"/>
          <p:nvPr/>
        </p:nvSpPr>
        <p:spPr>
          <a:xfrm>
            <a:off x="115455" y="1734523"/>
            <a:ext cx="4023730" cy="523220"/>
          </a:xfrm>
          <a:prstGeom prst="rect">
            <a:avLst/>
          </a:prstGeom>
          <a:noFill/>
        </p:spPr>
        <p:txBody>
          <a:bodyPr wrap="none" rtlCol="0">
            <a:spAutoFit/>
          </a:bodyPr>
          <a:lstStyle/>
          <a:p>
            <a:r>
              <a:rPr lang="en-US" sz="2800" b="1">
                <a:solidFill>
                  <a:srgbClr val="C00000"/>
                </a:solidFill>
                <a:latin typeface="Times New Roman" panose="02020603050405020304" pitchFamily="18" charset="0"/>
                <a:cs typeface="Times New Roman" panose="02020603050405020304" pitchFamily="18" charset="0"/>
              </a:rPr>
              <a:t>OBSERVATION TABLE</a:t>
            </a:r>
          </a:p>
        </p:txBody>
      </p:sp>
      <p:sp>
        <p:nvSpPr>
          <p:cNvPr id="26" name="TextBox 25">
            <a:extLst>
              <a:ext uri="{FF2B5EF4-FFF2-40B4-BE49-F238E27FC236}">
                <a16:creationId xmlns:a16="http://schemas.microsoft.com/office/drawing/2014/main" id="{49066E4E-92BA-456D-958E-FBAC7BA69BC4}"/>
              </a:ext>
            </a:extLst>
          </p:cNvPr>
          <p:cNvSpPr txBox="1"/>
          <p:nvPr/>
        </p:nvSpPr>
        <p:spPr>
          <a:xfrm>
            <a:off x="457200" y="4526846"/>
            <a:ext cx="1587999" cy="523220"/>
          </a:xfrm>
          <a:prstGeom prst="rect">
            <a:avLst/>
          </a:prstGeom>
          <a:noFill/>
        </p:spPr>
        <p:txBody>
          <a:bodyPr wrap="none" rtlCol="0">
            <a:spAutoFit/>
          </a:bodyPr>
          <a:lstStyle/>
          <a:p>
            <a:r>
              <a:rPr lang="en-US" sz="2800" b="1">
                <a:solidFill>
                  <a:srgbClr val="C00000"/>
                </a:solidFill>
                <a:latin typeface="Times New Roman" panose="02020603050405020304" pitchFamily="18" charset="0"/>
                <a:cs typeface="Times New Roman" panose="02020603050405020304" pitchFamily="18" charset="0"/>
              </a:rPr>
              <a:t>RESULT</a:t>
            </a:r>
          </a:p>
        </p:txBody>
      </p:sp>
      <p:sp>
        <p:nvSpPr>
          <p:cNvPr id="30" name="TextBox 29">
            <a:extLst>
              <a:ext uri="{FF2B5EF4-FFF2-40B4-BE49-F238E27FC236}">
                <a16:creationId xmlns:a16="http://schemas.microsoft.com/office/drawing/2014/main" id="{1A6123FF-E6D6-45DE-95F8-387942880FFC}"/>
              </a:ext>
            </a:extLst>
          </p:cNvPr>
          <p:cNvSpPr txBox="1"/>
          <p:nvPr/>
        </p:nvSpPr>
        <p:spPr>
          <a:xfrm>
            <a:off x="621239" y="5708196"/>
            <a:ext cx="7469816" cy="830997"/>
          </a:xfrm>
          <a:prstGeom prst="rect">
            <a:avLst/>
          </a:prstGeom>
          <a:noFill/>
        </p:spPr>
        <p:txBody>
          <a:bodyPr wrap="square">
            <a:spAutoFit/>
          </a:bodyPr>
          <a:lstStyle/>
          <a:p>
            <a:pPr marL="342900" indent="-342900">
              <a:buAutoNum type="arabicPeriod"/>
            </a:pPr>
            <a:r>
              <a:rPr lang="en-US" sz="2400">
                <a:latin typeface="Times New Roman" panose="02020603050405020304" pitchFamily="18" charset="0"/>
                <a:cs typeface="Times New Roman" panose="02020603050405020304" pitchFamily="18" charset="0"/>
              </a:rPr>
              <a:t>Brewster’s angle for the material is …………… </a:t>
            </a:r>
          </a:p>
          <a:p>
            <a:pPr marL="342900" indent="-342900">
              <a:buAutoNum type="arabicPeriod"/>
            </a:pPr>
            <a:r>
              <a:rPr lang="en-US" sz="2400">
                <a:latin typeface="Times New Roman" panose="02020603050405020304" pitchFamily="18" charset="0"/>
                <a:cs typeface="Times New Roman" panose="02020603050405020304" pitchFamily="18" charset="0"/>
              </a:rPr>
              <a:t>The refractive index of material of glass is ………… </a:t>
            </a:r>
            <a:endParaRPr lang="en-IN" sz="2400">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6DA6A222-7E3B-4DFE-AC21-A41F1B733EED}"/>
              </a:ext>
            </a:extLst>
          </p:cNvPr>
          <p:cNvSpPr txBox="1"/>
          <p:nvPr/>
        </p:nvSpPr>
        <p:spPr>
          <a:xfrm>
            <a:off x="115455" y="572933"/>
            <a:ext cx="3417151" cy="830997"/>
          </a:xfrm>
          <a:prstGeom prst="rect">
            <a:avLst/>
          </a:prstGeom>
          <a:noFill/>
        </p:spPr>
        <p:txBody>
          <a:bodyPr wrap="square">
            <a:spAutoFit/>
          </a:bodyPr>
          <a:lstStyle/>
          <a:p>
            <a:r>
              <a:rPr lang="en-IN" sz="2400">
                <a:latin typeface="Times New Roman" panose="02020603050405020304" pitchFamily="18" charset="0"/>
                <a:cs typeface="Times New Roman" panose="02020603050405020304" pitchFamily="18" charset="0"/>
              </a:rPr>
              <a:t>Theoretical Calculation</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a:latin typeface="Times New Roman" panose="02020603050405020304" pitchFamily="18" charset="0"/>
              <a:cs typeface="Times New Roman" panose="02020603050405020304" pitchFamily="18" charset="0"/>
            </a:endParaRPr>
          </a:p>
        </p:txBody>
      </p:sp>
      <p:sp>
        <p:nvSpPr>
          <p:cNvPr id="33" name="TextBox 32">
            <a:extLst>
              <a:ext uri="{FF2B5EF4-FFF2-40B4-BE49-F238E27FC236}">
                <a16:creationId xmlns:a16="http://schemas.microsoft.com/office/drawing/2014/main" id="{25C6A24F-9E29-40B9-B3E4-A08C84D7462D}"/>
              </a:ext>
            </a:extLst>
          </p:cNvPr>
          <p:cNvSpPr txBox="1"/>
          <p:nvPr/>
        </p:nvSpPr>
        <p:spPr>
          <a:xfrm>
            <a:off x="457199" y="5075238"/>
            <a:ext cx="7469815" cy="461665"/>
          </a:xfrm>
          <a:prstGeom prst="rect">
            <a:avLst/>
          </a:prstGeom>
          <a:noFill/>
        </p:spPr>
        <p:txBody>
          <a:bodyPr wrap="square">
            <a:spAutoFit/>
          </a:bodyPr>
          <a:lstStyle/>
          <a:p>
            <a:r>
              <a:rPr lang="en-US" sz="2400">
                <a:latin typeface="Times New Roman" panose="02020603050405020304" pitchFamily="18" charset="0"/>
                <a:cs typeface="Times New Roman" panose="02020603050405020304" pitchFamily="18" charset="0"/>
              </a:rPr>
              <a:t>Plot a graph of reflected power (current I) vs angle </a:t>
            </a:r>
            <a:r>
              <a:rPr lang="en-US" sz="2000">
                <a:effectLst/>
                <a:latin typeface="Times New Roman" panose="02020603050405020304" pitchFamily="18" charset="0"/>
                <a:ea typeface="Calibri" panose="020F0502020204030204" pitchFamily="34" charset="0"/>
                <a:cs typeface="Times New Roman" panose="02020603050405020304" pitchFamily="18" charset="0"/>
              </a:rPr>
              <a:t>θ</a:t>
            </a:r>
            <a:r>
              <a:rPr lang="en-US">
                <a:effectLst/>
                <a:latin typeface="Times New Roman" panose="02020603050405020304" pitchFamily="18" charset="0"/>
                <a:ea typeface="Calibri" panose="020F0502020204030204" pitchFamily="34" charset="0"/>
                <a:cs typeface="Times New Roman" panose="02020603050405020304" pitchFamily="18" charset="0"/>
              </a:rPr>
              <a:t>.</a:t>
            </a:r>
            <a:endParaRPr lang="en-IN">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44655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Rectangle 144">
            <a:extLst>
              <a:ext uri="{FF2B5EF4-FFF2-40B4-BE49-F238E27FC236}">
                <a16:creationId xmlns:a16="http://schemas.microsoft.com/office/drawing/2014/main" id="{DBDC1CC6-42E0-49F2-AF2C-75782C68908A}"/>
              </a:ext>
            </a:extLst>
          </p:cNvPr>
          <p:cNvSpPr>
            <a:spLocks noChangeArrowheads="1"/>
          </p:cNvSpPr>
          <p:nvPr/>
        </p:nvSpPr>
        <p:spPr bwMode="auto">
          <a:xfrm>
            <a:off x="6781893" y="304554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8" name="TextBox 27">
            <a:extLst>
              <a:ext uri="{FF2B5EF4-FFF2-40B4-BE49-F238E27FC236}">
                <a16:creationId xmlns:a16="http://schemas.microsoft.com/office/drawing/2014/main" id="{8A69EB54-62E9-4477-AD8C-545043F27820}"/>
              </a:ext>
            </a:extLst>
          </p:cNvPr>
          <p:cNvSpPr txBox="1"/>
          <p:nvPr/>
        </p:nvSpPr>
        <p:spPr>
          <a:xfrm>
            <a:off x="271314" y="1492047"/>
            <a:ext cx="11329559" cy="1815882"/>
          </a:xfrm>
          <a:prstGeom prst="rect">
            <a:avLst/>
          </a:prstGeom>
          <a:noFill/>
        </p:spPr>
        <p:txBody>
          <a:bodyPr wrap="square">
            <a:spAutoFit/>
          </a:bodyPr>
          <a:lstStyle/>
          <a:p>
            <a:pPr algn="just"/>
            <a:r>
              <a:rPr lang="en-IN" sz="3200" b="1">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AIM</a:t>
            </a:r>
            <a:endParaRPr lang="en-IN" sz="320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rPr>
              <a:t>To determine the relationship between the intensity of the transmitted light through analyzer and the angle between the axes of polarizer and analyzer. </a:t>
            </a:r>
            <a:endParaRPr lang="en-IN" sz="2400">
              <a:latin typeface="Times New Roman" panose="02020603050405020304" pitchFamily="18" charset="0"/>
              <a:cs typeface="Times New Roman" panose="02020603050405020304" pitchFamily="18" charset="0"/>
            </a:endParaRPr>
          </a:p>
          <a:p>
            <a:pPr algn="just"/>
            <a:endParaRPr lang="en-IN" sz="32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9" name="TextBox 28">
            <a:extLst>
              <a:ext uri="{FF2B5EF4-FFF2-40B4-BE49-F238E27FC236}">
                <a16:creationId xmlns:a16="http://schemas.microsoft.com/office/drawing/2014/main" id="{F4A9B574-349D-4780-9675-1B52A1CFFFAB}"/>
              </a:ext>
            </a:extLst>
          </p:cNvPr>
          <p:cNvSpPr txBox="1"/>
          <p:nvPr/>
        </p:nvSpPr>
        <p:spPr>
          <a:xfrm>
            <a:off x="271314" y="3307929"/>
            <a:ext cx="11237195" cy="954107"/>
          </a:xfrm>
          <a:prstGeom prst="rect">
            <a:avLst/>
          </a:prstGeom>
          <a:noFill/>
        </p:spPr>
        <p:txBody>
          <a:bodyPr wrap="square">
            <a:spAutoFit/>
          </a:bodyPr>
          <a:lstStyle/>
          <a:p>
            <a:pPr algn="just"/>
            <a:r>
              <a:rPr lang="en-IN" sz="3200" b="1">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APPARATUS USED</a:t>
            </a:r>
            <a:endParaRPr lang="en-IN" sz="320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p>
            <a:pPr algn="just"/>
            <a:r>
              <a:rPr lang="en-IN" sz="2400">
                <a:latin typeface="Times New Roman" panose="02020603050405020304" pitchFamily="18" charset="0"/>
                <a:cs typeface="Times New Roman" panose="02020603050405020304" pitchFamily="18" charset="0"/>
              </a:rPr>
              <a:t>Laser, Polarizer, Analyzer, Photo Detector, Detector output measuring unit, optical bench.</a:t>
            </a:r>
          </a:p>
        </p:txBody>
      </p:sp>
      <p:sp>
        <p:nvSpPr>
          <p:cNvPr id="30" name="Rectangle 29">
            <a:extLst>
              <a:ext uri="{FF2B5EF4-FFF2-40B4-BE49-F238E27FC236}">
                <a16:creationId xmlns:a16="http://schemas.microsoft.com/office/drawing/2014/main" id="{67F7CEA9-4E9C-44CD-B310-514F0597A7EB}"/>
              </a:ext>
            </a:extLst>
          </p:cNvPr>
          <p:cNvSpPr/>
          <p:nvPr/>
        </p:nvSpPr>
        <p:spPr>
          <a:xfrm>
            <a:off x="86586" y="103875"/>
            <a:ext cx="10216577" cy="523220"/>
          </a:xfrm>
          <a:prstGeom prst="rect">
            <a:avLst/>
          </a:prstGeom>
          <a:noFill/>
        </p:spPr>
        <p:txBody>
          <a:bodyPr wrap="square" lIns="91440" tIns="45720" rIns="91440" bIns="45720">
            <a:spAutoFit/>
          </a:bodyPr>
          <a:lstStyle/>
          <a:p>
            <a:pPr algn="just"/>
            <a:r>
              <a:rPr lang="en-GB" sz="2800" b="1">
                <a:solidFill>
                  <a:srgbClr val="0070C0"/>
                </a:solidFill>
                <a:latin typeface="Times New Roman" panose="02020603050405020304" pitchFamily="18" charset="0"/>
                <a:cs typeface="Times New Roman" panose="02020603050405020304" pitchFamily="18" charset="0"/>
              </a:rPr>
              <a:t>TO STUDY MALUS’ LAW USING LASER LIGHT </a:t>
            </a:r>
            <a:endParaRPr lang="en-IN" sz="2800" b="1">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7392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102">
            <a:extLst>
              <a:ext uri="{FF2B5EF4-FFF2-40B4-BE49-F238E27FC236}">
                <a16:creationId xmlns:a16="http://schemas.microsoft.com/office/drawing/2014/main" id="{9BA6272A-A618-495E-BC6F-5812452BA8D6}"/>
              </a:ext>
            </a:extLst>
          </p:cNvPr>
          <p:cNvSpPr>
            <a:spLocks noChangeArrowheads="1"/>
          </p:cNvSpPr>
          <p:nvPr/>
        </p:nvSpPr>
        <p:spPr bwMode="auto">
          <a:xfrm>
            <a:off x="6953987" y="360690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11" name="Rectangle 144">
            <a:extLst>
              <a:ext uri="{FF2B5EF4-FFF2-40B4-BE49-F238E27FC236}">
                <a16:creationId xmlns:a16="http://schemas.microsoft.com/office/drawing/2014/main" id="{DBDC1CC6-42E0-49F2-AF2C-75782C68908A}"/>
              </a:ext>
            </a:extLst>
          </p:cNvPr>
          <p:cNvSpPr>
            <a:spLocks noChangeArrowheads="1"/>
          </p:cNvSpPr>
          <p:nvPr/>
        </p:nvSpPr>
        <p:spPr bwMode="auto">
          <a:xfrm>
            <a:off x="6781893" y="304554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5">
            <a:extLst>
              <a:ext uri="{FF2B5EF4-FFF2-40B4-BE49-F238E27FC236}">
                <a16:creationId xmlns:a16="http://schemas.microsoft.com/office/drawing/2014/main" id="{0DE75DBE-7A1C-4DF0-98E0-E8203E36405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6">
            <a:extLst>
              <a:ext uri="{FF2B5EF4-FFF2-40B4-BE49-F238E27FC236}">
                <a16:creationId xmlns:a16="http://schemas.microsoft.com/office/drawing/2014/main" id="{DA010A09-1AA1-48AD-8158-E5696D4C3722}"/>
              </a:ext>
            </a:extLst>
          </p:cNvPr>
          <p:cNvSpPr>
            <a:spLocks noChangeArrowheads="1"/>
          </p:cNvSpPr>
          <p:nvPr/>
        </p:nvSpPr>
        <p:spPr bwMode="auto">
          <a:xfrm>
            <a:off x="64655" y="95060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Rectangle 7">
            <a:extLst>
              <a:ext uri="{FF2B5EF4-FFF2-40B4-BE49-F238E27FC236}">
                <a16:creationId xmlns:a16="http://schemas.microsoft.com/office/drawing/2014/main" id="{D46D272B-77CE-41A4-8972-73C829BE2640}"/>
              </a:ext>
            </a:extLst>
          </p:cNvPr>
          <p:cNvSpPr>
            <a:spLocks noChangeArrowheads="1"/>
          </p:cNvSpPr>
          <p:nvPr/>
        </p:nvSpPr>
        <p:spPr bwMode="auto">
          <a:xfrm>
            <a:off x="0" y="14319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Rectangle 8">
            <a:extLst>
              <a:ext uri="{FF2B5EF4-FFF2-40B4-BE49-F238E27FC236}">
                <a16:creationId xmlns:a16="http://schemas.microsoft.com/office/drawing/2014/main" id="{173D61F0-DA67-41C1-AF4F-903829DD7D91}"/>
              </a:ext>
            </a:extLst>
          </p:cNvPr>
          <p:cNvSpPr>
            <a:spLocks noChangeArrowheads="1"/>
          </p:cNvSpPr>
          <p:nvPr/>
        </p:nvSpPr>
        <p:spPr bwMode="auto">
          <a:xfrm>
            <a:off x="0" y="21717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2" name="Rectangle 9">
            <a:extLst>
              <a:ext uri="{FF2B5EF4-FFF2-40B4-BE49-F238E27FC236}">
                <a16:creationId xmlns:a16="http://schemas.microsoft.com/office/drawing/2014/main" id="{9D7A9389-22AC-4198-AD57-0E800D8DE97D}"/>
              </a:ext>
            </a:extLst>
          </p:cNvPr>
          <p:cNvSpPr>
            <a:spLocks noChangeArrowheads="1"/>
          </p:cNvSpPr>
          <p:nvPr/>
        </p:nvSpPr>
        <p:spPr bwMode="auto">
          <a:xfrm>
            <a:off x="457200" y="29035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2" name="TextBox 21">
            <a:extLst>
              <a:ext uri="{FF2B5EF4-FFF2-40B4-BE49-F238E27FC236}">
                <a16:creationId xmlns:a16="http://schemas.microsoft.com/office/drawing/2014/main" id="{D6ADCAA0-9E92-4881-8A70-910CBEC1181E}"/>
              </a:ext>
            </a:extLst>
          </p:cNvPr>
          <p:cNvSpPr txBox="1"/>
          <p:nvPr/>
        </p:nvSpPr>
        <p:spPr>
          <a:xfrm>
            <a:off x="0" y="-40596"/>
            <a:ext cx="5076133" cy="523220"/>
          </a:xfrm>
          <a:prstGeom prst="rect">
            <a:avLst/>
          </a:prstGeom>
          <a:noFill/>
        </p:spPr>
        <p:txBody>
          <a:bodyPr wrap="none" rtlCol="0">
            <a:spAutoFit/>
          </a:bodyPr>
          <a:lstStyle/>
          <a:p>
            <a:r>
              <a:rPr lang="en-US" sz="2800" b="1">
                <a:solidFill>
                  <a:srgbClr val="C00000"/>
                </a:solidFill>
                <a:latin typeface="Times New Roman" panose="02020603050405020304" pitchFamily="18" charset="0"/>
                <a:cs typeface="Times New Roman" panose="02020603050405020304" pitchFamily="18" charset="0"/>
              </a:rPr>
              <a:t>THEORY &amp; FORMULA USED</a:t>
            </a:r>
          </a:p>
        </p:txBody>
      </p:sp>
      <p:sp>
        <p:nvSpPr>
          <p:cNvPr id="19" name="TextBox 18">
            <a:extLst>
              <a:ext uri="{FF2B5EF4-FFF2-40B4-BE49-F238E27FC236}">
                <a16:creationId xmlns:a16="http://schemas.microsoft.com/office/drawing/2014/main" id="{E27B413D-DF03-4BD2-99E9-4BDB7F200244}"/>
              </a:ext>
            </a:extLst>
          </p:cNvPr>
          <p:cNvSpPr txBox="1"/>
          <p:nvPr/>
        </p:nvSpPr>
        <p:spPr>
          <a:xfrm>
            <a:off x="299074" y="734963"/>
            <a:ext cx="11435726" cy="3477875"/>
          </a:xfrm>
          <a:prstGeom prst="rect">
            <a:avLst/>
          </a:prstGeom>
          <a:noFill/>
        </p:spPr>
        <p:txBody>
          <a:bodyPr wrap="square">
            <a:spAutoFit/>
          </a:bodyPr>
          <a:lstStyle/>
          <a:p>
            <a:pPr algn="just"/>
            <a:r>
              <a:rPr lang="en-US" sz="2400">
                <a:latin typeface="Times New Roman" panose="02020603050405020304" pitchFamily="18" charset="0"/>
                <a:cs typeface="Times New Roman" panose="02020603050405020304" pitchFamily="18" charset="0"/>
              </a:rPr>
              <a:t>When light falls on a polarizer, the transmitted light gets polarized. The polarized light falling on another Polaroid, called analyzer, transmits light depending on the orientation of its axis with the polarizer. The intensity of light transmitted through the analyzer is given by Malus’ law. This law describes how the intensity of light transmitted by the analyzer varies with the angle that its plane of transmission makes with that of the polarizer. The law can be mathematically written as: </a:t>
            </a:r>
          </a:p>
          <a:p>
            <a:pPr algn="just"/>
            <a:r>
              <a:rPr lang="en-US" sz="2800">
                <a:effectLst/>
                <a:latin typeface="Times New Roman" panose="02020603050405020304" pitchFamily="18" charset="0"/>
                <a:ea typeface="Calibri" panose="020F0502020204030204" pitchFamily="34" charset="0"/>
              </a:rPr>
              <a:t>                                     I</a:t>
            </a:r>
            <a:r>
              <a:rPr lang="en-US" sz="2800" baseline="-25000">
                <a:effectLst/>
                <a:latin typeface="Times New Roman" panose="02020603050405020304" pitchFamily="18" charset="0"/>
                <a:ea typeface="Calibri" panose="020F0502020204030204" pitchFamily="34" charset="0"/>
              </a:rPr>
              <a:t>t</a:t>
            </a:r>
            <a:r>
              <a:rPr lang="en-US" sz="2800">
                <a:effectLst/>
                <a:latin typeface="Times New Roman" panose="02020603050405020304" pitchFamily="18" charset="0"/>
                <a:ea typeface="Calibri" panose="020F0502020204030204" pitchFamily="34" charset="0"/>
              </a:rPr>
              <a:t>= I</a:t>
            </a:r>
            <a:r>
              <a:rPr lang="en-US" sz="2800" baseline="-25000">
                <a:effectLst/>
                <a:latin typeface="Times New Roman" panose="02020603050405020304" pitchFamily="18" charset="0"/>
                <a:ea typeface="Calibri" panose="020F0502020204030204" pitchFamily="34" charset="0"/>
              </a:rPr>
              <a:t>o </a:t>
            </a:r>
            <a:r>
              <a:rPr lang="en-US" sz="2800">
                <a:effectLst/>
                <a:latin typeface="Times New Roman" panose="02020603050405020304" pitchFamily="18" charset="0"/>
                <a:ea typeface="Calibri" panose="020F0502020204030204" pitchFamily="34" charset="0"/>
              </a:rPr>
              <a:t>Cos</a:t>
            </a:r>
            <a:r>
              <a:rPr lang="en-US" sz="2800" baseline="30000">
                <a:effectLst/>
                <a:latin typeface="Times New Roman" panose="02020603050405020304" pitchFamily="18" charset="0"/>
                <a:ea typeface="Calibri" panose="020F0502020204030204" pitchFamily="34" charset="0"/>
              </a:rPr>
              <a:t>2</a:t>
            </a:r>
            <a:r>
              <a:rPr lang="en-US" sz="2800">
                <a:effectLst/>
                <a:latin typeface="Times New Roman" panose="02020603050405020304" pitchFamily="18" charset="0"/>
                <a:ea typeface="Calibri" panose="020F0502020204030204" pitchFamily="34" charset="0"/>
              </a:rPr>
              <a:t> θ</a:t>
            </a:r>
          </a:p>
          <a:p>
            <a:pPr algn="just"/>
            <a:r>
              <a:rPr lang="en-US" sz="2400">
                <a:latin typeface="Times New Roman" panose="02020603050405020304" pitchFamily="18" charset="0"/>
                <a:cs typeface="Times New Roman" panose="02020603050405020304" pitchFamily="18" charset="0"/>
              </a:rPr>
              <a:t>where I</a:t>
            </a:r>
            <a:r>
              <a:rPr lang="en-US" sz="2400" baseline="-25000">
                <a:latin typeface="Times New Roman" panose="02020603050405020304" pitchFamily="18" charset="0"/>
                <a:cs typeface="Times New Roman" panose="02020603050405020304" pitchFamily="18" charset="0"/>
              </a:rPr>
              <a:t>t</a:t>
            </a:r>
            <a:r>
              <a:rPr lang="en-US" sz="2400">
                <a:latin typeface="Times New Roman" panose="02020603050405020304" pitchFamily="18" charset="0"/>
                <a:cs typeface="Times New Roman" panose="02020603050405020304" pitchFamily="18" charset="0"/>
              </a:rPr>
              <a:t> is the intensity of the light transmitted through the analyzer; and I</a:t>
            </a:r>
            <a:r>
              <a:rPr lang="en-US" sz="2400" baseline="-25000">
                <a:latin typeface="Times New Roman" panose="02020603050405020304" pitchFamily="18" charset="0"/>
                <a:cs typeface="Times New Roman" panose="02020603050405020304" pitchFamily="18" charset="0"/>
              </a:rPr>
              <a:t>o</a:t>
            </a:r>
            <a:r>
              <a:rPr lang="en-US" sz="2400">
                <a:latin typeface="Times New Roman" panose="02020603050405020304" pitchFamily="18" charset="0"/>
                <a:cs typeface="Times New Roman" panose="02020603050405020304" pitchFamily="18" charset="0"/>
              </a:rPr>
              <a:t> is the intensity of the incident plane polarized light. </a:t>
            </a:r>
            <a:endParaRPr lang="en-IN" sz="2400">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34330266-0C95-4ABB-8BEA-23EE876149FD}"/>
              </a:ext>
            </a:extLst>
          </p:cNvPr>
          <p:cNvSpPr>
            <a:spLocks noChangeArrowheads="1"/>
          </p:cNvSpPr>
          <p:nvPr/>
        </p:nvSpPr>
        <p:spPr bwMode="auto">
          <a:xfrm>
            <a:off x="3203863" y="5175274"/>
            <a:ext cx="1054100" cy="4762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Laser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0C51FCBD-3664-421A-A26B-E91CB02D5EF7}"/>
              </a:ext>
            </a:extLst>
          </p:cNvPr>
          <p:cNvSpPr>
            <a:spLocks noChangeArrowheads="1"/>
          </p:cNvSpPr>
          <p:nvPr/>
        </p:nvSpPr>
        <p:spPr bwMode="auto">
          <a:xfrm>
            <a:off x="4257963" y="5364187"/>
            <a:ext cx="149225" cy="1492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 name="AutoShape 3">
            <a:extLst>
              <a:ext uri="{FF2B5EF4-FFF2-40B4-BE49-F238E27FC236}">
                <a16:creationId xmlns:a16="http://schemas.microsoft.com/office/drawing/2014/main" id="{06DEF82B-CCAC-4B59-B69F-141CC06338EF}"/>
              </a:ext>
            </a:extLst>
          </p:cNvPr>
          <p:cNvSpPr>
            <a:spLocks noChangeShapeType="1"/>
          </p:cNvSpPr>
          <p:nvPr/>
        </p:nvSpPr>
        <p:spPr bwMode="auto">
          <a:xfrm>
            <a:off x="4407188" y="5464199"/>
            <a:ext cx="396557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Oval 4">
            <a:extLst>
              <a:ext uri="{FF2B5EF4-FFF2-40B4-BE49-F238E27FC236}">
                <a16:creationId xmlns:a16="http://schemas.microsoft.com/office/drawing/2014/main" id="{0A276C09-B818-4254-AA3F-5B4B2FC93F60}"/>
              </a:ext>
            </a:extLst>
          </p:cNvPr>
          <p:cNvSpPr>
            <a:spLocks noChangeArrowheads="1"/>
          </p:cNvSpPr>
          <p:nvPr/>
        </p:nvSpPr>
        <p:spPr bwMode="auto">
          <a:xfrm>
            <a:off x="8372763" y="5184799"/>
            <a:ext cx="328613" cy="566738"/>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3" name="Rectangle 5">
            <a:extLst>
              <a:ext uri="{FF2B5EF4-FFF2-40B4-BE49-F238E27FC236}">
                <a16:creationId xmlns:a16="http://schemas.microsoft.com/office/drawing/2014/main" id="{D3846E38-30B4-47E6-8492-C024AC82DF33}"/>
              </a:ext>
            </a:extLst>
          </p:cNvPr>
          <p:cNvSpPr>
            <a:spLocks noChangeArrowheads="1"/>
          </p:cNvSpPr>
          <p:nvPr/>
        </p:nvSpPr>
        <p:spPr bwMode="auto">
          <a:xfrm>
            <a:off x="5351751" y="5035574"/>
            <a:ext cx="177800" cy="81438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 name="Rectangle 6">
            <a:extLst>
              <a:ext uri="{FF2B5EF4-FFF2-40B4-BE49-F238E27FC236}">
                <a16:creationId xmlns:a16="http://schemas.microsoft.com/office/drawing/2014/main" id="{5EA6A3CB-3F57-4A46-A30F-150340875157}"/>
              </a:ext>
            </a:extLst>
          </p:cNvPr>
          <p:cNvSpPr>
            <a:spLocks noChangeArrowheads="1"/>
          </p:cNvSpPr>
          <p:nvPr/>
        </p:nvSpPr>
        <p:spPr bwMode="auto">
          <a:xfrm>
            <a:off x="7129751" y="5026049"/>
            <a:ext cx="177800" cy="8255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 name="Freeform 7">
            <a:extLst>
              <a:ext uri="{FF2B5EF4-FFF2-40B4-BE49-F238E27FC236}">
                <a16:creationId xmlns:a16="http://schemas.microsoft.com/office/drawing/2014/main" id="{298A87D5-7DA7-4AA7-8281-BD8AF9024DC0}"/>
              </a:ext>
            </a:extLst>
          </p:cNvPr>
          <p:cNvSpPr>
            <a:spLocks/>
          </p:cNvSpPr>
          <p:nvPr/>
        </p:nvSpPr>
        <p:spPr bwMode="auto">
          <a:xfrm>
            <a:off x="8690263" y="5465787"/>
            <a:ext cx="668338" cy="176212"/>
          </a:xfrm>
          <a:custGeom>
            <a:avLst/>
            <a:gdLst>
              <a:gd name="T0" fmla="*/ 0 w 1053"/>
              <a:gd name="T1" fmla="*/ 122 h 278"/>
              <a:gd name="T2" fmla="*/ 47 w 1053"/>
              <a:gd name="T3" fmla="*/ 91 h 278"/>
              <a:gd name="T4" fmla="*/ 156 w 1053"/>
              <a:gd name="T5" fmla="*/ 122 h 278"/>
              <a:gd name="T6" fmla="*/ 172 w 1053"/>
              <a:gd name="T7" fmla="*/ 263 h 278"/>
              <a:gd name="T8" fmla="*/ 141 w 1053"/>
              <a:gd name="T9" fmla="*/ 216 h 278"/>
              <a:gd name="T10" fmla="*/ 156 w 1053"/>
              <a:gd name="T11" fmla="*/ 91 h 278"/>
              <a:gd name="T12" fmla="*/ 360 w 1053"/>
              <a:gd name="T13" fmla="*/ 153 h 278"/>
              <a:gd name="T14" fmla="*/ 344 w 1053"/>
              <a:gd name="T15" fmla="*/ 263 h 278"/>
              <a:gd name="T16" fmla="*/ 297 w 1053"/>
              <a:gd name="T17" fmla="*/ 247 h 278"/>
              <a:gd name="T18" fmla="*/ 282 w 1053"/>
              <a:gd name="T19" fmla="*/ 200 h 278"/>
              <a:gd name="T20" fmla="*/ 297 w 1053"/>
              <a:gd name="T21" fmla="*/ 106 h 278"/>
              <a:gd name="T22" fmla="*/ 344 w 1053"/>
              <a:gd name="T23" fmla="*/ 91 h 278"/>
              <a:gd name="T24" fmla="*/ 391 w 1053"/>
              <a:gd name="T25" fmla="*/ 106 h 278"/>
              <a:gd name="T26" fmla="*/ 501 w 1053"/>
              <a:gd name="T27" fmla="*/ 122 h 278"/>
              <a:gd name="T28" fmla="*/ 516 w 1053"/>
              <a:gd name="T29" fmla="*/ 278 h 278"/>
              <a:gd name="T30" fmla="*/ 501 w 1053"/>
              <a:gd name="T31" fmla="*/ 122 h 278"/>
              <a:gd name="T32" fmla="*/ 548 w 1053"/>
              <a:gd name="T33" fmla="*/ 153 h 278"/>
              <a:gd name="T34" fmla="*/ 782 w 1053"/>
              <a:gd name="T35" fmla="*/ 138 h 278"/>
              <a:gd name="T36" fmla="*/ 939 w 1053"/>
              <a:gd name="T37" fmla="*/ 106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53" h="278">
                <a:moveTo>
                  <a:pt x="0" y="122"/>
                </a:moveTo>
                <a:cubicBezTo>
                  <a:pt x="16" y="112"/>
                  <a:pt x="28" y="94"/>
                  <a:pt x="47" y="91"/>
                </a:cubicBezTo>
                <a:cubicBezTo>
                  <a:pt x="63" y="89"/>
                  <a:pt x="137" y="116"/>
                  <a:pt x="156" y="122"/>
                </a:cubicBezTo>
                <a:cubicBezTo>
                  <a:pt x="197" y="162"/>
                  <a:pt x="234" y="180"/>
                  <a:pt x="172" y="263"/>
                </a:cubicBezTo>
                <a:cubicBezTo>
                  <a:pt x="161" y="278"/>
                  <a:pt x="151" y="232"/>
                  <a:pt x="141" y="216"/>
                </a:cubicBezTo>
                <a:cubicBezTo>
                  <a:pt x="146" y="174"/>
                  <a:pt x="119" y="111"/>
                  <a:pt x="156" y="91"/>
                </a:cubicBezTo>
                <a:cubicBezTo>
                  <a:pt x="324" y="0"/>
                  <a:pt x="333" y="75"/>
                  <a:pt x="360" y="153"/>
                </a:cubicBezTo>
                <a:cubicBezTo>
                  <a:pt x="355" y="190"/>
                  <a:pt x="365" y="232"/>
                  <a:pt x="344" y="263"/>
                </a:cubicBezTo>
                <a:cubicBezTo>
                  <a:pt x="335" y="277"/>
                  <a:pt x="309" y="259"/>
                  <a:pt x="297" y="247"/>
                </a:cubicBezTo>
                <a:cubicBezTo>
                  <a:pt x="285" y="235"/>
                  <a:pt x="287" y="216"/>
                  <a:pt x="282" y="200"/>
                </a:cubicBezTo>
                <a:cubicBezTo>
                  <a:pt x="287" y="169"/>
                  <a:pt x="281" y="134"/>
                  <a:pt x="297" y="106"/>
                </a:cubicBezTo>
                <a:cubicBezTo>
                  <a:pt x="305" y="92"/>
                  <a:pt x="328" y="91"/>
                  <a:pt x="344" y="91"/>
                </a:cubicBezTo>
                <a:cubicBezTo>
                  <a:pt x="360" y="91"/>
                  <a:pt x="375" y="103"/>
                  <a:pt x="391" y="106"/>
                </a:cubicBezTo>
                <a:cubicBezTo>
                  <a:pt x="427" y="113"/>
                  <a:pt x="464" y="117"/>
                  <a:pt x="501" y="122"/>
                </a:cubicBezTo>
                <a:cubicBezTo>
                  <a:pt x="539" y="236"/>
                  <a:pt x="540" y="184"/>
                  <a:pt x="516" y="278"/>
                </a:cubicBezTo>
                <a:cubicBezTo>
                  <a:pt x="483" y="230"/>
                  <a:pt x="444" y="193"/>
                  <a:pt x="501" y="122"/>
                </a:cubicBezTo>
                <a:cubicBezTo>
                  <a:pt x="513" y="107"/>
                  <a:pt x="532" y="143"/>
                  <a:pt x="548" y="153"/>
                </a:cubicBezTo>
                <a:cubicBezTo>
                  <a:pt x="626" y="148"/>
                  <a:pt x="705" y="149"/>
                  <a:pt x="782" y="138"/>
                </a:cubicBezTo>
                <a:cubicBezTo>
                  <a:pt x="1053" y="99"/>
                  <a:pt x="744" y="106"/>
                  <a:pt x="939" y="106"/>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8" name="Freeform 8">
            <a:extLst>
              <a:ext uri="{FF2B5EF4-FFF2-40B4-BE49-F238E27FC236}">
                <a16:creationId xmlns:a16="http://schemas.microsoft.com/office/drawing/2014/main" id="{4E251E48-A90B-4A8B-82D6-44FA2CB2F20D}"/>
              </a:ext>
            </a:extLst>
          </p:cNvPr>
          <p:cNvSpPr>
            <a:spLocks/>
          </p:cNvSpPr>
          <p:nvPr/>
        </p:nvSpPr>
        <p:spPr bwMode="auto">
          <a:xfrm>
            <a:off x="8661688" y="5238774"/>
            <a:ext cx="635000" cy="155575"/>
          </a:xfrm>
          <a:custGeom>
            <a:avLst/>
            <a:gdLst>
              <a:gd name="T0" fmla="*/ 0 w 999"/>
              <a:gd name="T1" fmla="*/ 41 h 246"/>
              <a:gd name="T2" fmla="*/ 172 w 999"/>
              <a:gd name="T3" fmla="*/ 25 h 246"/>
              <a:gd name="T4" fmla="*/ 219 w 999"/>
              <a:gd name="T5" fmla="*/ 166 h 246"/>
              <a:gd name="T6" fmla="*/ 203 w 999"/>
              <a:gd name="T7" fmla="*/ 25 h 246"/>
              <a:gd name="T8" fmla="*/ 344 w 999"/>
              <a:gd name="T9" fmla="*/ 41 h 246"/>
              <a:gd name="T10" fmla="*/ 407 w 999"/>
              <a:gd name="T11" fmla="*/ 56 h 246"/>
              <a:gd name="T12" fmla="*/ 407 w 999"/>
              <a:gd name="T13" fmla="*/ 166 h 246"/>
              <a:gd name="T14" fmla="*/ 407 w 999"/>
              <a:gd name="T15" fmla="*/ 41 h 246"/>
              <a:gd name="T16" fmla="*/ 501 w 999"/>
              <a:gd name="T17" fmla="*/ 25 h 246"/>
              <a:gd name="T18" fmla="*/ 610 w 999"/>
              <a:gd name="T19" fmla="*/ 41 h 246"/>
              <a:gd name="T20" fmla="*/ 548 w 999"/>
              <a:gd name="T21" fmla="*/ 166 h 246"/>
              <a:gd name="T22" fmla="*/ 563 w 999"/>
              <a:gd name="T23" fmla="*/ 41 h 246"/>
              <a:gd name="T24" fmla="*/ 798 w 999"/>
              <a:gd name="T25" fmla="*/ 25 h 246"/>
              <a:gd name="T26" fmla="*/ 908 w 999"/>
              <a:gd name="T27" fmla="*/ 9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99" h="246">
                <a:moveTo>
                  <a:pt x="0" y="41"/>
                </a:moveTo>
                <a:cubicBezTo>
                  <a:pt x="119" y="0"/>
                  <a:pt x="62" y="2"/>
                  <a:pt x="172" y="25"/>
                </a:cubicBezTo>
                <a:cubicBezTo>
                  <a:pt x="230" y="83"/>
                  <a:pt x="246" y="87"/>
                  <a:pt x="219" y="166"/>
                </a:cubicBezTo>
                <a:cubicBezTo>
                  <a:pt x="183" y="56"/>
                  <a:pt x="178" y="103"/>
                  <a:pt x="203" y="25"/>
                </a:cubicBezTo>
                <a:cubicBezTo>
                  <a:pt x="313" y="61"/>
                  <a:pt x="266" y="66"/>
                  <a:pt x="344" y="41"/>
                </a:cubicBezTo>
                <a:cubicBezTo>
                  <a:pt x="365" y="46"/>
                  <a:pt x="390" y="43"/>
                  <a:pt x="407" y="56"/>
                </a:cubicBezTo>
                <a:cubicBezTo>
                  <a:pt x="440" y="82"/>
                  <a:pt x="413" y="141"/>
                  <a:pt x="407" y="166"/>
                </a:cubicBezTo>
                <a:cubicBezTo>
                  <a:pt x="395" y="131"/>
                  <a:pt x="367" y="75"/>
                  <a:pt x="407" y="41"/>
                </a:cubicBezTo>
                <a:cubicBezTo>
                  <a:pt x="431" y="20"/>
                  <a:pt x="470" y="30"/>
                  <a:pt x="501" y="25"/>
                </a:cubicBezTo>
                <a:cubicBezTo>
                  <a:pt x="537" y="30"/>
                  <a:pt x="591" y="9"/>
                  <a:pt x="610" y="41"/>
                </a:cubicBezTo>
                <a:cubicBezTo>
                  <a:pt x="733" y="246"/>
                  <a:pt x="591" y="181"/>
                  <a:pt x="548" y="166"/>
                </a:cubicBezTo>
                <a:cubicBezTo>
                  <a:pt x="553" y="124"/>
                  <a:pt x="526" y="62"/>
                  <a:pt x="563" y="41"/>
                </a:cubicBezTo>
                <a:cubicBezTo>
                  <a:pt x="631" y="2"/>
                  <a:pt x="720" y="34"/>
                  <a:pt x="798" y="25"/>
                </a:cubicBezTo>
                <a:cubicBezTo>
                  <a:pt x="999" y="2"/>
                  <a:pt x="659" y="9"/>
                  <a:pt x="908" y="9"/>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0" name="Rectangle 9">
            <a:extLst>
              <a:ext uri="{FF2B5EF4-FFF2-40B4-BE49-F238E27FC236}">
                <a16:creationId xmlns:a16="http://schemas.microsoft.com/office/drawing/2014/main" id="{B738ACB3-01FA-4209-BDE3-F72E889CA21D}"/>
              </a:ext>
            </a:extLst>
          </p:cNvPr>
          <p:cNvSpPr>
            <a:spLocks noChangeArrowheads="1"/>
          </p:cNvSpPr>
          <p:nvPr/>
        </p:nvSpPr>
        <p:spPr bwMode="auto">
          <a:xfrm>
            <a:off x="3343563" y="455932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847850" algn="l"/>
                <a:tab pos="3706813" algn="l"/>
                <a:tab pos="5048250" algn="l"/>
              </a:tabLst>
              <a:defRPr>
                <a:solidFill>
                  <a:schemeClr val="tx1"/>
                </a:solidFill>
                <a:latin typeface="Arial" panose="020B0604020202020204" pitchFamily="34" charset="0"/>
              </a:defRPr>
            </a:lvl1pPr>
            <a:lvl2pPr eaLnBrk="0" fontAlgn="base" hangingPunct="0">
              <a:spcBef>
                <a:spcPct val="0"/>
              </a:spcBef>
              <a:spcAft>
                <a:spcPct val="0"/>
              </a:spcAft>
              <a:tabLst>
                <a:tab pos="1847850" algn="l"/>
                <a:tab pos="3706813" algn="l"/>
                <a:tab pos="5048250" algn="l"/>
              </a:tabLst>
              <a:defRPr>
                <a:solidFill>
                  <a:schemeClr val="tx1"/>
                </a:solidFill>
                <a:latin typeface="Arial" panose="020B0604020202020204" pitchFamily="34" charset="0"/>
              </a:defRPr>
            </a:lvl2pPr>
            <a:lvl3pPr eaLnBrk="0" fontAlgn="base" hangingPunct="0">
              <a:spcBef>
                <a:spcPct val="0"/>
              </a:spcBef>
              <a:spcAft>
                <a:spcPct val="0"/>
              </a:spcAft>
              <a:tabLst>
                <a:tab pos="1847850" algn="l"/>
                <a:tab pos="3706813" algn="l"/>
                <a:tab pos="5048250" algn="l"/>
              </a:tabLst>
              <a:defRPr>
                <a:solidFill>
                  <a:schemeClr val="tx1"/>
                </a:solidFill>
                <a:latin typeface="Arial" panose="020B0604020202020204" pitchFamily="34" charset="0"/>
              </a:defRPr>
            </a:lvl3pPr>
            <a:lvl4pPr eaLnBrk="0" fontAlgn="base" hangingPunct="0">
              <a:spcBef>
                <a:spcPct val="0"/>
              </a:spcBef>
              <a:spcAft>
                <a:spcPct val="0"/>
              </a:spcAft>
              <a:tabLst>
                <a:tab pos="1847850" algn="l"/>
                <a:tab pos="3706813" algn="l"/>
                <a:tab pos="5048250" algn="l"/>
              </a:tabLst>
              <a:defRPr>
                <a:solidFill>
                  <a:schemeClr val="tx1"/>
                </a:solidFill>
                <a:latin typeface="Arial" panose="020B0604020202020204" pitchFamily="34" charset="0"/>
              </a:defRPr>
            </a:lvl4pPr>
            <a:lvl5pPr eaLnBrk="0" fontAlgn="base" hangingPunct="0">
              <a:spcBef>
                <a:spcPct val="0"/>
              </a:spcBef>
              <a:spcAft>
                <a:spcPct val="0"/>
              </a:spcAft>
              <a:tabLst>
                <a:tab pos="1847850" algn="l"/>
                <a:tab pos="3706813" algn="l"/>
                <a:tab pos="5048250" algn="l"/>
              </a:tabLst>
              <a:defRPr>
                <a:solidFill>
                  <a:schemeClr val="tx1"/>
                </a:solidFill>
                <a:latin typeface="Arial" panose="020B0604020202020204" pitchFamily="34" charset="0"/>
              </a:defRPr>
            </a:lvl5pPr>
            <a:lvl6pPr eaLnBrk="0" fontAlgn="base" hangingPunct="0">
              <a:spcBef>
                <a:spcPct val="0"/>
              </a:spcBef>
              <a:spcAft>
                <a:spcPct val="0"/>
              </a:spcAft>
              <a:tabLst>
                <a:tab pos="1847850" algn="l"/>
                <a:tab pos="3706813" algn="l"/>
                <a:tab pos="5048250" algn="l"/>
              </a:tabLst>
              <a:defRPr>
                <a:solidFill>
                  <a:schemeClr val="tx1"/>
                </a:solidFill>
                <a:latin typeface="Arial" panose="020B0604020202020204" pitchFamily="34" charset="0"/>
              </a:defRPr>
            </a:lvl6pPr>
            <a:lvl7pPr eaLnBrk="0" fontAlgn="base" hangingPunct="0">
              <a:spcBef>
                <a:spcPct val="0"/>
              </a:spcBef>
              <a:spcAft>
                <a:spcPct val="0"/>
              </a:spcAft>
              <a:tabLst>
                <a:tab pos="1847850" algn="l"/>
                <a:tab pos="3706813" algn="l"/>
                <a:tab pos="5048250" algn="l"/>
              </a:tabLst>
              <a:defRPr>
                <a:solidFill>
                  <a:schemeClr val="tx1"/>
                </a:solidFill>
                <a:latin typeface="Arial" panose="020B0604020202020204" pitchFamily="34" charset="0"/>
              </a:defRPr>
            </a:lvl7pPr>
            <a:lvl8pPr eaLnBrk="0" fontAlgn="base" hangingPunct="0">
              <a:spcBef>
                <a:spcPct val="0"/>
              </a:spcBef>
              <a:spcAft>
                <a:spcPct val="0"/>
              </a:spcAft>
              <a:tabLst>
                <a:tab pos="1847850" algn="l"/>
                <a:tab pos="3706813" algn="l"/>
                <a:tab pos="5048250" algn="l"/>
              </a:tabLst>
              <a:defRPr>
                <a:solidFill>
                  <a:schemeClr val="tx1"/>
                </a:solidFill>
                <a:latin typeface="Arial" panose="020B0604020202020204" pitchFamily="34" charset="0"/>
              </a:defRPr>
            </a:lvl8pPr>
            <a:lvl9pPr eaLnBrk="0" fontAlgn="base" hangingPunct="0">
              <a:spcBef>
                <a:spcPct val="0"/>
              </a:spcBef>
              <a:spcAft>
                <a:spcPct val="0"/>
              </a:spcAft>
              <a:tabLst>
                <a:tab pos="1847850" algn="l"/>
                <a:tab pos="3706813" algn="l"/>
                <a:tab pos="50482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847850" algn="l"/>
                <a:tab pos="3706813" algn="l"/>
                <a:tab pos="5048250" algn="l"/>
              </a:tabLst>
            </a:pPr>
            <a:r>
              <a:rPr kumimoji="0" lang="en-US" altLang="en-US" sz="11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Polarizer	Analyzer	Detector</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847850" algn="l"/>
                <a:tab pos="3706813" algn="l"/>
                <a:tab pos="5048250" algn="l"/>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 name="Rectangle 10">
            <a:extLst>
              <a:ext uri="{FF2B5EF4-FFF2-40B4-BE49-F238E27FC236}">
                <a16:creationId xmlns:a16="http://schemas.microsoft.com/office/drawing/2014/main" id="{FBCE3915-E723-40EA-A83D-C73D085CB1D4}"/>
              </a:ext>
            </a:extLst>
          </p:cNvPr>
          <p:cNvSpPr>
            <a:spLocks noChangeArrowheads="1"/>
          </p:cNvSpPr>
          <p:nvPr/>
        </p:nvSpPr>
        <p:spPr bwMode="auto">
          <a:xfrm>
            <a:off x="3343563" y="4631804"/>
            <a:ext cx="6186309"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943600" algn="r"/>
              </a:tabLst>
              <a:defRPr>
                <a:solidFill>
                  <a:schemeClr val="tx1"/>
                </a:solidFill>
                <a:latin typeface="Arial" panose="020B0604020202020204" pitchFamily="34" charset="0"/>
              </a:defRPr>
            </a:lvl1pPr>
            <a:lvl2pPr eaLnBrk="0" fontAlgn="base" hangingPunct="0">
              <a:spcBef>
                <a:spcPct val="0"/>
              </a:spcBef>
              <a:spcAft>
                <a:spcPct val="0"/>
              </a:spcAft>
              <a:tabLst>
                <a:tab pos="5943600" algn="r"/>
              </a:tabLst>
              <a:defRPr>
                <a:solidFill>
                  <a:schemeClr val="tx1"/>
                </a:solidFill>
                <a:latin typeface="Arial" panose="020B0604020202020204" pitchFamily="34" charset="0"/>
              </a:defRPr>
            </a:lvl2pPr>
            <a:lvl3pPr eaLnBrk="0" fontAlgn="base" hangingPunct="0">
              <a:spcBef>
                <a:spcPct val="0"/>
              </a:spcBef>
              <a:spcAft>
                <a:spcPct val="0"/>
              </a:spcAft>
              <a:tabLst>
                <a:tab pos="5943600" algn="r"/>
              </a:tabLst>
              <a:defRPr>
                <a:solidFill>
                  <a:schemeClr val="tx1"/>
                </a:solidFill>
                <a:latin typeface="Arial" panose="020B0604020202020204" pitchFamily="34" charset="0"/>
              </a:defRPr>
            </a:lvl3pPr>
            <a:lvl4pPr eaLnBrk="0" fontAlgn="base" hangingPunct="0">
              <a:spcBef>
                <a:spcPct val="0"/>
              </a:spcBef>
              <a:spcAft>
                <a:spcPct val="0"/>
              </a:spcAft>
              <a:tabLst>
                <a:tab pos="5943600" algn="r"/>
              </a:tabLst>
              <a:defRPr>
                <a:solidFill>
                  <a:schemeClr val="tx1"/>
                </a:solidFill>
                <a:latin typeface="Arial" panose="020B0604020202020204" pitchFamily="34" charset="0"/>
              </a:defRPr>
            </a:lvl4pPr>
            <a:lvl5pPr eaLnBrk="0" fontAlgn="base" hangingPunct="0">
              <a:spcBef>
                <a:spcPct val="0"/>
              </a:spcBef>
              <a:spcAft>
                <a:spcPct val="0"/>
              </a:spcAft>
              <a:tabLst>
                <a:tab pos="5943600" algn="r"/>
              </a:tabLst>
              <a:defRPr>
                <a:solidFill>
                  <a:schemeClr val="tx1"/>
                </a:solidFill>
                <a:latin typeface="Arial" panose="020B0604020202020204" pitchFamily="34" charset="0"/>
              </a:defRPr>
            </a:lvl5pPr>
            <a:lvl6pPr eaLnBrk="0" fontAlgn="base" hangingPunct="0">
              <a:spcBef>
                <a:spcPct val="0"/>
              </a:spcBef>
              <a:spcAft>
                <a:spcPct val="0"/>
              </a:spcAft>
              <a:tabLst>
                <a:tab pos="5943600" algn="r"/>
              </a:tabLst>
              <a:defRPr>
                <a:solidFill>
                  <a:schemeClr val="tx1"/>
                </a:solidFill>
                <a:latin typeface="Arial" panose="020B0604020202020204" pitchFamily="34" charset="0"/>
              </a:defRPr>
            </a:lvl6pPr>
            <a:lvl7pPr eaLnBrk="0" fontAlgn="base" hangingPunct="0">
              <a:spcBef>
                <a:spcPct val="0"/>
              </a:spcBef>
              <a:spcAft>
                <a:spcPct val="0"/>
              </a:spcAft>
              <a:tabLst>
                <a:tab pos="5943600" algn="r"/>
              </a:tabLst>
              <a:defRPr>
                <a:solidFill>
                  <a:schemeClr val="tx1"/>
                </a:solidFill>
                <a:latin typeface="Arial" panose="020B0604020202020204" pitchFamily="34" charset="0"/>
              </a:defRPr>
            </a:lvl7pPr>
            <a:lvl8pPr eaLnBrk="0" fontAlgn="base" hangingPunct="0">
              <a:spcBef>
                <a:spcPct val="0"/>
              </a:spcBef>
              <a:spcAft>
                <a:spcPct val="0"/>
              </a:spcAft>
              <a:tabLst>
                <a:tab pos="5943600" algn="r"/>
              </a:tabLst>
              <a:defRPr>
                <a:solidFill>
                  <a:schemeClr val="tx1"/>
                </a:solidFill>
                <a:latin typeface="Arial" panose="020B0604020202020204" pitchFamily="34" charset="0"/>
              </a:defRPr>
            </a:lvl8pPr>
            <a:lvl9pPr eaLnBrk="0" fontAlgn="base" hangingPunct="0">
              <a:spcBef>
                <a:spcPct val="0"/>
              </a:spcBef>
              <a:spcAft>
                <a:spcPct val="0"/>
              </a:spcAft>
              <a:tabLst>
                <a:tab pos="5943600"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943600" algn="r"/>
              </a:tabLst>
            </a:pPr>
            <a:endParaRPr kumimoji="0" lang="en-US" altLang="en-US" sz="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943600" algn="r"/>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To Meter</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943600" algn="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 name="TextBox 25">
            <a:extLst>
              <a:ext uri="{FF2B5EF4-FFF2-40B4-BE49-F238E27FC236}">
                <a16:creationId xmlns:a16="http://schemas.microsoft.com/office/drawing/2014/main" id="{2D6D3339-6585-4BB6-B90C-CEEFE02F85C5}"/>
              </a:ext>
            </a:extLst>
          </p:cNvPr>
          <p:cNvSpPr txBox="1"/>
          <p:nvPr/>
        </p:nvSpPr>
        <p:spPr>
          <a:xfrm>
            <a:off x="7415501" y="5784272"/>
            <a:ext cx="1338256" cy="369332"/>
          </a:xfrm>
          <a:prstGeom prst="rect">
            <a:avLst/>
          </a:prstGeom>
          <a:noFill/>
        </p:spPr>
        <p:txBody>
          <a:bodyPr wrap="square">
            <a:spAutoFit/>
          </a:bodyPr>
          <a:lstStyle/>
          <a:p>
            <a:pPr algn="just"/>
            <a:r>
              <a:rPr lang="en-US" sz="1800">
                <a:effectLst/>
                <a:latin typeface="Times New Roman" panose="02020603050405020304" pitchFamily="18" charset="0"/>
                <a:ea typeface="Calibri" panose="020F0502020204030204" pitchFamily="34" charset="0"/>
              </a:rPr>
              <a:t>I</a:t>
            </a:r>
            <a:r>
              <a:rPr lang="en-US" sz="1800" baseline="-25000">
                <a:effectLst/>
                <a:latin typeface="Times New Roman" panose="02020603050405020304" pitchFamily="18" charset="0"/>
                <a:ea typeface="Calibri" panose="020F0502020204030204" pitchFamily="34" charset="0"/>
              </a:rPr>
              <a:t>t</a:t>
            </a:r>
            <a:r>
              <a:rPr lang="en-US" sz="1800">
                <a:effectLst/>
                <a:latin typeface="Times New Roman" panose="02020603050405020304" pitchFamily="18" charset="0"/>
                <a:ea typeface="Calibri" panose="020F0502020204030204" pitchFamily="34" charset="0"/>
              </a:rPr>
              <a:t>= I</a:t>
            </a:r>
            <a:r>
              <a:rPr lang="en-US" sz="1800" baseline="-25000">
                <a:effectLst/>
                <a:latin typeface="Times New Roman" panose="02020603050405020304" pitchFamily="18" charset="0"/>
                <a:ea typeface="Calibri" panose="020F0502020204030204" pitchFamily="34" charset="0"/>
              </a:rPr>
              <a:t>o </a:t>
            </a:r>
            <a:r>
              <a:rPr lang="en-US" sz="1800">
                <a:effectLst/>
                <a:latin typeface="Times New Roman" panose="02020603050405020304" pitchFamily="18" charset="0"/>
                <a:ea typeface="Calibri" panose="020F0502020204030204" pitchFamily="34" charset="0"/>
              </a:rPr>
              <a:t>Cos</a:t>
            </a:r>
            <a:r>
              <a:rPr lang="en-US" sz="1800" baseline="30000">
                <a:effectLst/>
                <a:latin typeface="Times New Roman" panose="02020603050405020304" pitchFamily="18" charset="0"/>
                <a:ea typeface="Calibri" panose="020F0502020204030204" pitchFamily="34" charset="0"/>
              </a:rPr>
              <a:t>2</a:t>
            </a:r>
            <a:r>
              <a:rPr lang="en-US" sz="1800">
                <a:effectLst/>
                <a:latin typeface="Times New Roman" panose="02020603050405020304" pitchFamily="18" charset="0"/>
                <a:ea typeface="Calibri" panose="020F0502020204030204" pitchFamily="34" charset="0"/>
              </a:rPr>
              <a:t> θ</a:t>
            </a:r>
          </a:p>
        </p:txBody>
      </p:sp>
      <p:sp>
        <p:nvSpPr>
          <p:cNvPr id="27" name="TextBox 26">
            <a:extLst>
              <a:ext uri="{FF2B5EF4-FFF2-40B4-BE49-F238E27FC236}">
                <a16:creationId xmlns:a16="http://schemas.microsoft.com/office/drawing/2014/main" id="{280871DF-699A-431E-9B04-FC27628C6E42}"/>
              </a:ext>
            </a:extLst>
          </p:cNvPr>
          <p:cNvSpPr txBox="1"/>
          <p:nvPr/>
        </p:nvSpPr>
        <p:spPr>
          <a:xfrm>
            <a:off x="6184397" y="5545997"/>
            <a:ext cx="576258" cy="369332"/>
          </a:xfrm>
          <a:prstGeom prst="rect">
            <a:avLst/>
          </a:prstGeom>
          <a:noFill/>
        </p:spPr>
        <p:txBody>
          <a:bodyPr wrap="square">
            <a:spAutoFit/>
          </a:bodyPr>
          <a:lstStyle/>
          <a:p>
            <a:pPr algn="just"/>
            <a:r>
              <a:rPr lang="en-US" sz="1800">
                <a:effectLst/>
                <a:latin typeface="Times New Roman" panose="02020603050405020304" pitchFamily="18" charset="0"/>
                <a:ea typeface="Calibri" panose="020F0502020204030204" pitchFamily="34" charset="0"/>
              </a:rPr>
              <a:t>I</a:t>
            </a:r>
            <a:r>
              <a:rPr lang="en-US" sz="1800" baseline="-25000">
                <a:effectLst/>
                <a:latin typeface="Times New Roman" panose="02020603050405020304" pitchFamily="18" charset="0"/>
                <a:ea typeface="Calibri" panose="020F0502020204030204" pitchFamily="34" charset="0"/>
              </a:rPr>
              <a:t>o</a:t>
            </a:r>
            <a:endParaRPr lang="en-US" sz="180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739543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9DD6749-6804-4DDD-809C-A2479A020F26}"/>
              </a:ext>
            </a:extLst>
          </p:cNvPr>
          <p:cNvSpPr txBox="1"/>
          <p:nvPr/>
        </p:nvSpPr>
        <p:spPr>
          <a:xfrm>
            <a:off x="340386" y="299783"/>
            <a:ext cx="11595975" cy="3446713"/>
          </a:xfrm>
          <a:prstGeom prst="rect">
            <a:avLst/>
          </a:prstGeom>
          <a:noFill/>
        </p:spPr>
        <p:txBody>
          <a:bodyPr wrap="square">
            <a:spAutoFit/>
          </a:bodyPr>
          <a:lstStyle/>
          <a:p>
            <a:pPr algn="just"/>
            <a:r>
              <a:rPr lang="en-IN" sz="3200" b="1">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PROCEDURE</a:t>
            </a:r>
            <a:endParaRPr lang="en-IN" sz="320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15000"/>
              </a:lnSpc>
              <a:spcAft>
                <a:spcPts val="1000"/>
              </a:spcAft>
              <a:buFontTx/>
              <a:buAutoNum type="arabicPeriod"/>
            </a:pPr>
            <a:r>
              <a:rPr lang="en-US" sz="2200">
                <a:effectLst/>
                <a:latin typeface="Times New Roman" panose="02020603050405020304" pitchFamily="18" charset="0"/>
                <a:ea typeface="Calibri" panose="020F0502020204030204" pitchFamily="34" charset="0"/>
                <a:cs typeface="Times New Roman" panose="02020603050405020304" pitchFamily="18" charset="0"/>
              </a:rPr>
              <a:t>Open the given link </a:t>
            </a:r>
            <a:r>
              <a:rPr lang="en-US" sz="2200">
                <a:latin typeface="Times New Roman" panose="02020603050405020304" pitchFamily="18" charset="0"/>
                <a:ea typeface="Calibri" panose="020F0502020204030204" pitchFamily="34" charset="0"/>
                <a:cs typeface="Times New Roman" panose="02020603050405020304" pitchFamily="18" charset="0"/>
              </a:rPr>
              <a:t>in a window</a:t>
            </a:r>
          </a:p>
          <a:p>
            <a:pPr marL="452438">
              <a:lnSpc>
                <a:spcPct val="115000"/>
              </a:lnSpc>
              <a:spcAft>
                <a:spcPts val="1000"/>
              </a:spcAft>
            </a:pPr>
            <a:r>
              <a:rPr lang="en-US" sz="220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http://lo-au.vlabs.ac.in/laser-optics/Malus_law/experiment.html</a:t>
            </a:r>
            <a:endParaRPr lang="en-US" sz="220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2438" indent="-360363">
              <a:lnSpc>
                <a:spcPct val="115000"/>
              </a:lnSpc>
              <a:spcAft>
                <a:spcPts val="1000"/>
              </a:spcAft>
            </a:pPr>
            <a:r>
              <a:rPr lang="en-US" sz="2200">
                <a:effectLst/>
                <a:latin typeface="Times New Roman" panose="02020603050405020304" pitchFamily="18" charset="0"/>
                <a:ea typeface="Calibri" panose="020F0502020204030204" pitchFamily="34" charset="0"/>
                <a:cs typeface="Times New Roman" panose="02020603050405020304" pitchFamily="18" charset="0"/>
              </a:rPr>
              <a:t>2. 	Click on the </a:t>
            </a:r>
            <a:r>
              <a:rPr lang="en-US" sz="2200">
                <a:latin typeface="Times New Roman" panose="02020603050405020304" pitchFamily="18" charset="0"/>
                <a:ea typeface="Calibri" panose="020F0502020204030204" pitchFamily="34" charset="0"/>
                <a:cs typeface="Times New Roman" panose="02020603050405020304" pitchFamily="18" charset="0"/>
              </a:rPr>
              <a:t>Power ON knob.</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p>
            <a:pPr marL="452438" indent="-452438" algn="just">
              <a:lnSpc>
                <a:spcPct val="115000"/>
              </a:lnSpc>
              <a:spcAft>
                <a:spcPts val="1000"/>
              </a:spcAft>
            </a:pPr>
            <a:r>
              <a:rPr lang="en-IN" sz="2200">
                <a:latin typeface="Times New Roman" panose="02020603050405020304" pitchFamily="18" charset="0"/>
                <a:cs typeface="Times New Roman" panose="02020603050405020304" pitchFamily="18" charset="0"/>
              </a:rPr>
              <a:t>3.	Rotate the Polarizer angle at an interval of 10</a:t>
            </a:r>
            <a:r>
              <a:rPr lang="en-US">
                <a:latin typeface="Times New Roman" panose="02020603050405020304" pitchFamily="18" charset="0"/>
                <a:cs typeface="Times New Roman" panose="02020603050405020304" pitchFamily="18" charset="0"/>
              </a:rPr>
              <a:t> degree, </a:t>
            </a:r>
            <a:r>
              <a:rPr lang="en-IN" sz="2200">
                <a:latin typeface="Times New Roman" panose="02020603050405020304" pitchFamily="18" charset="0"/>
                <a:cs typeface="Times New Roman" panose="02020603050405020304" pitchFamily="18" charset="0"/>
              </a:rPr>
              <a:t>note down the rotation angle (</a:t>
            </a:r>
            <a:r>
              <a:rPr lang="en-US" sz="2400">
                <a:effectLst/>
                <a:latin typeface="Times New Roman" panose="02020603050405020304" pitchFamily="18" charset="0"/>
                <a:ea typeface="Calibri" panose="020F0502020204030204" pitchFamily="34" charset="0"/>
                <a:cs typeface="Times New Roman" panose="02020603050405020304" pitchFamily="18" charset="0"/>
              </a:rPr>
              <a:t>θ) and </a:t>
            </a:r>
            <a:r>
              <a:rPr lang="en-IN" sz="2200">
                <a:latin typeface="Times New Roman" panose="02020603050405020304" pitchFamily="18" charset="0"/>
                <a:cs typeface="Times New Roman" panose="02020603050405020304" pitchFamily="18" charset="0"/>
              </a:rPr>
              <a:t> the corresponding current value (</a:t>
            </a:r>
            <a:r>
              <a:rPr lang="en-US" sz="240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2400" baseline="-25000" err="1">
                <a:effectLst/>
                <a:latin typeface="Times New Roman" panose="02020603050405020304" pitchFamily="18" charset="0"/>
                <a:ea typeface="Calibri" panose="020F0502020204030204" pitchFamily="34" charset="0"/>
                <a:cs typeface="Times New Roman" panose="02020603050405020304" pitchFamily="18" charset="0"/>
              </a:rPr>
              <a:t>expt</a:t>
            </a:r>
            <a:r>
              <a:rPr lang="en-US" sz="2400">
                <a:effectLst/>
                <a:latin typeface="Times New Roman" panose="02020603050405020304" pitchFamily="18" charset="0"/>
                <a:ea typeface="Calibri" panose="020F0502020204030204" pitchFamily="34" charset="0"/>
                <a:cs typeface="Times New Roman" panose="02020603050405020304" pitchFamily="18" charset="0"/>
              </a:rPr>
              <a:t>)</a:t>
            </a:r>
            <a:r>
              <a:rPr lang="en-IN" sz="2200">
                <a:latin typeface="Times New Roman" panose="02020603050405020304" pitchFamily="18" charset="0"/>
                <a:cs typeface="Times New Roman" panose="02020603050405020304" pitchFamily="18" charset="0"/>
              </a:rPr>
              <a:t>. </a:t>
            </a:r>
            <a:endParaRPr lang="en-US" sz="2200">
              <a:latin typeface="Times New Roman" panose="02020603050405020304" pitchFamily="18" charset="0"/>
              <a:cs typeface="Times New Roman" panose="02020603050405020304" pitchFamily="18" charset="0"/>
            </a:endParaRPr>
          </a:p>
          <a:p>
            <a:pPr marL="442913" indent="-442913" algn="just">
              <a:lnSpc>
                <a:spcPct val="115000"/>
              </a:lnSpc>
              <a:spcAft>
                <a:spcPts val="1000"/>
              </a:spcAft>
              <a:tabLst>
                <a:tab pos="954405" algn="l"/>
              </a:tabLst>
            </a:pPr>
            <a:r>
              <a:rPr lang="en-US" sz="2000">
                <a:effectLst/>
                <a:latin typeface="Times New Roman" panose="02020603050405020304" pitchFamily="18" charset="0"/>
                <a:ea typeface="Calibri" panose="020F0502020204030204" pitchFamily="34" charset="0"/>
                <a:cs typeface="Times New Roman" panose="02020603050405020304" pitchFamily="18" charset="0"/>
              </a:rPr>
              <a:t>4.	Plot a graph between </a:t>
            </a:r>
            <a:r>
              <a:rPr lang="en-US" sz="200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2000" baseline="-25000" err="1">
                <a:effectLst/>
                <a:latin typeface="Times New Roman" panose="02020603050405020304" pitchFamily="18" charset="0"/>
                <a:ea typeface="Calibri" panose="020F0502020204030204" pitchFamily="34" charset="0"/>
                <a:cs typeface="Times New Roman" panose="02020603050405020304" pitchFamily="18" charset="0"/>
              </a:rPr>
              <a:t>expt</a:t>
            </a:r>
            <a:r>
              <a:rPr lang="en-US" sz="2000">
                <a:effectLst/>
                <a:latin typeface="Times New Roman" panose="02020603050405020304" pitchFamily="18" charset="0"/>
                <a:ea typeface="Calibri" panose="020F0502020204030204" pitchFamily="34" charset="0"/>
                <a:cs typeface="Times New Roman" panose="02020603050405020304" pitchFamily="18" charset="0"/>
              </a:rPr>
              <a:t> vs  θ. </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900947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C975B333748E74B844DC44E89404066" ma:contentTypeVersion="7" ma:contentTypeDescription="Create a new document." ma:contentTypeScope="" ma:versionID="a486b1a1e4727d7bd30835379bab1979">
  <xsd:schema xmlns:xsd="http://www.w3.org/2001/XMLSchema" xmlns:xs="http://www.w3.org/2001/XMLSchema" xmlns:p="http://schemas.microsoft.com/office/2006/metadata/properties" xmlns:ns2="d7cc143a-3f67-42fd-9118-f78946efae5b" xmlns:ns3="20c546e2-e958-4cfa-8e37-6669aa5a0fa7" targetNamespace="http://schemas.microsoft.com/office/2006/metadata/properties" ma:root="true" ma:fieldsID="95649ddf54480a334d4e9de6b93cc474" ns2:_="" ns3:_="">
    <xsd:import namespace="d7cc143a-3f67-42fd-9118-f78946efae5b"/>
    <xsd:import namespace="20c546e2-e958-4cfa-8e37-6669aa5a0fa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7cc143a-3f67-42fd-9118-f78946efae5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0c546e2-e958-4cfa-8e37-6669aa5a0fa7"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31826DD-9353-463D-9ED5-0D6C83B81233}">
  <ds:schemaRefs>
    <ds:schemaRef ds:uri="http://schemas.microsoft.com/sharepoint/v3/contenttype/forms"/>
  </ds:schemaRefs>
</ds:datastoreItem>
</file>

<file path=customXml/itemProps2.xml><?xml version="1.0" encoding="utf-8"?>
<ds:datastoreItem xmlns:ds="http://schemas.openxmlformats.org/officeDocument/2006/customXml" ds:itemID="{8282E89F-8535-4F7F-AEFF-72F2604681CC}">
  <ds:schemaRefs>
    <ds:schemaRef ds:uri="http://schemas.microsoft.com/office/2006/metadata/contentType"/>
    <ds:schemaRef ds:uri="http://schemas.microsoft.com/office/2006/metadata/properties/metaAttributes"/>
    <ds:schemaRef ds:uri="http://www.w3.org/2000/xmlns/"/>
    <ds:schemaRef ds:uri="http://www.w3.org/2001/XMLSchema"/>
    <ds:schemaRef ds:uri="d7cc143a-3f67-42fd-9118-f78946efae5b"/>
    <ds:schemaRef ds:uri="20c546e2-e958-4cfa-8e37-6669aa5a0fa7"/>
  </ds:schemaRefs>
</ds:datastoreItem>
</file>

<file path=customXml/itemProps3.xml><?xml version="1.0" encoding="utf-8"?>
<ds:datastoreItem xmlns:ds="http://schemas.openxmlformats.org/officeDocument/2006/customXml" ds:itemID="{9F36182D-4C3B-4775-AA34-99CACC0E95D5}">
  <ds:schemaRefs>
    <ds:schemaRef ds:uri="http://schemas.microsoft.com/office/2006/metadata/properties"/>
    <ds:schemaRef ds:uri="http://www.w3.org/2000/xmln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TULI</dc:creator>
  <cp:lastModifiedBy>Prince Maurya</cp:lastModifiedBy>
  <cp:revision>3</cp:revision>
  <dcterms:created xsi:type="dcterms:W3CDTF">2021-04-11T04:01:49Z</dcterms:created>
  <dcterms:modified xsi:type="dcterms:W3CDTF">2022-03-01T15:16:57Z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0x0101001C975B333748E74B844DC44E89404066</vt:lpwstr>
  </property>
</Properties>
</file>