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5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0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5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0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61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1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94A414F-A70D-4A74-A81C-A8C5BA480DE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2F1F529-050C-4CE1-9A06-A277041CD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75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688123" y="1122363"/>
            <a:ext cx="9724292" cy="2387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Physics </a:t>
            </a:r>
            <a:r>
              <a:rPr lang="en-US" b="1" dirty="0"/>
              <a:t>II </a:t>
            </a:r>
            <a:r>
              <a:rPr lang="en-US" b="1" dirty="0" smtClean="0"/>
              <a:t>Laboratory</a:t>
            </a:r>
            <a:br>
              <a:rPr lang="en-US" b="1" dirty="0" smtClean="0"/>
            </a:br>
            <a:r>
              <a:rPr lang="en-US" b="1" dirty="0" smtClean="0"/>
              <a:t>PHS51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/>
              <a:t>Virtual Lab Syllabi for B. </a:t>
            </a:r>
            <a:r>
              <a:rPr lang="en-US" sz="3100" b="1" dirty="0" smtClean="0"/>
              <a:t>Tech Courses</a:t>
            </a:r>
            <a:r>
              <a:rPr lang="en-IN" sz="3100" dirty="0"/>
              <a:t/>
            </a:r>
            <a:br>
              <a:rPr lang="en-IN" sz="3100" dirty="0"/>
            </a:br>
            <a:endParaRPr lang="en-IN" sz="3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85547"/>
              </p:ext>
            </p:extLst>
          </p:nvPr>
        </p:nvGraphicFramePr>
        <p:xfrm>
          <a:off x="2974022" y="3662204"/>
          <a:ext cx="6337031" cy="1279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2471">
                  <a:extLst>
                    <a:ext uri="{9D8B030D-6E8A-4147-A177-3AD203B41FA5}">
                      <a16:colId xmlns:a16="http://schemas.microsoft.com/office/drawing/2014/main" val="820050668"/>
                    </a:ext>
                  </a:extLst>
                </a:gridCol>
                <a:gridCol w="1355765">
                  <a:extLst>
                    <a:ext uri="{9D8B030D-6E8A-4147-A177-3AD203B41FA5}">
                      <a16:colId xmlns:a16="http://schemas.microsoft.com/office/drawing/2014/main" val="2940894515"/>
                    </a:ext>
                  </a:extLst>
                </a:gridCol>
                <a:gridCol w="1443111">
                  <a:extLst>
                    <a:ext uri="{9D8B030D-6E8A-4147-A177-3AD203B41FA5}">
                      <a16:colId xmlns:a16="http://schemas.microsoft.com/office/drawing/2014/main" val="343050326"/>
                    </a:ext>
                  </a:extLst>
                </a:gridCol>
                <a:gridCol w="1107651">
                  <a:extLst>
                    <a:ext uri="{9D8B030D-6E8A-4147-A177-3AD203B41FA5}">
                      <a16:colId xmlns:a16="http://schemas.microsoft.com/office/drawing/2014/main" val="4009857828"/>
                    </a:ext>
                  </a:extLst>
                </a:gridCol>
                <a:gridCol w="1138033">
                  <a:extLst>
                    <a:ext uri="{9D8B030D-6E8A-4147-A177-3AD203B41FA5}">
                      <a16:colId xmlns:a16="http://schemas.microsoft.com/office/drawing/2014/main" val="2004193504"/>
                    </a:ext>
                  </a:extLst>
                </a:gridCol>
              </a:tblGrid>
              <a:tr h="326582">
                <a:tc gridSpan="4"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Number of contact hours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Credit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5222923"/>
                  </a:ext>
                </a:extLst>
              </a:tr>
              <a:tr h="318970"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Lecture (L)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Tutorial (T)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Practical (P)</a:t>
                      </a:r>
                      <a:r>
                        <a:rPr lang="en-US" sz="1000" baseline="30000">
                          <a:effectLst/>
                        </a:rPr>
                        <a:t>#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Hours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753209"/>
                  </a:ext>
                </a:extLst>
              </a:tr>
              <a:tr h="633521"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6211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36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115" y="1305342"/>
            <a:ext cx="98210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11115" y="936010"/>
            <a:ext cx="10524393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Verdana" panose="020B0604030504040204" pitchFamily="34" charset="0"/>
              </a:rPr>
              <a:t>Experiments </a:t>
            </a:r>
            <a:endParaRPr lang="en-IN" sz="2800" dirty="0">
              <a:latin typeface="Verdana" panose="020B0604030504040204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1. Find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refractive index of a liquid by a travelling microscope.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2. Determine the refractive index of the material of prism using spectrometer.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3. Determination of amplitude and frequency of electrical signals by oscilloscope.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4. To study the characteristics of RC circuits.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5. To study Brewster’s law/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Malus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’ law using laser light.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6. To study the diffraction of light by a grating.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7. To study the interference of light by Newton’s ring apparatus.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8. To determine numerical aperture of optical fiber.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9. Determination of Planck constant. 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7918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Topics Covered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Brewster’s law/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Malus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law using laser light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interference of light by Newton’s ring apparatus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Planck’s constant ‘</a:t>
            </a:r>
            <a:r>
              <a:rPr lang="en-US" altLang="en-US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US" dirty="0" smtClean="0"/>
              <a:t>To find </a:t>
            </a:r>
            <a:r>
              <a:rPr lang="en-US" dirty="0"/>
              <a:t>the refractive index of a liquid by a traveling microscope.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74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46185"/>
            <a:ext cx="10675620" cy="835269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Guideline </a:t>
            </a:r>
            <a:r>
              <a:rPr lang="en-GB" b="1" dirty="0"/>
              <a:t>for NOTE-BOOK </a:t>
            </a:r>
            <a:r>
              <a:rPr lang="en-IN" dirty="0"/>
              <a:t/>
            </a:r>
            <a:br>
              <a:rPr lang="en-IN" dirty="0"/>
            </a:br>
            <a:r>
              <a:rPr lang="en-GB" b="1" dirty="0"/>
              <a:t> 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67154"/>
            <a:ext cx="9872871" cy="5547946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GB" sz="5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 </a:t>
            </a:r>
            <a:r>
              <a:rPr lang="en-GB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based on on-line Class and submitted reports from students 	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provide two-four pages write up for each experiment on the following topics: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Experiment,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Class,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Theory /Working Principle with formula and units,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Apparatus required in virtual lab,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for virtual Lab,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 of results acquired in Experiment (attach with your report),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plot in Excel / Graph paper (attach with your report),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2920" lvl="0" indent="-457200">
              <a:spcBef>
                <a:spcPts val="0"/>
              </a:spcBef>
              <a:buFont typeface="+mj-lt"/>
              <a:buAutoNum type="arabicPeriod"/>
            </a:pPr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Precaution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written format is acceptable and make a single pdf file along with Screen shot of results acquired in Experiment Graphical plot in Excel / Graph paper. Please send the pdf through your institute email only after taking a photo/scan.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Tile of the pdf file should be (Full Roll No.) </a:t>
            </a:r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email should be (Full Roll No.–</a:t>
            </a:r>
            <a:r>
              <a:rPr lang="en-GB" sz="5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PHS51)</a:t>
            </a:r>
            <a:endParaRPr lang="en-GB" sz="5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5000" b="1" dirty="0">
                <a:solidFill>
                  <a:srgbClr val="FF0000"/>
                </a:solidFill>
              </a:rPr>
              <a:t>40 Marks evaluation after Class exam will be in Google Form </a:t>
            </a:r>
            <a:endParaRPr lang="en-IN" sz="5000" dirty="0">
              <a:solidFill>
                <a:srgbClr val="FF0000"/>
              </a:solidFill>
            </a:endParaRPr>
          </a:p>
          <a:p>
            <a:endParaRPr lang="en-IN" sz="5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8241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5" ma:contentTypeDescription="Create a new document." ma:contentTypeScope="" ma:versionID="530d2c529641799d054e595ed5809c44">
  <xsd:schema xmlns:xsd="http://www.w3.org/2001/XMLSchema" xmlns:xs="http://www.w3.org/2001/XMLSchema" xmlns:p="http://schemas.microsoft.com/office/2006/metadata/properties" xmlns:ns2="d7cc143a-3f67-42fd-9118-f78946efae5b" targetNamespace="http://schemas.microsoft.com/office/2006/metadata/properties" ma:root="true" ma:fieldsID="94401fd91d08394e5044d71f8107494a" ns2:_="">
    <xsd:import namespace="d7cc143a-3f67-42fd-9118-f78946efa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7916D5-A4EE-4572-B0B0-D39FAE7DEFB9}"/>
</file>

<file path=customXml/itemProps2.xml><?xml version="1.0" encoding="utf-8"?>
<ds:datastoreItem xmlns:ds="http://schemas.openxmlformats.org/officeDocument/2006/customXml" ds:itemID="{920E19D1-EF4F-44FF-8F28-F500EDB73841}"/>
</file>

<file path=customXml/itemProps3.xml><?xml version="1.0" encoding="utf-8"?>
<ds:datastoreItem xmlns:ds="http://schemas.openxmlformats.org/officeDocument/2006/customXml" ds:itemID="{EEFE36A8-D23A-4125-A54D-5659A298FF1D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162</TotalTime>
  <Words>189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Corbel</vt:lpstr>
      <vt:lpstr>Times New Roman</vt:lpstr>
      <vt:lpstr>Verdana</vt:lpstr>
      <vt:lpstr>Basis</vt:lpstr>
      <vt:lpstr>Physics II Laboratory PHS51 Virtual Lab Syllabi for B. Tech Courses </vt:lpstr>
      <vt:lpstr>PowerPoint Presentation</vt:lpstr>
      <vt:lpstr>Topics Covered</vt:lpstr>
      <vt:lpstr>  Guideline for NOTE-BOOK 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 II Laboratory PHS384</dc:title>
  <dc:creator>Soumik Das</dc:creator>
  <cp:lastModifiedBy>Soumik Das</cp:lastModifiedBy>
  <cp:revision>45</cp:revision>
  <dcterms:created xsi:type="dcterms:W3CDTF">2021-05-19T10:43:46Z</dcterms:created>
  <dcterms:modified xsi:type="dcterms:W3CDTF">2022-01-11T05:11:34Z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