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57" r:id="rId5"/>
    <p:sldId id="265" r:id="rId6"/>
    <p:sldId id="270" r:id="rId7"/>
    <p:sldId id="271" r:id="rId8"/>
    <p:sldId id="272"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2975B4-EE3C-4294-BE65-6E47ADEA3974}"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22824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2975B4-EE3C-4294-BE65-6E47ADEA3974}"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376561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2975B4-EE3C-4294-BE65-6E47ADEA3974}"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326265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2975B4-EE3C-4294-BE65-6E47ADEA3974}"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64617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2975B4-EE3C-4294-BE65-6E47ADEA3974}"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53813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2975B4-EE3C-4294-BE65-6E47ADEA3974}"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197994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2975B4-EE3C-4294-BE65-6E47ADEA3974}" type="datetimeFigureOut">
              <a:rPr lang="en-US" smtClean="0"/>
              <a:t>5/15/2021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209794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2975B4-EE3C-4294-BE65-6E47ADEA3974}" type="datetimeFigureOut">
              <a:rPr lang="en-US" smtClean="0"/>
              <a:t>5/15/2021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1264075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975B4-EE3C-4294-BE65-6E47ADEA3974}" type="datetimeFigureOut">
              <a:rPr lang="en-US" smtClean="0"/>
              <a:t>5/15/2021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50868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975B4-EE3C-4294-BE65-6E47ADEA3974}"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320282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975B4-EE3C-4294-BE65-6E47ADEA3974}"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363596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975B4-EE3C-4294-BE65-6E47ADEA3974}" type="datetimeFigureOut">
              <a:rPr lang="en-US" smtClean="0"/>
              <a:t>5/15/2021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3F27E-4D67-48B0-B6B9-091753F040D5}" type="slidenum">
              <a:rPr lang="en-US" smtClean="0"/>
              <a:t>‹#›</a:t>
            </a:fld>
            <a:endParaRPr lang="en-US"/>
          </a:p>
        </p:txBody>
      </p:sp>
    </p:spTree>
    <p:extLst>
      <p:ext uri="{BB962C8B-B14F-4D97-AF65-F5344CB8AC3E}">
        <p14:creationId xmlns:p14="http://schemas.microsoft.com/office/powerpoint/2010/main" val="185874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532" y="547221"/>
            <a:ext cx="10216577" cy="954107"/>
          </a:xfrm>
          <a:prstGeom prst="rect">
            <a:avLst/>
          </a:prstGeom>
          <a:noFill/>
        </p:spPr>
        <p:txBody>
          <a:bodyPr wrap="square" lIns="91440" tIns="45720" rIns="91440" bIns="45720">
            <a:spAutoFit/>
          </a:bodyPr>
          <a:lstStyle/>
          <a:p>
            <a:pPr algn="just"/>
            <a:r>
              <a:rPr lang="en-GB" sz="2800" b="1" dirty="0">
                <a:solidFill>
                  <a:srgbClr val="0070C0"/>
                </a:solidFill>
                <a:latin typeface="Times New Roman" panose="02020603050405020304" pitchFamily="18" charset="0"/>
                <a:cs typeface="Times New Roman" panose="02020603050405020304" pitchFamily="18" charset="0"/>
              </a:rPr>
              <a:t>TO STUDY THE INTERFERENCE OF LIGHT BY NEWTON’S RING APPARATUS </a:t>
            </a:r>
            <a:endParaRPr lang="en-IN" sz="2800" b="1" dirty="0">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679F287-1591-4EC5-8907-B749C326B464}"/>
              </a:ext>
            </a:extLst>
          </p:cNvPr>
          <p:cNvSpPr txBox="1"/>
          <p:nvPr/>
        </p:nvSpPr>
        <p:spPr>
          <a:xfrm>
            <a:off x="631532" y="1502829"/>
            <a:ext cx="10066493" cy="2062103"/>
          </a:xfrm>
          <a:prstGeom prst="rect">
            <a:avLst/>
          </a:prstGeom>
          <a:noFill/>
        </p:spPr>
        <p:txBody>
          <a:bodyPr wrap="square">
            <a:spAutoFit/>
          </a:bodyPr>
          <a:lstStyle/>
          <a:p>
            <a:pPr algn="just"/>
            <a:r>
              <a:rPr lang="en-IN" sz="3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AIM</a:t>
            </a:r>
            <a:endParaRPr lang="en-IN" sz="3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To determine the wave length of sodium light by using Newton’s ring.</a:t>
            </a:r>
            <a:endParaRPr lang="en-IN" sz="3200" dirty="0">
              <a:latin typeface="Times New Roman" panose="02020603050405020304" pitchFamily="18" charset="0"/>
              <a:cs typeface="Times New Roman" panose="02020603050405020304" pitchFamily="18" charset="0"/>
            </a:endParaRPr>
          </a:p>
          <a:p>
            <a:pPr algn="just"/>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7BE118F-5B00-4694-B66D-E62D7EBF02AF}"/>
              </a:ext>
            </a:extLst>
          </p:cNvPr>
          <p:cNvSpPr txBox="1"/>
          <p:nvPr/>
        </p:nvSpPr>
        <p:spPr>
          <a:xfrm>
            <a:off x="631532" y="3710589"/>
            <a:ext cx="10009495" cy="2062103"/>
          </a:xfrm>
          <a:prstGeom prst="rect">
            <a:avLst/>
          </a:prstGeom>
          <a:noFill/>
        </p:spPr>
        <p:txBody>
          <a:bodyPr wrap="square">
            <a:spAutoFit/>
          </a:bodyPr>
          <a:lstStyle/>
          <a:p>
            <a:pPr algn="just"/>
            <a:r>
              <a:rPr lang="en-IN" sz="3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APPARATUS USED</a:t>
            </a:r>
            <a:endParaRPr lang="en-IN" sz="3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Travelling microscope (for Newton’s ring), Sodium vapour lamp, A thin plano-convex lens of large focal length, A convex lens of short focus, an optically plane glass plate.</a:t>
            </a:r>
          </a:p>
        </p:txBody>
      </p:sp>
    </p:spTree>
    <p:extLst>
      <p:ext uri="{BB962C8B-B14F-4D97-AF65-F5344CB8AC3E}">
        <p14:creationId xmlns:p14="http://schemas.microsoft.com/office/powerpoint/2010/main" val="57179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DD6749-6804-4DDD-809C-A2479A020F26}"/>
              </a:ext>
            </a:extLst>
          </p:cNvPr>
          <p:cNvSpPr txBox="1"/>
          <p:nvPr/>
        </p:nvSpPr>
        <p:spPr>
          <a:xfrm>
            <a:off x="340384" y="299783"/>
            <a:ext cx="11595975" cy="584775"/>
          </a:xfrm>
          <a:prstGeom prst="rect">
            <a:avLst/>
          </a:prstGeom>
          <a:noFill/>
        </p:spPr>
        <p:txBody>
          <a:bodyPr wrap="square">
            <a:spAutoFit/>
          </a:bodyPr>
          <a:lstStyle/>
          <a:p>
            <a:pPr algn="just"/>
            <a:r>
              <a:rPr lang="en-IN" sz="3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CALCULATIONS</a:t>
            </a:r>
            <a:endParaRPr lang="en-IN" sz="3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B785B071-C8FC-414D-988D-B9D65D875505}"/>
              </a:ext>
            </a:extLst>
          </p:cNvPr>
          <p:cNvGraphicFramePr>
            <a:graphicFrameLocks noChangeAspect="1"/>
          </p:cNvGraphicFramePr>
          <p:nvPr>
            <p:extLst>
              <p:ext uri="{D42A27DB-BD31-4B8C-83A1-F6EECF244321}">
                <p14:modId xmlns:p14="http://schemas.microsoft.com/office/powerpoint/2010/main" val="2238633602"/>
              </p:ext>
            </p:extLst>
          </p:nvPr>
        </p:nvGraphicFramePr>
        <p:xfrm>
          <a:off x="4129548" y="815978"/>
          <a:ext cx="2390409" cy="1051780"/>
        </p:xfrm>
        <a:graphic>
          <a:graphicData uri="http://schemas.openxmlformats.org/presentationml/2006/ole">
            <mc:AlternateContent xmlns:mc="http://schemas.openxmlformats.org/markup-compatibility/2006">
              <mc:Choice xmlns:v="urn:schemas-microsoft-com:vml" Requires="v">
                <p:oleObj name="Equation" r:id="rId2" imgW="952087" imgH="418918" progId="Equation.DSMT4">
                  <p:embed/>
                </p:oleObj>
              </mc:Choice>
              <mc:Fallback>
                <p:oleObj name="Equation" r:id="rId2" imgW="952087" imgH="418918"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548" y="815978"/>
                        <a:ext cx="2390409" cy="1051780"/>
                      </a:xfrm>
                      <a:prstGeom prst="rect">
                        <a:avLst/>
                      </a:prstGeom>
                      <a:noFill/>
                    </p:spPr>
                  </p:pic>
                </p:oleObj>
              </mc:Fallback>
            </mc:AlternateContent>
          </a:graphicData>
        </a:graphic>
      </p:graphicFrame>
      <p:sp>
        <p:nvSpPr>
          <p:cNvPr id="11" name="TextBox 10">
            <a:extLst>
              <a:ext uri="{FF2B5EF4-FFF2-40B4-BE49-F238E27FC236}">
                <a16:creationId xmlns:a16="http://schemas.microsoft.com/office/drawing/2014/main" id="{8B34B6D8-E8B4-4F12-BDF6-1034E41CE6C6}"/>
              </a:ext>
            </a:extLst>
          </p:cNvPr>
          <p:cNvSpPr txBox="1"/>
          <p:nvPr/>
        </p:nvSpPr>
        <p:spPr>
          <a:xfrm>
            <a:off x="423956" y="2024848"/>
            <a:ext cx="11595975" cy="584775"/>
          </a:xfrm>
          <a:prstGeom prst="rect">
            <a:avLst/>
          </a:prstGeom>
          <a:noFill/>
        </p:spPr>
        <p:txBody>
          <a:bodyPr wrap="square">
            <a:spAutoFit/>
          </a:bodyPr>
          <a:lstStyle/>
          <a:p>
            <a:pPr algn="just"/>
            <a:r>
              <a:rPr lang="en-IN" sz="3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3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5DE88480-13E5-46A2-ABF0-B8D6A563E193}"/>
              </a:ext>
            </a:extLst>
          </p:cNvPr>
          <p:cNvSpPr txBox="1"/>
          <p:nvPr/>
        </p:nvSpPr>
        <p:spPr>
          <a:xfrm>
            <a:off x="423957" y="2527207"/>
            <a:ext cx="6096000" cy="390684"/>
          </a:xfrm>
          <a:prstGeom prst="rect">
            <a:avLst/>
          </a:prstGeom>
          <a:noFill/>
        </p:spPr>
        <p:txBody>
          <a:bodyPr wrap="square">
            <a:spAutoFit/>
          </a:bodyPr>
          <a:lstStyle/>
          <a:p>
            <a:pPr>
              <a:lnSpc>
                <a:spcPct val="115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wavelength of the sodium light is  ………….. Ǻ</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76172103-7AE0-4D9F-A966-330ECBB10076}"/>
              </a:ext>
            </a:extLst>
          </p:cNvPr>
          <p:cNvSpPr txBox="1"/>
          <p:nvPr/>
        </p:nvSpPr>
        <p:spPr>
          <a:xfrm>
            <a:off x="423956" y="3082558"/>
            <a:ext cx="11595975" cy="584775"/>
          </a:xfrm>
          <a:prstGeom prst="rect">
            <a:avLst/>
          </a:prstGeom>
          <a:noFill/>
        </p:spPr>
        <p:txBody>
          <a:bodyPr wrap="square">
            <a:spAutoFit/>
          </a:bodyPr>
          <a:lstStyle/>
          <a:p>
            <a:pPr algn="just"/>
            <a:r>
              <a:rPr lang="en-IN" sz="3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PRECAUTIONS</a:t>
            </a:r>
            <a:endParaRPr lang="en-IN" sz="3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B695DF69-3AA8-45CE-8FF6-A1C145B42A5C}"/>
              </a:ext>
            </a:extLst>
          </p:cNvPr>
          <p:cNvSpPr txBox="1"/>
          <p:nvPr/>
        </p:nvSpPr>
        <p:spPr>
          <a:xfrm>
            <a:off x="340384" y="3749913"/>
            <a:ext cx="11325592" cy="1633589"/>
          </a:xfrm>
          <a:prstGeom prst="rect">
            <a:avLst/>
          </a:prstGeom>
          <a:noFill/>
        </p:spPr>
        <p:txBody>
          <a:bodyPr wrap="square">
            <a:spAutoFit/>
          </a:bodyPr>
          <a:lstStyle/>
          <a:p>
            <a:pPr marL="342900" marR="16510" lvl="0" indent="-342900">
              <a:lnSpc>
                <a:spcPct val="115000"/>
              </a:lnSpc>
              <a:spcBef>
                <a:spcPts val="185"/>
              </a:spcBef>
              <a:spcAft>
                <a:spcPts val="1000"/>
              </a:spcAft>
              <a:buSzPts val="1200"/>
              <a:buFont typeface="+mj-lt"/>
              <a:buAutoNum type="arabicParenBoth"/>
              <a:tabLst>
                <a:tab pos="5715000" algn="l"/>
              </a:tabLst>
            </a:pPr>
            <a:r>
              <a:rPr lang="en-IN" sz="2000" spc="-5" dirty="0">
                <a:effectLst/>
                <a:latin typeface="Times New Roman" panose="02020603050405020304" pitchFamily="18" charset="0"/>
                <a:ea typeface="Cambria" panose="02040503050406030204" pitchFamily="18" charset="0"/>
                <a:cs typeface="Times New Roman" panose="02020603050405020304" pitchFamily="18" charset="0"/>
              </a:rPr>
              <a:t>T</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he</a:t>
            </a:r>
            <a:r>
              <a:rPr lang="en-IN" sz="2000" spc="-2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plano‐convex</a:t>
            </a:r>
            <a:r>
              <a:rPr lang="en-IN" sz="2000" spc="-7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lens</a:t>
            </a:r>
            <a:r>
              <a:rPr lang="en-IN" sz="2000" spc="-2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should</a:t>
            </a:r>
            <a:r>
              <a:rPr lang="en-IN" sz="2000" spc="-3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be</a:t>
            </a:r>
            <a:r>
              <a:rPr lang="en-IN" sz="2000" spc="5"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of</a:t>
            </a:r>
            <a:r>
              <a:rPr lang="en-IN" sz="2000" spc="-1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l</a:t>
            </a:r>
            <a:r>
              <a:rPr lang="en-IN" sz="2000" spc="5" dirty="0">
                <a:effectLst/>
                <a:latin typeface="Times New Roman" panose="02020603050405020304" pitchFamily="18" charset="0"/>
                <a:ea typeface="Cambria" panose="02040503050406030204" pitchFamily="18" charset="0"/>
                <a:cs typeface="Times New Roman" panose="02020603050405020304" pitchFamily="18" charset="0"/>
              </a:rPr>
              <a:t>a</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rge</a:t>
            </a:r>
            <a:r>
              <a:rPr lang="en-IN" sz="2000" spc="-25"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spc="10" dirty="0">
                <a:effectLst/>
                <a:latin typeface="Times New Roman" panose="02020603050405020304" pitchFamily="18" charset="0"/>
                <a:ea typeface="Cambria" panose="02040503050406030204" pitchFamily="18" charset="0"/>
                <a:cs typeface="Times New Roman" panose="02020603050405020304" pitchFamily="18" charset="0"/>
              </a:rPr>
              <a:t>r</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adius</a:t>
            </a:r>
            <a:r>
              <a:rPr lang="en-IN" sz="2000" spc="-3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of</a:t>
            </a:r>
            <a:r>
              <a:rPr lang="en-IN" sz="2000" spc="-1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curvatu</a:t>
            </a:r>
            <a:r>
              <a:rPr lang="en-IN" sz="2000" spc="10" dirty="0">
                <a:effectLst/>
                <a:latin typeface="Times New Roman" panose="02020603050405020304" pitchFamily="18" charset="0"/>
                <a:ea typeface="Cambria" panose="02040503050406030204" pitchFamily="18" charset="0"/>
                <a:cs typeface="Times New Roman" panose="02020603050405020304" pitchFamily="18" charset="0"/>
              </a:rPr>
              <a:t>r</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6510" lvl="0" indent="-342900">
              <a:lnSpc>
                <a:spcPct val="115000"/>
              </a:lnSpc>
              <a:buSzPts val="1200"/>
              <a:buFont typeface="+mj-lt"/>
              <a:buAutoNum type="arabicParenBoth"/>
              <a:tabLst>
                <a:tab pos="5715000" algn="l"/>
              </a:tabLst>
            </a:pP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The</a:t>
            </a:r>
            <a:r>
              <a:rPr lang="en-IN" sz="2000" spc="-2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micros</a:t>
            </a:r>
            <a:r>
              <a:rPr lang="en-IN" sz="2000" spc="10" dirty="0">
                <a:effectLst/>
                <a:latin typeface="Times New Roman" panose="02020603050405020304" pitchFamily="18" charset="0"/>
                <a:ea typeface="Cambria" panose="02040503050406030204" pitchFamily="18" charset="0"/>
                <a:cs typeface="Times New Roman" panose="02020603050405020304" pitchFamily="18" charset="0"/>
              </a:rPr>
              <a:t>c</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ope</a:t>
            </a:r>
            <a:r>
              <a:rPr lang="en-IN" sz="2000" spc="-55"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is</a:t>
            </a:r>
            <a:r>
              <a:rPr lang="en-IN" sz="2000" spc="-1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always</a:t>
            </a:r>
            <a:r>
              <a:rPr lang="en-IN" sz="2000" spc="-3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moved</a:t>
            </a:r>
            <a:r>
              <a:rPr lang="en-IN" sz="2000" spc="-3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in</a:t>
            </a:r>
            <a:r>
              <a:rPr lang="en-IN" sz="2000" spc="1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spc="5" dirty="0">
                <a:effectLst/>
                <a:latin typeface="Times New Roman" panose="02020603050405020304" pitchFamily="18" charset="0"/>
                <a:ea typeface="Cambria" panose="02040503050406030204" pitchFamily="18" charset="0"/>
                <a:cs typeface="Times New Roman" panose="02020603050405020304" pitchFamily="18" charset="0"/>
              </a:rPr>
              <a:t>t</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he</a:t>
            </a:r>
            <a:r>
              <a:rPr lang="en-IN" sz="2000" spc="-15"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s</a:t>
            </a:r>
            <a:r>
              <a:rPr lang="en-IN" sz="2000" spc="5" dirty="0">
                <a:effectLst/>
                <a:latin typeface="Times New Roman" panose="02020603050405020304" pitchFamily="18" charset="0"/>
                <a:ea typeface="Cambria" panose="02040503050406030204" pitchFamily="18" charset="0"/>
                <a:cs typeface="Times New Roman" panose="02020603050405020304" pitchFamily="18" charset="0"/>
              </a:rPr>
              <a:t>a</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me</a:t>
            </a:r>
            <a:r>
              <a:rPr lang="en-IN" sz="2000" spc="-25"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direction</a:t>
            </a:r>
            <a:r>
              <a:rPr lang="en-IN" sz="2000" spc="-45"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to</a:t>
            </a:r>
            <a:r>
              <a:rPr lang="en-IN" sz="2000" spc="-5"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a</a:t>
            </a:r>
            <a:r>
              <a:rPr lang="en-IN" sz="2000" spc="5" dirty="0">
                <a:effectLst/>
                <a:latin typeface="Times New Roman" panose="02020603050405020304" pitchFamily="18" charset="0"/>
                <a:ea typeface="Cambria" panose="02040503050406030204" pitchFamily="18" charset="0"/>
                <a:cs typeface="Times New Roman" panose="02020603050405020304" pitchFamily="18" charset="0"/>
              </a:rPr>
              <a:t>v</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o</a:t>
            </a:r>
            <a:r>
              <a:rPr lang="en-IN" sz="2000" spc="5" dirty="0">
                <a:effectLst/>
                <a:latin typeface="Times New Roman" panose="02020603050405020304" pitchFamily="18" charset="0"/>
                <a:ea typeface="Cambria" panose="02040503050406030204" pitchFamily="18" charset="0"/>
                <a:cs typeface="Times New Roman" panose="02020603050405020304" pitchFamily="18" charset="0"/>
              </a:rPr>
              <a:t>i</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d</a:t>
            </a:r>
            <a:r>
              <a:rPr lang="en-IN" sz="2000" spc="-25"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spc="20" dirty="0">
                <a:effectLst/>
                <a:latin typeface="Times New Roman" panose="02020603050405020304" pitchFamily="18" charset="0"/>
                <a:ea typeface="Cambria" panose="02040503050406030204" pitchFamily="18" charset="0"/>
                <a:cs typeface="Times New Roman" panose="02020603050405020304" pitchFamily="18" charset="0"/>
              </a:rPr>
              <a:t>b</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ack</a:t>
            </a:r>
            <a:r>
              <a:rPr lang="en-IN" sz="2000" spc="-2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spc="10" dirty="0">
                <a:effectLst/>
                <a:latin typeface="Times New Roman" panose="02020603050405020304" pitchFamily="18" charset="0"/>
                <a:ea typeface="Cambria" panose="02040503050406030204" pitchFamily="18" charset="0"/>
                <a:cs typeface="Times New Roman" panose="02020603050405020304" pitchFamily="18" charset="0"/>
              </a:rPr>
              <a:t>l</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ash</a:t>
            </a:r>
            <a:r>
              <a:rPr lang="en-IN" sz="2000" spc="-2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error.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6510" lvl="0" indent="-342900">
              <a:lnSpc>
                <a:spcPct val="115000"/>
              </a:lnSpc>
              <a:spcBef>
                <a:spcPts val="190"/>
              </a:spcBef>
              <a:spcAft>
                <a:spcPts val="1000"/>
              </a:spcAft>
              <a:buSzPts val="1200"/>
              <a:buFont typeface="+mj-lt"/>
              <a:buAutoNum type="arabicParenBoth"/>
              <a:tabLst>
                <a:tab pos="5715000" algn="l"/>
              </a:tabLst>
            </a:pPr>
            <a:r>
              <a:rPr lang="en-IN" sz="2000" dirty="0">
                <a:latin typeface="Times New Roman" panose="02020603050405020304" pitchFamily="18" charset="0"/>
                <a:ea typeface="Cambria" panose="02040503050406030204" pitchFamily="18" charset="0"/>
                <a:cs typeface="Times New Roman" panose="02020603050405020304" pitchFamily="18" charset="0"/>
              </a:rPr>
              <a:t>Here in virtual platform we are setting are crosswire on a bright ring but in physical experimental setup crosswire</a:t>
            </a:r>
            <a:r>
              <a:rPr lang="en-IN" sz="2000" spc="-45"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should</a:t>
            </a:r>
            <a:r>
              <a:rPr lang="en-IN" sz="2000" spc="-3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be</a:t>
            </a:r>
            <a:r>
              <a:rPr lang="en-IN" sz="2000" spc="-1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focused</a:t>
            </a:r>
            <a:r>
              <a:rPr lang="en-IN" sz="2000" spc="-2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on</a:t>
            </a:r>
            <a:r>
              <a:rPr lang="en-IN" sz="2000" spc="-10" dirty="0">
                <a:effectLst/>
                <a:latin typeface="Times New Roman" panose="02020603050405020304" pitchFamily="18" charset="0"/>
                <a:ea typeface="Cambria" panose="02040503050406030204" pitchFamily="18" charset="0"/>
                <a:cs typeface="Times New Roman" panose="02020603050405020304" pitchFamily="18" charset="0"/>
              </a:rPr>
              <a:t> a</a:t>
            </a:r>
            <a:r>
              <a:rPr lang="en-IN" sz="2000" spc="-5"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da</a:t>
            </a:r>
            <a:r>
              <a:rPr lang="en-IN" sz="2000" spc="10" dirty="0">
                <a:effectLst/>
                <a:latin typeface="Times New Roman" panose="02020603050405020304" pitchFamily="18" charset="0"/>
                <a:ea typeface="Cambria" panose="02040503050406030204" pitchFamily="18" charset="0"/>
                <a:cs typeface="Times New Roman" panose="02020603050405020304" pitchFamily="18" charset="0"/>
              </a:rPr>
              <a:t>r</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k</a:t>
            </a:r>
            <a:r>
              <a:rPr lang="en-IN" sz="2000" spc="-2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ring</a:t>
            </a:r>
            <a:r>
              <a:rPr lang="en-IN" sz="2000" spc="-2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000" dirty="0">
                <a:effectLst/>
                <a:latin typeface="Times New Roman" panose="02020603050405020304" pitchFamily="18" charset="0"/>
                <a:ea typeface="Cambria" panose="02040503050406030204" pitchFamily="18" charset="0"/>
                <a:cs typeface="Times New Roman" panose="02020603050405020304" pitchFamily="18" charset="0"/>
              </a:rPr>
              <a:t>tangentially.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D6E4600-701C-462B-A939-3C6575A5FA33}"/>
              </a:ext>
            </a:extLst>
          </p:cNvPr>
          <p:cNvSpPr txBox="1"/>
          <p:nvPr/>
        </p:nvSpPr>
        <p:spPr>
          <a:xfrm>
            <a:off x="441513" y="5541703"/>
            <a:ext cx="11595975" cy="584775"/>
          </a:xfrm>
          <a:prstGeom prst="rect">
            <a:avLst/>
          </a:prstGeom>
          <a:noFill/>
        </p:spPr>
        <p:txBody>
          <a:bodyPr wrap="square">
            <a:spAutoFit/>
          </a:bodyPr>
          <a:lstStyle/>
          <a:p>
            <a:pPr algn="just"/>
            <a:r>
              <a:rPr lang="en-IN" sz="3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IN" sz="3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F22DF791-9150-4937-A80E-0FB29C85CC4D}"/>
              </a:ext>
            </a:extLst>
          </p:cNvPr>
          <p:cNvSpPr txBox="1"/>
          <p:nvPr/>
        </p:nvSpPr>
        <p:spPr>
          <a:xfrm>
            <a:off x="0" y="6091998"/>
            <a:ext cx="11443855" cy="385362"/>
          </a:xfrm>
          <a:prstGeom prst="rect">
            <a:avLst/>
          </a:prstGeom>
          <a:noFill/>
        </p:spPr>
        <p:txBody>
          <a:bodyPr wrap="square">
            <a:spAutoFit/>
          </a:bodyPr>
          <a:lstStyle/>
          <a:p>
            <a:pPr marL="452438">
              <a:lnSpc>
                <a:spcPct val="115000"/>
              </a:lnSpc>
              <a:spcAft>
                <a:spcPts val="1000"/>
              </a:spcAft>
            </a:pPr>
            <a:r>
              <a:rPr lang="en-US"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http://lo-au.vlabs.ac.in/laser-optics/Newtons_Rings_Wavelength_of_light/experiment.html </a:t>
            </a:r>
          </a:p>
        </p:txBody>
      </p:sp>
    </p:spTree>
    <p:extLst>
      <p:ext uri="{BB962C8B-B14F-4D97-AF65-F5344CB8AC3E}">
        <p14:creationId xmlns:p14="http://schemas.microsoft.com/office/powerpoint/2010/main" val="286994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2A9373-3626-4A18-B530-CD20A15A7930}"/>
              </a:ext>
            </a:extLst>
          </p:cNvPr>
          <p:cNvSpPr txBox="1"/>
          <p:nvPr/>
        </p:nvSpPr>
        <p:spPr>
          <a:xfrm>
            <a:off x="633876" y="410880"/>
            <a:ext cx="10924247" cy="6186309"/>
          </a:xfrm>
          <a:prstGeom prst="rect">
            <a:avLst/>
          </a:prstGeom>
          <a:noFill/>
        </p:spPr>
        <p:txBody>
          <a:bodyPr wrap="square">
            <a:spAutoFit/>
          </a:bodyPr>
          <a:lstStyle/>
          <a:p>
            <a:pPr algn="just"/>
            <a:r>
              <a:rPr lang="en-IN" sz="3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THEORY AND FORMULA USED</a:t>
            </a:r>
            <a:endParaRPr lang="en-IN" sz="3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When a monochromatic parallel beam of light is incident on a thin air film enclosed between a plano-convex lens and a plane glass plate (shown in Figure), the two reflected rays – one from top and another from bottom surface of thin air film (ray 2 and ray 3 shown in Figure) will interfere. Ray 1 and ray 4 shown in Figure will not take part in interference due low coherency of the sodium light source. Around the point of contact, the points having equal thickness of air film lie on circles concentric with the point of contact. Hence due to interference between the two reflected rays a series of alternate dark and bright concentric rings will be produced. These are called Newton’s rings. The thickness of air film at the contact point is infinitesimally small. But due to phase change of π by reflection form rarer to denser medium (air to glass), the central ring will be dark. </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530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44D72D-35CB-48A7-8934-BAD32FB2E49C}"/>
              </a:ext>
            </a:extLst>
          </p:cNvPr>
          <p:cNvSpPr txBox="1"/>
          <p:nvPr/>
        </p:nvSpPr>
        <p:spPr>
          <a:xfrm>
            <a:off x="304864" y="849439"/>
            <a:ext cx="10901995" cy="1446550"/>
          </a:xfrm>
          <a:prstGeom prst="rect">
            <a:avLst/>
          </a:prstGeom>
          <a:noFill/>
        </p:spPr>
        <p:txBody>
          <a:bodyPr wrap="square">
            <a:spAutoFit/>
          </a:bodyPr>
          <a:lstStyle/>
          <a:p>
            <a:pPr algn="just"/>
            <a:r>
              <a:rPr lang="en-IN" sz="2800" dirty="0">
                <a:effectLst/>
                <a:latin typeface="Times New Roman" panose="02020603050405020304" pitchFamily="18" charset="0"/>
                <a:ea typeface="Cambria" panose="02040503050406030204" pitchFamily="18" charset="0"/>
                <a:cs typeface="Times New Roman" panose="02020603050405020304" pitchFamily="18" charset="0"/>
              </a:rPr>
              <a:t>T</a:t>
            </a:r>
            <a:r>
              <a:rPr lang="en-IN" sz="2800" spc="5" dirty="0">
                <a:effectLst/>
                <a:latin typeface="Times New Roman" panose="02020603050405020304" pitchFamily="18" charset="0"/>
                <a:ea typeface="Cambria" panose="02040503050406030204" pitchFamily="18" charset="0"/>
                <a:cs typeface="Times New Roman" panose="02020603050405020304" pitchFamily="18" charset="0"/>
              </a:rPr>
              <a:t>h</a:t>
            </a:r>
            <a:r>
              <a:rPr lang="en-IN" sz="2800" dirty="0">
                <a:effectLst/>
                <a:latin typeface="Times New Roman" panose="02020603050405020304" pitchFamily="18" charset="0"/>
                <a:ea typeface="Cambria" panose="02040503050406030204" pitchFamily="18" charset="0"/>
                <a:cs typeface="Times New Roman" panose="02020603050405020304" pitchFamily="18" charset="0"/>
              </a:rPr>
              <a:t>e</a:t>
            </a:r>
            <a:r>
              <a:rPr lang="en-IN" sz="2800" spc="-2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800" spc="10" dirty="0">
                <a:effectLst/>
                <a:latin typeface="Times New Roman" panose="02020603050405020304" pitchFamily="18" charset="0"/>
                <a:ea typeface="Cambria" panose="02040503050406030204" pitchFamily="18" charset="0"/>
                <a:cs typeface="Times New Roman" panose="02020603050405020304" pitchFamily="18" charset="0"/>
              </a:rPr>
              <a:t>w</a:t>
            </a:r>
            <a:r>
              <a:rPr lang="en-IN" sz="2800" dirty="0">
                <a:effectLst/>
                <a:latin typeface="Times New Roman" panose="02020603050405020304" pitchFamily="18" charset="0"/>
                <a:ea typeface="Cambria" panose="02040503050406030204" pitchFamily="18" charset="0"/>
                <a:cs typeface="Times New Roman" panose="02020603050405020304" pitchFamily="18" charset="0"/>
              </a:rPr>
              <a:t>a</a:t>
            </a:r>
            <a:r>
              <a:rPr lang="en-IN" sz="2800" spc="5" dirty="0">
                <a:effectLst/>
                <a:latin typeface="Times New Roman" panose="02020603050405020304" pitchFamily="18" charset="0"/>
                <a:ea typeface="Cambria" panose="02040503050406030204" pitchFamily="18" charset="0"/>
                <a:cs typeface="Times New Roman" panose="02020603050405020304" pitchFamily="18" charset="0"/>
              </a:rPr>
              <a:t>v</a:t>
            </a:r>
            <a:r>
              <a:rPr lang="en-IN" sz="2800" dirty="0">
                <a:effectLst/>
                <a:latin typeface="Times New Roman" panose="02020603050405020304" pitchFamily="18" charset="0"/>
                <a:ea typeface="Cambria" panose="02040503050406030204" pitchFamily="18" charset="0"/>
                <a:cs typeface="Times New Roman" panose="02020603050405020304" pitchFamily="18" charset="0"/>
              </a:rPr>
              <a:t>ele</a:t>
            </a:r>
            <a:r>
              <a:rPr lang="en-IN" sz="2800" spc="5" dirty="0">
                <a:effectLst/>
                <a:latin typeface="Times New Roman" panose="02020603050405020304" pitchFamily="18" charset="0"/>
                <a:ea typeface="Cambria" panose="02040503050406030204" pitchFamily="18" charset="0"/>
                <a:cs typeface="Times New Roman" panose="02020603050405020304" pitchFamily="18" charset="0"/>
              </a:rPr>
              <a:t>n</a:t>
            </a:r>
            <a:r>
              <a:rPr lang="en-IN" sz="2800" spc="-5" dirty="0">
                <a:effectLst/>
                <a:latin typeface="Times New Roman" panose="02020603050405020304" pitchFamily="18" charset="0"/>
                <a:ea typeface="Cambria" panose="02040503050406030204" pitchFamily="18" charset="0"/>
                <a:cs typeface="Times New Roman" panose="02020603050405020304" pitchFamily="18" charset="0"/>
              </a:rPr>
              <a:t>g</a:t>
            </a:r>
            <a:r>
              <a:rPr lang="en-IN" sz="2800" dirty="0">
                <a:effectLst/>
                <a:latin typeface="Times New Roman" panose="02020603050405020304" pitchFamily="18" charset="0"/>
                <a:ea typeface="Cambria" panose="02040503050406030204" pitchFamily="18" charset="0"/>
                <a:cs typeface="Times New Roman" panose="02020603050405020304" pitchFamily="18" charset="0"/>
              </a:rPr>
              <a:t>th</a:t>
            </a:r>
            <a:r>
              <a:rPr lang="en-IN" sz="2800" spc="-55"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800" spc="5" dirty="0">
                <a:effectLst/>
                <a:latin typeface="Times New Roman" panose="02020603050405020304" pitchFamily="18" charset="0"/>
                <a:ea typeface="Cambria" panose="02040503050406030204" pitchFamily="18" charset="0"/>
                <a:cs typeface="Times New Roman" panose="02020603050405020304" pitchFamily="18" charset="0"/>
              </a:rPr>
              <a:t>o</a:t>
            </a:r>
            <a:r>
              <a:rPr lang="en-IN" sz="2800" dirty="0">
                <a:effectLst/>
                <a:latin typeface="Times New Roman" panose="02020603050405020304" pitchFamily="18" charset="0"/>
                <a:ea typeface="Cambria" panose="02040503050406030204" pitchFamily="18" charset="0"/>
                <a:cs typeface="Times New Roman" panose="02020603050405020304" pitchFamily="18" charset="0"/>
              </a:rPr>
              <a:t>f sodium</a:t>
            </a:r>
            <a:r>
              <a:rPr lang="en-IN" sz="2800" spc="-1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800" dirty="0">
                <a:effectLst/>
                <a:latin typeface="Times New Roman" panose="02020603050405020304" pitchFamily="18" charset="0"/>
                <a:ea typeface="Cambria" panose="02040503050406030204" pitchFamily="18" charset="0"/>
                <a:cs typeface="Times New Roman" panose="02020603050405020304" pitchFamily="18" charset="0"/>
              </a:rPr>
              <a:t>l</a:t>
            </a:r>
            <a:r>
              <a:rPr lang="en-IN" sz="2800" spc="5" dirty="0">
                <a:effectLst/>
                <a:latin typeface="Times New Roman" panose="02020603050405020304" pitchFamily="18" charset="0"/>
                <a:ea typeface="Cambria" panose="02040503050406030204" pitchFamily="18" charset="0"/>
                <a:cs typeface="Times New Roman" panose="02020603050405020304" pitchFamily="18" charset="0"/>
              </a:rPr>
              <a:t>i</a:t>
            </a:r>
            <a:r>
              <a:rPr lang="en-IN" sz="2800" dirty="0">
                <a:effectLst/>
                <a:latin typeface="Times New Roman" panose="02020603050405020304" pitchFamily="18" charset="0"/>
                <a:ea typeface="Cambria" panose="02040503050406030204" pitchFamily="18" charset="0"/>
                <a:cs typeface="Times New Roman" panose="02020603050405020304" pitchFamily="18" charset="0"/>
              </a:rPr>
              <a:t>ght which is used for the Newton’s ring setup is</a:t>
            </a:r>
            <a:r>
              <a:rPr lang="en-IN" sz="2800" spc="-1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800" dirty="0">
                <a:effectLst/>
                <a:latin typeface="Times New Roman" panose="02020603050405020304" pitchFamily="18" charset="0"/>
                <a:ea typeface="Cambria" panose="02040503050406030204" pitchFamily="18" charset="0"/>
                <a:cs typeface="Times New Roman" panose="02020603050405020304" pitchFamily="18" charset="0"/>
              </a:rPr>
              <a:t>g</a:t>
            </a:r>
            <a:r>
              <a:rPr lang="en-IN" sz="2800" spc="5" dirty="0">
                <a:effectLst/>
                <a:latin typeface="Times New Roman" panose="02020603050405020304" pitchFamily="18" charset="0"/>
                <a:ea typeface="Cambria" panose="02040503050406030204" pitchFamily="18" charset="0"/>
                <a:cs typeface="Times New Roman" panose="02020603050405020304" pitchFamily="18" charset="0"/>
              </a:rPr>
              <a:t>i</a:t>
            </a:r>
            <a:r>
              <a:rPr lang="en-IN" sz="2800" dirty="0">
                <a:effectLst/>
                <a:latin typeface="Times New Roman" panose="02020603050405020304" pitchFamily="18" charset="0"/>
                <a:ea typeface="Cambria" panose="02040503050406030204" pitchFamily="18" charset="0"/>
                <a:cs typeface="Times New Roman" panose="02020603050405020304" pitchFamily="18" charset="0"/>
              </a:rPr>
              <a:t>ven</a:t>
            </a:r>
            <a:r>
              <a:rPr lang="en-IN" sz="2800" spc="-2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800" spc="5" dirty="0">
                <a:effectLst/>
                <a:latin typeface="Times New Roman" panose="02020603050405020304" pitchFamily="18" charset="0"/>
                <a:ea typeface="Cambria" panose="02040503050406030204" pitchFamily="18" charset="0"/>
                <a:cs typeface="Times New Roman" panose="02020603050405020304" pitchFamily="18" charset="0"/>
              </a:rPr>
              <a:t>b</a:t>
            </a:r>
            <a:r>
              <a:rPr lang="en-IN" sz="2800" dirty="0">
                <a:effectLst/>
                <a:latin typeface="Times New Roman" panose="02020603050405020304" pitchFamily="18" charset="0"/>
                <a:ea typeface="Cambria" panose="02040503050406030204" pitchFamily="18" charset="0"/>
                <a:cs typeface="Times New Roman" panose="02020603050405020304" pitchFamily="18" charset="0"/>
              </a:rPr>
              <a:t>y</a:t>
            </a:r>
            <a:r>
              <a:rPr lang="en-IN" sz="2800" spc="-1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800" dirty="0">
                <a:effectLst/>
                <a:latin typeface="Times New Roman" panose="02020603050405020304" pitchFamily="18" charset="0"/>
                <a:ea typeface="Cambria" panose="02040503050406030204" pitchFamily="18" charset="0"/>
                <a:cs typeface="Times New Roman" panose="02020603050405020304" pitchFamily="18" charset="0"/>
              </a:rPr>
              <a:t>the</a:t>
            </a:r>
            <a:r>
              <a:rPr lang="en-IN" sz="2800" spc="-15"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2800" dirty="0">
                <a:effectLst/>
                <a:latin typeface="Times New Roman" panose="02020603050405020304" pitchFamily="18" charset="0"/>
                <a:ea typeface="Cambria" panose="02040503050406030204" pitchFamily="18" charset="0"/>
                <a:cs typeface="Times New Roman" panose="02020603050405020304" pitchFamily="18" charset="0"/>
              </a:rPr>
              <a:t>formu</a:t>
            </a:r>
            <a:r>
              <a:rPr lang="en-IN" sz="2800" spc="10" dirty="0">
                <a:effectLst/>
                <a:latin typeface="Times New Roman" panose="02020603050405020304" pitchFamily="18" charset="0"/>
                <a:ea typeface="Cambria" panose="02040503050406030204" pitchFamily="18" charset="0"/>
                <a:cs typeface="Times New Roman" panose="02020603050405020304" pitchFamily="18" charset="0"/>
              </a:rPr>
              <a:t>l</a:t>
            </a:r>
            <a:r>
              <a:rPr lang="en-IN" sz="2800" dirty="0">
                <a:effectLst/>
                <a:latin typeface="Times New Roman" panose="02020603050405020304" pitchFamily="18" charset="0"/>
                <a:ea typeface="Cambria" panose="02040503050406030204" pitchFamily="18" charset="0"/>
                <a:cs typeface="Times New Roman" panose="02020603050405020304" pitchFamily="18" charset="0"/>
              </a:rPr>
              <a:t>a:</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34D1379-3EEB-489E-BCDF-72EDBB8728BF}"/>
              </a:ext>
            </a:extLst>
          </p:cNvPr>
          <p:cNvSpPr txBox="1"/>
          <p:nvPr/>
        </p:nvSpPr>
        <p:spPr>
          <a:xfrm>
            <a:off x="484901" y="3346723"/>
            <a:ext cx="11222198" cy="2246769"/>
          </a:xfrm>
          <a:prstGeom prst="rect">
            <a:avLst/>
          </a:prstGeom>
          <a:noFill/>
        </p:spPr>
        <p:txBody>
          <a:bodyPr wrap="square">
            <a:spAutoFit/>
          </a:bodyPr>
          <a:lstStyle/>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where </a:t>
            </a:r>
            <a:endParaRPr lang="en-IN" sz="2800" dirty="0">
              <a:latin typeface="Times New Roman" panose="02020603050405020304" pitchFamily="18" charset="0"/>
              <a:cs typeface="Times New Roman" panose="02020603050405020304" pitchFamily="18" charset="0"/>
            </a:endParaRPr>
          </a:p>
          <a:p>
            <a:r>
              <a:rPr lang="en-US" sz="2800" i="1" dirty="0">
                <a:latin typeface="Times New Roman" panose="02020603050405020304" pitchFamily="18" charset="0"/>
                <a:cs typeface="Times New Roman" panose="02020603050405020304" pitchFamily="18" charset="0"/>
              </a:rPr>
              <a:t>λ </a:t>
            </a:r>
            <a:r>
              <a:rPr lang="en-US" sz="2800" dirty="0">
                <a:latin typeface="Times New Roman" panose="02020603050405020304" pitchFamily="18" charset="0"/>
                <a:cs typeface="Times New Roman" panose="02020603050405020304" pitchFamily="18" charset="0"/>
              </a:rPr>
              <a:t>= wavelength of sodium light</a:t>
            </a:r>
            <a:endParaRPr lang="en-IN" sz="2800" dirty="0">
              <a:latin typeface="Times New Roman" panose="02020603050405020304" pitchFamily="18" charset="0"/>
              <a:cs typeface="Times New Roman" panose="02020603050405020304" pitchFamily="18" charset="0"/>
            </a:endParaRPr>
          </a:p>
          <a:p>
            <a:r>
              <a:rPr lang="en-US" sz="2800" i="1" dirty="0" err="1">
                <a:latin typeface="Times New Roman" panose="02020603050405020304" pitchFamily="18" charset="0"/>
                <a:cs typeface="Times New Roman" panose="02020603050405020304" pitchFamily="18" charset="0"/>
              </a:rPr>
              <a:t>D</a:t>
            </a:r>
            <a:r>
              <a:rPr lang="en-US" sz="2800" i="1" baseline="-25000" dirty="0" err="1">
                <a:latin typeface="Times New Roman" panose="02020603050405020304" pitchFamily="18" charset="0"/>
                <a:cs typeface="Times New Roman" panose="02020603050405020304" pitchFamily="18" charset="0"/>
              </a:rPr>
              <a:t>n+m</a:t>
            </a:r>
            <a:r>
              <a:rPr lang="en-US" sz="2800" i="1" baseline="-25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diameter of (</a:t>
            </a:r>
            <a:r>
              <a:rPr lang="en-IN" sz="2800" i="1" dirty="0" err="1">
                <a:latin typeface="Times New Roman" panose="02020603050405020304" pitchFamily="18" charset="0"/>
                <a:cs typeface="Times New Roman" panose="02020603050405020304" pitchFamily="18" charset="0"/>
              </a:rPr>
              <a:t>n+m</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th</a:t>
            </a:r>
            <a:r>
              <a:rPr lang="en-IN" sz="2800" dirty="0">
                <a:latin typeface="Times New Roman" panose="02020603050405020304" pitchFamily="18" charset="0"/>
                <a:cs typeface="Times New Roman" panose="02020603050405020304" pitchFamily="18" charset="0"/>
              </a:rPr>
              <a:t>  ring</a:t>
            </a:r>
          </a:p>
          <a:p>
            <a:r>
              <a:rPr lang="en-US" sz="2800" i="1" dirty="0" err="1">
                <a:latin typeface="Times New Roman" panose="02020603050405020304" pitchFamily="18" charset="0"/>
                <a:cs typeface="Times New Roman" panose="02020603050405020304" pitchFamily="18" charset="0"/>
              </a:rPr>
              <a:t>D</a:t>
            </a:r>
            <a:r>
              <a:rPr lang="en-US" sz="2800" i="1" baseline="-25000" dirty="0" err="1">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 </a:t>
            </a:r>
            <a:r>
              <a:rPr lang="en-IN" sz="2800" dirty="0">
                <a:latin typeface="Times New Roman" panose="02020603050405020304" pitchFamily="18" charset="0"/>
                <a:cs typeface="Times New Roman" panose="02020603050405020304" pitchFamily="18" charset="0"/>
              </a:rPr>
              <a:t>diameter of </a:t>
            </a:r>
            <a:r>
              <a:rPr lang="en-IN" sz="2800" i="1" dirty="0">
                <a:latin typeface="Times New Roman" panose="02020603050405020304" pitchFamily="18" charset="0"/>
                <a:cs typeface="Times New Roman" panose="02020603050405020304" pitchFamily="18" charset="0"/>
              </a:rPr>
              <a:t>n</a:t>
            </a:r>
            <a:r>
              <a:rPr lang="en-IN" sz="2800" dirty="0">
                <a:latin typeface="Times New Roman" panose="02020603050405020304" pitchFamily="18" charset="0"/>
                <a:cs typeface="Times New Roman" panose="02020603050405020304" pitchFamily="18" charset="0"/>
              </a:rPr>
              <a:t>th  ring</a:t>
            </a:r>
          </a:p>
          <a:p>
            <a:r>
              <a:rPr lang="en-IN" sz="2800" dirty="0">
                <a:latin typeface="Times New Roman" panose="02020603050405020304" pitchFamily="18" charset="0"/>
                <a:cs typeface="Times New Roman" panose="02020603050405020304" pitchFamily="18" charset="0"/>
              </a:rPr>
              <a:t>R = Radius of curvature of the convex surface of the plano-convex lens.</a:t>
            </a:r>
          </a:p>
        </p:txBody>
      </p:sp>
      <p:sp>
        <p:nvSpPr>
          <p:cNvPr id="13" name="Rectangle 11">
            <a:extLst>
              <a:ext uri="{FF2B5EF4-FFF2-40B4-BE49-F238E27FC236}">
                <a16:creationId xmlns:a16="http://schemas.microsoft.com/office/drawing/2014/main" id="{A27ED305-3211-4CC1-AC86-88DA7ABA2405}"/>
              </a:ext>
            </a:extLst>
          </p:cNvPr>
          <p:cNvSpPr>
            <a:spLocks noChangeArrowheads="1"/>
          </p:cNvSpPr>
          <p:nvPr/>
        </p:nvSpPr>
        <p:spPr bwMode="auto">
          <a:xfrm>
            <a:off x="3942736" y="1199535"/>
            <a:ext cx="300227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4" name="Object 13">
            <a:extLst>
              <a:ext uri="{FF2B5EF4-FFF2-40B4-BE49-F238E27FC236}">
                <a16:creationId xmlns:a16="http://schemas.microsoft.com/office/drawing/2014/main" id="{2CAA422B-4B2E-4097-B01B-087DD6DED566}"/>
              </a:ext>
            </a:extLst>
          </p:cNvPr>
          <p:cNvGraphicFramePr>
            <a:graphicFrameLocks noChangeAspect="1"/>
          </p:cNvGraphicFramePr>
          <p:nvPr>
            <p:extLst>
              <p:ext uri="{D42A27DB-BD31-4B8C-83A1-F6EECF244321}">
                <p14:modId xmlns:p14="http://schemas.microsoft.com/office/powerpoint/2010/main" val="2867947542"/>
              </p:ext>
            </p:extLst>
          </p:nvPr>
        </p:nvGraphicFramePr>
        <p:xfrm>
          <a:off x="4050890" y="2065647"/>
          <a:ext cx="2271251" cy="1032031"/>
        </p:xfrm>
        <a:graphic>
          <a:graphicData uri="http://schemas.openxmlformats.org/presentationml/2006/ole">
            <mc:AlternateContent xmlns:mc="http://schemas.openxmlformats.org/markup-compatibility/2006">
              <mc:Choice xmlns:v="urn:schemas-microsoft-com:vml" Requires="v">
                <p:oleObj name="Equation" r:id="rId2" imgW="927100" imgH="419100" progId="Equation.DSMT4">
                  <p:embed/>
                </p:oleObj>
              </mc:Choice>
              <mc:Fallback>
                <p:oleObj name="Equation" r:id="rId2" imgW="927100" imgH="419100" progId="Equation.DSMT4">
                  <p:embed/>
                  <p:pic>
                    <p:nvPicPr>
                      <p:cNvPr id="14" name="Object 13">
                        <a:extLst>
                          <a:ext uri="{FF2B5EF4-FFF2-40B4-BE49-F238E27FC236}">
                            <a16:creationId xmlns:a16="http://schemas.microsoft.com/office/drawing/2014/main" id="{2CAA422B-4B2E-4097-B01B-087DD6DED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0890" y="2065647"/>
                        <a:ext cx="2271251" cy="1032031"/>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AC7D491B-6754-4A22-889D-900A37BA0929}"/>
              </a:ext>
            </a:extLst>
          </p:cNvPr>
          <p:cNvSpPr txBox="1"/>
          <p:nvPr/>
        </p:nvSpPr>
        <p:spPr>
          <a:xfrm>
            <a:off x="196710" y="86754"/>
            <a:ext cx="10901996" cy="584775"/>
          </a:xfrm>
          <a:prstGeom prst="rect">
            <a:avLst/>
          </a:prstGeom>
          <a:noFill/>
        </p:spPr>
        <p:txBody>
          <a:bodyPr wrap="square">
            <a:spAutoFit/>
          </a:bodyPr>
          <a:lstStyle/>
          <a:p>
            <a:pPr algn="just"/>
            <a:r>
              <a:rPr lang="en-IN" sz="3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THEORY AND FORMULA USED</a:t>
            </a:r>
            <a:endParaRPr lang="en-IN" sz="3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997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40596"/>
            <a:ext cx="8100231" cy="523220"/>
          </a:xfrm>
          <a:prstGeom prst="rect">
            <a:avLst/>
          </a:prstGeom>
          <a:noFill/>
        </p:spPr>
        <p:txBody>
          <a:bodyPr wrap="non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SCHEMATIC OF THE NEWTON’S RING SETUP</a:t>
            </a:r>
          </a:p>
        </p:txBody>
      </p:sp>
      <p:sp>
        <p:nvSpPr>
          <p:cNvPr id="3" name="Rectangle 56">
            <a:extLst>
              <a:ext uri="{FF2B5EF4-FFF2-40B4-BE49-F238E27FC236}">
                <a16:creationId xmlns:a16="http://schemas.microsoft.com/office/drawing/2014/main" id="{5E6FB8F6-1FEE-4303-9E07-A66FDB8875D8}"/>
              </a:ext>
            </a:extLst>
          </p:cNvPr>
          <p:cNvSpPr>
            <a:spLocks noChangeArrowheads="1"/>
          </p:cNvSpPr>
          <p:nvPr/>
        </p:nvSpPr>
        <p:spPr bwMode="auto">
          <a:xfrm>
            <a:off x="2701637" y="15286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9" name="Canvas 1">
            <a:extLst>
              <a:ext uri="{FF2B5EF4-FFF2-40B4-BE49-F238E27FC236}">
                <a16:creationId xmlns:a16="http://schemas.microsoft.com/office/drawing/2014/main" id="{A4BE5F27-8F09-43F4-B002-7666077B9153}"/>
              </a:ext>
            </a:extLst>
          </p:cNvPr>
          <p:cNvGrpSpPr>
            <a:grpSpLocks/>
          </p:cNvGrpSpPr>
          <p:nvPr/>
        </p:nvGrpSpPr>
        <p:grpSpPr bwMode="auto">
          <a:xfrm>
            <a:off x="838436" y="1122471"/>
            <a:ext cx="5791200" cy="4968875"/>
            <a:chOff x="0" y="0"/>
            <a:chExt cx="57912" cy="49682"/>
          </a:xfrm>
        </p:grpSpPr>
        <p:sp>
          <p:nvSpPr>
            <p:cNvPr id="12" name="AutoShape 55">
              <a:extLst>
                <a:ext uri="{FF2B5EF4-FFF2-40B4-BE49-F238E27FC236}">
                  <a16:creationId xmlns:a16="http://schemas.microsoft.com/office/drawing/2014/main" id="{67E138FB-D884-4753-9B82-6090791406A7}"/>
                </a:ext>
              </a:extLst>
            </p:cNvPr>
            <p:cNvSpPr>
              <a:spLocks noChangeAspect="1" noChangeArrowheads="1"/>
            </p:cNvSpPr>
            <p:nvPr/>
          </p:nvSpPr>
          <p:spPr bwMode="auto">
            <a:xfrm>
              <a:off x="0" y="0"/>
              <a:ext cx="57912" cy="496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Straight Connector 5">
              <a:extLst>
                <a:ext uri="{FF2B5EF4-FFF2-40B4-BE49-F238E27FC236}">
                  <a16:creationId xmlns:a16="http://schemas.microsoft.com/office/drawing/2014/main" id="{CF96E58D-A726-4346-9175-FA72DE8E9348}"/>
                </a:ext>
              </a:extLst>
            </p:cNvPr>
            <p:cNvSpPr>
              <a:spLocks noChangeShapeType="1"/>
            </p:cNvSpPr>
            <p:nvPr/>
          </p:nvSpPr>
          <p:spPr bwMode="auto">
            <a:xfrm flipV="1">
              <a:off x="23088" y="25045"/>
              <a:ext cx="6096" cy="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Rectangle 7">
              <a:extLst>
                <a:ext uri="{FF2B5EF4-FFF2-40B4-BE49-F238E27FC236}">
                  <a16:creationId xmlns:a16="http://schemas.microsoft.com/office/drawing/2014/main" id="{86368EB4-DC39-4815-A0DF-073146E0BD5B}"/>
                </a:ext>
              </a:extLst>
            </p:cNvPr>
            <p:cNvSpPr>
              <a:spLocks noChangeArrowheads="1"/>
            </p:cNvSpPr>
            <p:nvPr/>
          </p:nvSpPr>
          <p:spPr bwMode="auto">
            <a:xfrm rot="2365318">
              <a:off x="22559" y="12822"/>
              <a:ext cx="1180" cy="23945"/>
            </a:xfrm>
            <a:prstGeom prst="rect">
              <a:avLst/>
            </a:prstGeom>
            <a:solidFill>
              <a:srgbClr val="A5A5A5"/>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15" name="Straight Connector 10">
              <a:extLst>
                <a:ext uri="{FF2B5EF4-FFF2-40B4-BE49-F238E27FC236}">
                  <a16:creationId xmlns:a16="http://schemas.microsoft.com/office/drawing/2014/main" id="{716B8E8A-4820-4577-A8AE-719571B0C89B}"/>
                </a:ext>
              </a:extLst>
            </p:cNvPr>
            <p:cNvSpPr>
              <a:spLocks noChangeShapeType="1"/>
            </p:cNvSpPr>
            <p:nvPr/>
          </p:nvSpPr>
          <p:spPr bwMode="auto">
            <a:xfrm flipV="1">
              <a:off x="27555" y="24893"/>
              <a:ext cx="21213" cy="1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Straight Connector 11">
              <a:extLst>
                <a:ext uri="{FF2B5EF4-FFF2-40B4-BE49-F238E27FC236}">
                  <a16:creationId xmlns:a16="http://schemas.microsoft.com/office/drawing/2014/main" id="{A25B13E1-92AE-451D-8294-AEFAA931D9B8}"/>
                </a:ext>
              </a:extLst>
            </p:cNvPr>
            <p:cNvSpPr>
              <a:spLocks noChangeShapeType="1"/>
            </p:cNvSpPr>
            <p:nvPr/>
          </p:nvSpPr>
          <p:spPr bwMode="auto">
            <a:xfrm flipV="1">
              <a:off x="38300" y="24893"/>
              <a:ext cx="10544" cy="44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Straight Connector 13">
              <a:extLst>
                <a:ext uri="{FF2B5EF4-FFF2-40B4-BE49-F238E27FC236}">
                  <a16:creationId xmlns:a16="http://schemas.microsoft.com/office/drawing/2014/main" id="{F38EDA29-7377-420A-9090-BFB71BD806C2}"/>
                </a:ext>
              </a:extLst>
            </p:cNvPr>
            <p:cNvSpPr>
              <a:spLocks noChangeShapeType="1"/>
            </p:cNvSpPr>
            <p:nvPr/>
          </p:nvSpPr>
          <p:spPr bwMode="auto">
            <a:xfrm>
              <a:off x="38300" y="20576"/>
              <a:ext cx="10391" cy="43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Text Box 2">
              <a:extLst>
                <a:ext uri="{FF2B5EF4-FFF2-40B4-BE49-F238E27FC236}">
                  <a16:creationId xmlns:a16="http://schemas.microsoft.com/office/drawing/2014/main" id="{D69A9411-8E10-4813-AEF8-F45E959BD99C}"/>
                </a:ext>
              </a:extLst>
            </p:cNvPr>
            <p:cNvSpPr txBox="1">
              <a:spLocks noChangeArrowheads="1"/>
            </p:cNvSpPr>
            <p:nvPr/>
          </p:nvSpPr>
          <p:spPr bwMode="auto">
            <a:xfrm>
              <a:off x="32429" y="31293"/>
              <a:ext cx="10548" cy="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Convex Lens </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a:t>
              </a:r>
              <a:r>
                <a:rPr kumimoji="0" lang="en-US" altLang="en-US" sz="1200" b="1"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1</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Straight Arrow Connector 20">
              <a:extLst>
                <a:ext uri="{FF2B5EF4-FFF2-40B4-BE49-F238E27FC236}">
                  <a16:creationId xmlns:a16="http://schemas.microsoft.com/office/drawing/2014/main" id="{AFC3C215-079E-4D65-BE2A-86549B7C7E21}"/>
                </a:ext>
              </a:extLst>
            </p:cNvPr>
            <p:cNvSpPr>
              <a:spLocks noChangeShapeType="1"/>
            </p:cNvSpPr>
            <p:nvPr/>
          </p:nvSpPr>
          <p:spPr bwMode="auto">
            <a:xfrm flipH="1">
              <a:off x="40843" y="24969"/>
              <a:ext cx="1266" cy="76"/>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Straight Arrow Connector 23">
              <a:extLst>
                <a:ext uri="{FF2B5EF4-FFF2-40B4-BE49-F238E27FC236}">
                  <a16:creationId xmlns:a16="http://schemas.microsoft.com/office/drawing/2014/main" id="{E350043B-5BAC-499E-A97C-480966BAD895}"/>
                </a:ext>
              </a:extLst>
            </p:cNvPr>
            <p:cNvSpPr>
              <a:spLocks noChangeShapeType="1"/>
            </p:cNvSpPr>
            <p:nvPr/>
          </p:nvSpPr>
          <p:spPr bwMode="auto">
            <a:xfrm flipH="1" flipV="1">
              <a:off x="40690" y="21642"/>
              <a:ext cx="1143" cy="431"/>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Straight Arrow Connector 24">
              <a:extLst>
                <a:ext uri="{FF2B5EF4-FFF2-40B4-BE49-F238E27FC236}">
                  <a16:creationId xmlns:a16="http://schemas.microsoft.com/office/drawing/2014/main" id="{E935A6D1-3B58-407B-B9D5-809E0F2609BC}"/>
                </a:ext>
              </a:extLst>
            </p:cNvPr>
            <p:cNvSpPr>
              <a:spLocks noChangeShapeType="1"/>
            </p:cNvSpPr>
            <p:nvPr/>
          </p:nvSpPr>
          <p:spPr bwMode="auto">
            <a:xfrm flipH="1">
              <a:off x="41119" y="27560"/>
              <a:ext cx="1248" cy="609"/>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Oval 3">
              <a:extLst>
                <a:ext uri="{FF2B5EF4-FFF2-40B4-BE49-F238E27FC236}">
                  <a16:creationId xmlns:a16="http://schemas.microsoft.com/office/drawing/2014/main" id="{2A7BCF44-10BC-43F9-8329-78787B2A4191}"/>
                </a:ext>
              </a:extLst>
            </p:cNvPr>
            <p:cNvSpPr>
              <a:spLocks noChangeArrowheads="1"/>
            </p:cNvSpPr>
            <p:nvPr/>
          </p:nvSpPr>
          <p:spPr bwMode="auto">
            <a:xfrm>
              <a:off x="36804" y="18768"/>
              <a:ext cx="1753" cy="12344"/>
            </a:xfrm>
            <a:prstGeom prst="ellipse">
              <a:avLst/>
            </a:prstGeom>
            <a:solidFill>
              <a:srgbClr val="BFBFBF"/>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sp>
          <p:nvSpPr>
            <p:cNvPr id="23" name="Straight Connector 25">
              <a:extLst>
                <a:ext uri="{FF2B5EF4-FFF2-40B4-BE49-F238E27FC236}">
                  <a16:creationId xmlns:a16="http://schemas.microsoft.com/office/drawing/2014/main" id="{CE37C2E8-2EDD-4C9F-A8B4-868A96A81BD2}"/>
                </a:ext>
              </a:extLst>
            </p:cNvPr>
            <p:cNvSpPr>
              <a:spLocks noChangeShapeType="1"/>
            </p:cNvSpPr>
            <p:nvPr/>
          </p:nvSpPr>
          <p:spPr bwMode="auto">
            <a:xfrm flipV="1">
              <a:off x="19812" y="29568"/>
              <a:ext cx="17221" cy="1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Straight Connector 26">
              <a:extLst>
                <a:ext uri="{FF2B5EF4-FFF2-40B4-BE49-F238E27FC236}">
                  <a16:creationId xmlns:a16="http://schemas.microsoft.com/office/drawing/2014/main" id="{FDEB96F9-0309-41AE-8FCC-368A43D1FCED}"/>
                </a:ext>
              </a:extLst>
            </p:cNvPr>
            <p:cNvSpPr>
              <a:spLocks noChangeShapeType="1"/>
            </p:cNvSpPr>
            <p:nvPr/>
          </p:nvSpPr>
          <p:spPr bwMode="auto">
            <a:xfrm>
              <a:off x="27736" y="20321"/>
              <a:ext cx="9221" cy="1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25" name="Group 46">
              <a:extLst>
                <a:ext uri="{FF2B5EF4-FFF2-40B4-BE49-F238E27FC236}">
                  <a16:creationId xmlns:a16="http://schemas.microsoft.com/office/drawing/2014/main" id="{87FC2457-5810-43BF-A332-1C961374179E}"/>
                </a:ext>
              </a:extLst>
            </p:cNvPr>
            <p:cNvGrpSpPr>
              <a:grpSpLocks/>
            </p:cNvGrpSpPr>
            <p:nvPr/>
          </p:nvGrpSpPr>
          <p:grpSpPr bwMode="auto">
            <a:xfrm>
              <a:off x="11096" y="37389"/>
              <a:ext cx="25251" cy="10745"/>
              <a:chOff x="10867" y="38452"/>
              <a:chExt cx="25403" cy="16564"/>
            </a:xfrm>
          </p:grpSpPr>
          <p:pic>
            <p:nvPicPr>
              <p:cNvPr id="57" name="Picture 32">
                <a:extLst>
                  <a:ext uri="{FF2B5EF4-FFF2-40B4-BE49-F238E27FC236}">
                    <a16:creationId xmlns:a16="http://schemas.microsoft.com/office/drawing/2014/main" id="{5BD1174F-787B-4ED1-9DA5-BC71AB6B2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6" y="42719"/>
                <a:ext cx="22952" cy="10762"/>
              </a:xfrm>
              <a:prstGeom prst="rect">
                <a:avLst/>
              </a:prstGeom>
              <a:solidFill>
                <a:srgbClr val="A5A5A5"/>
              </a:solidFill>
            </p:spPr>
          </p:pic>
          <p:sp>
            <p:nvSpPr>
              <p:cNvPr id="58" name="Rectangle 37">
                <a:extLst>
                  <a:ext uri="{FF2B5EF4-FFF2-40B4-BE49-F238E27FC236}">
                    <a16:creationId xmlns:a16="http://schemas.microsoft.com/office/drawing/2014/main" id="{25770731-92F3-4FB9-B64F-3217754CEED8}"/>
                  </a:ext>
                </a:extLst>
              </p:cNvPr>
              <p:cNvSpPr>
                <a:spLocks noChangeArrowheads="1"/>
              </p:cNvSpPr>
              <p:nvPr/>
            </p:nvSpPr>
            <p:spPr bwMode="auto">
              <a:xfrm>
                <a:off x="30908" y="53252"/>
                <a:ext cx="5363" cy="1764"/>
              </a:xfrm>
              <a:prstGeom prst="rect">
                <a:avLst/>
              </a:prstGeom>
              <a:pattFill prst="pct90">
                <a:fgClr>
                  <a:srgbClr val="A5A5A5"/>
                </a:fgClr>
                <a:bgClr>
                  <a:srgbClr val="FFFFFF"/>
                </a:bgClr>
              </a:patt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59" name="Rectangle 40">
                <a:extLst>
                  <a:ext uri="{FF2B5EF4-FFF2-40B4-BE49-F238E27FC236}">
                    <a16:creationId xmlns:a16="http://schemas.microsoft.com/office/drawing/2014/main" id="{FB8AC5C6-0675-470F-A489-3C92B37B2EEE}"/>
                  </a:ext>
                </a:extLst>
              </p:cNvPr>
              <p:cNvSpPr>
                <a:spLocks noChangeArrowheads="1"/>
              </p:cNvSpPr>
              <p:nvPr/>
            </p:nvSpPr>
            <p:spPr bwMode="auto">
              <a:xfrm>
                <a:off x="10867" y="40433"/>
                <a:ext cx="1706" cy="14507"/>
              </a:xfrm>
              <a:prstGeom prst="rect">
                <a:avLst/>
              </a:prstGeom>
              <a:pattFill prst="pct90">
                <a:fgClr>
                  <a:srgbClr val="A5A5A5"/>
                </a:fgClr>
                <a:bgClr>
                  <a:srgbClr val="FFFFFF"/>
                </a:bgClr>
              </a:patt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60" name="Rectangle 39">
                <a:extLst>
                  <a:ext uri="{FF2B5EF4-FFF2-40B4-BE49-F238E27FC236}">
                    <a16:creationId xmlns:a16="http://schemas.microsoft.com/office/drawing/2014/main" id="{615F1475-5850-49C7-BC29-58838683A611}"/>
                  </a:ext>
                </a:extLst>
              </p:cNvPr>
              <p:cNvSpPr>
                <a:spLocks noChangeArrowheads="1"/>
              </p:cNvSpPr>
              <p:nvPr/>
            </p:nvSpPr>
            <p:spPr bwMode="auto">
              <a:xfrm>
                <a:off x="10867" y="53158"/>
                <a:ext cx="5436" cy="1855"/>
              </a:xfrm>
              <a:prstGeom prst="rect">
                <a:avLst/>
              </a:prstGeom>
              <a:pattFill prst="pct90">
                <a:fgClr>
                  <a:srgbClr val="A5A5A5"/>
                </a:fgClr>
                <a:bgClr>
                  <a:srgbClr val="FFFFFF"/>
                </a:bgClr>
              </a:patt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61" name="Rectangle 36">
                <a:extLst>
                  <a:ext uri="{FF2B5EF4-FFF2-40B4-BE49-F238E27FC236}">
                    <a16:creationId xmlns:a16="http://schemas.microsoft.com/office/drawing/2014/main" id="{9EC08A21-6FE2-4C66-B037-945D25FE63B8}"/>
                  </a:ext>
                </a:extLst>
              </p:cNvPr>
              <p:cNvSpPr>
                <a:spLocks noChangeArrowheads="1"/>
              </p:cNvSpPr>
              <p:nvPr/>
            </p:nvSpPr>
            <p:spPr bwMode="auto">
              <a:xfrm>
                <a:off x="34353" y="40433"/>
                <a:ext cx="1918" cy="14521"/>
              </a:xfrm>
              <a:prstGeom prst="rect">
                <a:avLst/>
              </a:prstGeom>
              <a:pattFill prst="pct90">
                <a:fgClr>
                  <a:srgbClr val="A5A5A5"/>
                </a:fgClr>
                <a:bgClr>
                  <a:srgbClr val="FFFFFF"/>
                </a:bgClr>
              </a:patt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62" name="Isosceles Triangle 44">
                <a:extLst>
                  <a:ext uri="{FF2B5EF4-FFF2-40B4-BE49-F238E27FC236}">
                    <a16:creationId xmlns:a16="http://schemas.microsoft.com/office/drawing/2014/main" id="{F4AE0F1A-A30A-4D47-98C8-8CC7551B1F17}"/>
                  </a:ext>
                </a:extLst>
              </p:cNvPr>
              <p:cNvSpPr>
                <a:spLocks noChangeArrowheads="1"/>
              </p:cNvSpPr>
              <p:nvPr/>
            </p:nvSpPr>
            <p:spPr bwMode="auto">
              <a:xfrm rot="10800000">
                <a:off x="30832" y="38452"/>
                <a:ext cx="3886" cy="4724"/>
              </a:xfrm>
              <a:prstGeom prst="triangle">
                <a:avLst>
                  <a:gd name="adj" fmla="val 50000"/>
                </a:avLst>
              </a:prstGeom>
              <a:solidFill>
                <a:srgbClr val="BFBFBF"/>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63" name="Isosceles Triangle 45">
                <a:extLst>
                  <a:ext uri="{FF2B5EF4-FFF2-40B4-BE49-F238E27FC236}">
                    <a16:creationId xmlns:a16="http://schemas.microsoft.com/office/drawing/2014/main" id="{E217B2DD-4211-4B0D-B83E-A9446800A7CD}"/>
                  </a:ext>
                </a:extLst>
              </p:cNvPr>
              <p:cNvSpPr>
                <a:spLocks noChangeArrowheads="1"/>
              </p:cNvSpPr>
              <p:nvPr/>
            </p:nvSpPr>
            <p:spPr bwMode="auto">
              <a:xfrm rot="10800000">
                <a:off x="12163" y="38452"/>
                <a:ext cx="3886" cy="4724"/>
              </a:xfrm>
              <a:prstGeom prst="triangle">
                <a:avLst>
                  <a:gd name="adj" fmla="val 50000"/>
                </a:avLst>
              </a:prstGeom>
              <a:solidFill>
                <a:srgbClr val="A5A5A5"/>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64" name="Rectangle 38">
                <a:extLst>
                  <a:ext uri="{FF2B5EF4-FFF2-40B4-BE49-F238E27FC236}">
                    <a16:creationId xmlns:a16="http://schemas.microsoft.com/office/drawing/2014/main" id="{B64F1CF0-DD7B-4DA5-91BC-69257D508CA3}"/>
                  </a:ext>
                </a:extLst>
              </p:cNvPr>
              <p:cNvSpPr>
                <a:spLocks noChangeArrowheads="1"/>
              </p:cNvSpPr>
              <p:nvPr/>
            </p:nvSpPr>
            <p:spPr bwMode="auto">
              <a:xfrm>
                <a:off x="10867" y="40433"/>
                <a:ext cx="5436" cy="1854"/>
              </a:xfrm>
              <a:prstGeom prst="rect">
                <a:avLst/>
              </a:prstGeom>
              <a:pattFill prst="pct90">
                <a:fgClr>
                  <a:srgbClr val="A5A5A5"/>
                </a:fgClr>
                <a:bgClr>
                  <a:srgbClr val="FFFFFF"/>
                </a:bgClr>
              </a:patt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65" name="Rectangle 35">
                <a:extLst>
                  <a:ext uri="{FF2B5EF4-FFF2-40B4-BE49-F238E27FC236}">
                    <a16:creationId xmlns:a16="http://schemas.microsoft.com/office/drawing/2014/main" id="{124D57BB-A483-4CED-B784-1A19E0E69D99}"/>
                  </a:ext>
                </a:extLst>
              </p:cNvPr>
              <p:cNvSpPr>
                <a:spLocks noChangeArrowheads="1"/>
              </p:cNvSpPr>
              <p:nvPr/>
            </p:nvSpPr>
            <p:spPr bwMode="auto">
              <a:xfrm>
                <a:off x="30832" y="40433"/>
                <a:ext cx="5439" cy="1858"/>
              </a:xfrm>
              <a:prstGeom prst="rect">
                <a:avLst/>
              </a:prstGeom>
              <a:pattFill prst="pct90">
                <a:fgClr>
                  <a:srgbClr val="A5A5A5"/>
                </a:fgClr>
                <a:bgClr>
                  <a:srgbClr val="FFFFFF"/>
                </a:bgClr>
              </a:patt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grpSp>
        <p:sp>
          <p:nvSpPr>
            <p:cNvPr id="26" name="Straight Connector 28">
              <a:extLst>
                <a:ext uri="{FF2B5EF4-FFF2-40B4-BE49-F238E27FC236}">
                  <a16:creationId xmlns:a16="http://schemas.microsoft.com/office/drawing/2014/main" id="{F3CFF499-5D17-413D-8B8E-607B9FB4C3A8}"/>
                </a:ext>
              </a:extLst>
            </p:cNvPr>
            <p:cNvSpPr>
              <a:spLocks noChangeShapeType="1"/>
            </p:cNvSpPr>
            <p:nvPr/>
          </p:nvSpPr>
          <p:spPr bwMode="auto">
            <a:xfrm>
              <a:off x="23561" y="25121"/>
              <a:ext cx="43" cy="204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Straight Connector 27">
              <a:extLst>
                <a:ext uri="{FF2B5EF4-FFF2-40B4-BE49-F238E27FC236}">
                  <a16:creationId xmlns:a16="http://schemas.microsoft.com/office/drawing/2014/main" id="{6BA19525-A1D8-4454-83D7-F1006DE19E63}"/>
                </a:ext>
              </a:extLst>
            </p:cNvPr>
            <p:cNvSpPr>
              <a:spLocks noChangeShapeType="1"/>
            </p:cNvSpPr>
            <p:nvPr/>
          </p:nvSpPr>
          <p:spPr bwMode="auto">
            <a:xfrm>
              <a:off x="19675" y="29693"/>
              <a:ext cx="0" cy="159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Straight Connector 6">
              <a:extLst>
                <a:ext uri="{FF2B5EF4-FFF2-40B4-BE49-F238E27FC236}">
                  <a16:creationId xmlns:a16="http://schemas.microsoft.com/office/drawing/2014/main" id="{A2C88FC3-C5CC-483F-90CC-2E124B96C514}"/>
                </a:ext>
              </a:extLst>
            </p:cNvPr>
            <p:cNvSpPr>
              <a:spLocks noChangeShapeType="1"/>
            </p:cNvSpPr>
            <p:nvPr/>
          </p:nvSpPr>
          <p:spPr bwMode="auto">
            <a:xfrm>
              <a:off x="27555" y="20244"/>
              <a:ext cx="105" cy="2529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Straight Connector 47">
              <a:extLst>
                <a:ext uri="{FF2B5EF4-FFF2-40B4-BE49-F238E27FC236}">
                  <a16:creationId xmlns:a16="http://schemas.microsoft.com/office/drawing/2014/main" id="{525E3B59-072A-4FDE-9AA3-696BAC3A1888}"/>
                </a:ext>
              </a:extLst>
            </p:cNvPr>
            <p:cNvSpPr>
              <a:spLocks noChangeShapeType="1"/>
            </p:cNvSpPr>
            <p:nvPr/>
          </p:nvSpPr>
          <p:spPr bwMode="auto">
            <a:xfrm>
              <a:off x="19643" y="6881"/>
              <a:ext cx="32" cy="228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Straight Connector 48">
              <a:extLst>
                <a:ext uri="{FF2B5EF4-FFF2-40B4-BE49-F238E27FC236}">
                  <a16:creationId xmlns:a16="http://schemas.microsoft.com/office/drawing/2014/main" id="{2D94B132-BD96-4C0E-898A-4DA3B62805F6}"/>
                </a:ext>
              </a:extLst>
            </p:cNvPr>
            <p:cNvSpPr>
              <a:spLocks noChangeShapeType="1"/>
            </p:cNvSpPr>
            <p:nvPr/>
          </p:nvSpPr>
          <p:spPr bwMode="auto">
            <a:xfrm>
              <a:off x="23561" y="7062"/>
              <a:ext cx="43" cy="1810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Straight Connector 49">
              <a:extLst>
                <a:ext uri="{FF2B5EF4-FFF2-40B4-BE49-F238E27FC236}">
                  <a16:creationId xmlns:a16="http://schemas.microsoft.com/office/drawing/2014/main" id="{B3E7DD9E-43F2-4E8E-B1EB-D2C9FA59CA13}"/>
                </a:ext>
              </a:extLst>
            </p:cNvPr>
            <p:cNvSpPr>
              <a:spLocks noChangeShapeType="1"/>
            </p:cNvSpPr>
            <p:nvPr/>
          </p:nvSpPr>
          <p:spPr bwMode="auto">
            <a:xfrm flipH="1">
              <a:off x="27495" y="6881"/>
              <a:ext cx="318" cy="133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Flowchart: Magnetic Disk 50">
              <a:extLst>
                <a:ext uri="{FF2B5EF4-FFF2-40B4-BE49-F238E27FC236}">
                  <a16:creationId xmlns:a16="http://schemas.microsoft.com/office/drawing/2014/main" id="{FEC6549D-E021-4621-847D-3376C56EE871}"/>
                </a:ext>
              </a:extLst>
            </p:cNvPr>
            <p:cNvSpPr>
              <a:spLocks noChangeArrowheads="1"/>
            </p:cNvSpPr>
            <p:nvPr/>
          </p:nvSpPr>
          <p:spPr bwMode="auto">
            <a:xfrm rot="10800000">
              <a:off x="17034" y="1194"/>
              <a:ext cx="13598" cy="7773"/>
            </a:xfrm>
            <a:prstGeom prst="flowChartMagneticDisk">
              <a:avLst/>
            </a:prstGeom>
            <a:solidFill>
              <a:srgbClr val="A5A5A5"/>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sp>
          <p:nvSpPr>
            <p:cNvPr id="33" name="Straight Arrow Connector 51">
              <a:extLst>
                <a:ext uri="{FF2B5EF4-FFF2-40B4-BE49-F238E27FC236}">
                  <a16:creationId xmlns:a16="http://schemas.microsoft.com/office/drawing/2014/main" id="{04E550C7-8763-42C1-BD3A-55CA97390125}"/>
                </a:ext>
              </a:extLst>
            </p:cNvPr>
            <p:cNvSpPr>
              <a:spLocks noChangeShapeType="1"/>
            </p:cNvSpPr>
            <p:nvPr/>
          </p:nvSpPr>
          <p:spPr bwMode="auto">
            <a:xfrm flipH="1">
              <a:off x="31594" y="24940"/>
              <a:ext cx="1263" cy="76"/>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Straight Arrow Connector 52">
              <a:extLst>
                <a:ext uri="{FF2B5EF4-FFF2-40B4-BE49-F238E27FC236}">
                  <a16:creationId xmlns:a16="http://schemas.microsoft.com/office/drawing/2014/main" id="{0061B545-10A3-458B-B8FD-7EA1F10EE3AE}"/>
                </a:ext>
              </a:extLst>
            </p:cNvPr>
            <p:cNvSpPr>
              <a:spLocks noChangeShapeType="1"/>
            </p:cNvSpPr>
            <p:nvPr/>
          </p:nvSpPr>
          <p:spPr bwMode="auto">
            <a:xfrm flipH="1">
              <a:off x="31594" y="20355"/>
              <a:ext cx="1263" cy="76"/>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Straight Arrow Connector 53">
              <a:extLst>
                <a:ext uri="{FF2B5EF4-FFF2-40B4-BE49-F238E27FC236}">
                  <a16:creationId xmlns:a16="http://schemas.microsoft.com/office/drawing/2014/main" id="{14B83D1D-2E81-4AE6-A439-AD7A94B3ACEB}"/>
                </a:ext>
              </a:extLst>
            </p:cNvPr>
            <p:cNvSpPr>
              <a:spLocks noChangeShapeType="1"/>
            </p:cNvSpPr>
            <p:nvPr/>
          </p:nvSpPr>
          <p:spPr bwMode="auto">
            <a:xfrm flipH="1">
              <a:off x="31441" y="29568"/>
              <a:ext cx="1264" cy="76"/>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Straight Arrow Connector 54">
              <a:extLst>
                <a:ext uri="{FF2B5EF4-FFF2-40B4-BE49-F238E27FC236}">
                  <a16:creationId xmlns:a16="http://schemas.microsoft.com/office/drawing/2014/main" id="{4E6858F4-3C7E-46C2-9117-B235D0528CC4}"/>
                </a:ext>
              </a:extLst>
            </p:cNvPr>
            <p:cNvSpPr>
              <a:spLocks noChangeShapeType="1"/>
            </p:cNvSpPr>
            <p:nvPr/>
          </p:nvSpPr>
          <p:spPr bwMode="auto">
            <a:xfrm flipH="1">
              <a:off x="23561" y="33551"/>
              <a:ext cx="0" cy="1324"/>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Straight Arrow Connector 56">
              <a:extLst>
                <a:ext uri="{FF2B5EF4-FFF2-40B4-BE49-F238E27FC236}">
                  <a16:creationId xmlns:a16="http://schemas.microsoft.com/office/drawing/2014/main" id="{EBF4D5F2-5674-40FB-8853-1C3D22236063}"/>
                </a:ext>
              </a:extLst>
            </p:cNvPr>
            <p:cNvSpPr>
              <a:spLocks noChangeShapeType="1"/>
            </p:cNvSpPr>
            <p:nvPr/>
          </p:nvSpPr>
          <p:spPr bwMode="auto">
            <a:xfrm flipH="1">
              <a:off x="27584" y="33671"/>
              <a:ext cx="0" cy="1321"/>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 name="Straight Arrow Connector 57">
              <a:extLst>
                <a:ext uri="{FF2B5EF4-FFF2-40B4-BE49-F238E27FC236}">
                  <a16:creationId xmlns:a16="http://schemas.microsoft.com/office/drawing/2014/main" id="{004E8473-A4AA-4578-826C-1C17B1BB614C}"/>
                </a:ext>
              </a:extLst>
            </p:cNvPr>
            <p:cNvSpPr>
              <a:spLocks noChangeShapeType="1"/>
            </p:cNvSpPr>
            <p:nvPr/>
          </p:nvSpPr>
          <p:spPr bwMode="auto">
            <a:xfrm flipH="1">
              <a:off x="19643" y="33490"/>
              <a:ext cx="0" cy="1321"/>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 name="Straight Arrow Connector 58">
              <a:extLst>
                <a:ext uri="{FF2B5EF4-FFF2-40B4-BE49-F238E27FC236}">
                  <a16:creationId xmlns:a16="http://schemas.microsoft.com/office/drawing/2014/main" id="{B42E1038-A89F-4B72-A1F2-01FA7B0C0B4B}"/>
                </a:ext>
              </a:extLst>
            </p:cNvPr>
            <p:cNvSpPr>
              <a:spLocks noChangeShapeType="1"/>
            </p:cNvSpPr>
            <p:nvPr/>
          </p:nvSpPr>
          <p:spPr bwMode="auto">
            <a:xfrm flipV="1">
              <a:off x="23528" y="42266"/>
              <a:ext cx="0" cy="762"/>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 name="Straight Arrow Connector 59">
              <a:extLst>
                <a:ext uri="{FF2B5EF4-FFF2-40B4-BE49-F238E27FC236}">
                  <a16:creationId xmlns:a16="http://schemas.microsoft.com/office/drawing/2014/main" id="{CEDE842F-2D05-4DA1-8F70-05CA78958A06}"/>
                </a:ext>
              </a:extLst>
            </p:cNvPr>
            <p:cNvSpPr>
              <a:spLocks noChangeShapeType="1"/>
            </p:cNvSpPr>
            <p:nvPr/>
          </p:nvSpPr>
          <p:spPr bwMode="auto">
            <a:xfrm flipV="1">
              <a:off x="27688" y="42237"/>
              <a:ext cx="0" cy="756"/>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 name="Straight Arrow Connector 60">
              <a:extLst>
                <a:ext uri="{FF2B5EF4-FFF2-40B4-BE49-F238E27FC236}">
                  <a16:creationId xmlns:a16="http://schemas.microsoft.com/office/drawing/2014/main" id="{7D01F5A7-28D4-4593-B7E6-D3C24B81CF7A}"/>
                </a:ext>
              </a:extLst>
            </p:cNvPr>
            <p:cNvSpPr>
              <a:spLocks noChangeShapeType="1"/>
            </p:cNvSpPr>
            <p:nvPr/>
          </p:nvSpPr>
          <p:spPr bwMode="auto">
            <a:xfrm flipV="1">
              <a:off x="19687" y="42237"/>
              <a:ext cx="0" cy="756"/>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 name="Straight Arrow Connector 61">
              <a:extLst>
                <a:ext uri="{FF2B5EF4-FFF2-40B4-BE49-F238E27FC236}">
                  <a16:creationId xmlns:a16="http://schemas.microsoft.com/office/drawing/2014/main" id="{54A1A3D3-7079-4D01-8750-1F383BA88AC9}"/>
                </a:ext>
              </a:extLst>
            </p:cNvPr>
            <p:cNvSpPr>
              <a:spLocks noChangeShapeType="1"/>
            </p:cNvSpPr>
            <p:nvPr/>
          </p:nvSpPr>
          <p:spPr bwMode="auto">
            <a:xfrm flipV="1">
              <a:off x="23497" y="12291"/>
              <a:ext cx="0" cy="755"/>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 name="Straight Arrow Connector 62">
              <a:extLst>
                <a:ext uri="{FF2B5EF4-FFF2-40B4-BE49-F238E27FC236}">
                  <a16:creationId xmlns:a16="http://schemas.microsoft.com/office/drawing/2014/main" id="{BB709F84-C92F-486F-97F0-92E168A39EEB}"/>
                </a:ext>
              </a:extLst>
            </p:cNvPr>
            <p:cNvSpPr>
              <a:spLocks noChangeShapeType="1"/>
            </p:cNvSpPr>
            <p:nvPr/>
          </p:nvSpPr>
          <p:spPr bwMode="auto">
            <a:xfrm flipV="1">
              <a:off x="27657" y="12259"/>
              <a:ext cx="0" cy="756"/>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 name="Straight Arrow Connector 63">
              <a:extLst>
                <a:ext uri="{FF2B5EF4-FFF2-40B4-BE49-F238E27FC236}">
                  <a16:creationId xmlns:a16="http://schemas.microsoft.com/office/drawing/2014/main" id="{B8A79F51-8554-4FA6-BB47-B2B243A7BDD7}"/>
                </a:ext>
              </a:extLst>
            </p:cNvPr>
            <p:cNvSpPr>
              <a:spLocks noChangeShapeType="1"/>
            </p:cNvSpPr>
            <p:nvPr/>
          </p:nvSpPr>
          <p:spPr bwMode="auto">
            <a:xfrm flipV="1">
              <a:off x="19656" y="12259"/>
              <a:ext cx="0" cy="756"/>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 name="Text Box 2">
              <a:extLst>
                <a:ext uri="{FF2B5EF4-FFF2-40B4-BE49-F238E27FC236}">
                  <a16:creationId xmlns:a16="http://schemas.microsoft.com/office/drawing/2014/main" id="{B0400C65-7D76-43F4-BC2D-07AD0BB73A05}"/>
                </a:ext>
              </a:extLst>
            </p:cNvPr>
            <p:cNvSpPr txBox="1">
              <a:spLocks noChangeArrowheads="1"/>
            </p:cNvSpPr>
            <p:nvPr/>
          </p:nvSpPr>
          <p:spPr bwMode="auto">
            <a:xfrm>
              <a:off x="31016" y="3452"/>
              <a:ext cx="10817" cy="3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Microscope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Text Box 2">
              <a:extLst>
                <a:ext uri="{FF2B5EF4-FFF2-40B4-BE49-F238E27FC236}">
                  <a16:creationId xmlns:a16="http://schemas.microsoft.com/office/drawing/2014/main" id="{F69B4C4E-1688-46A5-BB3B-98AF18E00407}"/>
                </a:ext>
              </a:extLst>
            </p:cNvPr>
            <p:cNvSpPr txBox="1">
              <a:spLocks noChangeArrowheads="1"/>
            </p:cNvSpPr>
            <p:nvPr/>
          </p:nvSpPr>
          <p:spPr bwMode="auto">
            <a:xfrm>
              <a:off x="28315" y="12046"/>
              <a:ext cx="13519" cy="3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Glass Plate </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(G</a:t>
              </a:r>
              <a:r>
                <a:rPr kumimoji="0" lang="en-US" altLang="en-US" sz="1200" b="1"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1</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7" name="Text Box 2">
              <a:extLst>
                <a:ext uri="{FF2B5EF4-FFF2-40B4-BE49-F238E27FC236}">
                  <a16:creationId xmlns:a16="http://schemas.microsoft.com/office/drawing/2014/main" id="{D4FE16E1-D377-49D7-B0B0-7D5CD15484B8}"/>
                </a:ext>
              </a:extLst>
            </p:cNvPr>
            <p:cNvSpPr txBox="1">
              <a:spLocks noChangeArrowheads="1"/>
            </p:cNvSpPr>
            <p:nvPr/>
          </p:nvSpPr>
          <p:spPr bwMode="auto">
            <a:xfrm>
              <a:off x="38633" y="44676"/>
              <a:ext cx="13259" cy="3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Glass Plate </a:t>
              </a: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(G</a:t>
              </a:r>
              <a:r>
                <a:rPr kumimoji="0" lang="en-US" altLang="en-US" sz="1200" b="1" i="0" u="none" strike="noStrike" cap="none" normalizeH="0" baseline="-30000">
                  <a:ln>
                    <a:noFill/>
                  </a:ln>
                  <a:solidFill>
                    <a:schemeClr val="tx1"/>
                  </a:solidFill>
                  <a:effectLst/>
                  <a:latin typeface="Arial" panose="020B0604020202020204" pitchFamily="34" charset="0"/>
                  <a:ea typeface="Times New Roman" panose="02020603050405020304" pitchFamily="18" charset="0"/>
                </a:rPr>
                <a:t>2</a:t>
              </a: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Text Box 2">
              <a:extLst>
                <a:ext uri="{FF2B5EF4-FFF2-40B4-BE49-F238E27FC236}">
                  <a16:creationId xmlns:a16="http://schemas.microsoft.com/office/drawing/2014/main" id="{F8054E6D-F58F-426C-8ED0-9E978E19D14F}"/>
                </a:ext>
              </a:extLst>
            </p:cNvPr>
            <p:cNvSpPr txBox="1">
              <a:spLocks noChangeArrowheads="1"/>
            </p:cNvSpPr>
            <p:nvPr/>
          </p:nvSpPr>
          <p:spPr bwMode="auto">
            <a:xfrm>
              <a:off x="38710" y="40208"/>
              <a:ext cx="15468" cy="4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Plano Convex Lens </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a:t>
              </a:r>
              <a:r>
                <a:rPr kumimoji="0" lang="en-US" altLang="en-US" sz="1200" b="1"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2</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Flowchart: Delay 69">
              <a:extLst>
                <a:ext uri="{FF2B5EF4-FFF2-40B4-BE49-F238E27FC236}">
                  <a16:creationId xmlns:a16="http://schemas.microsoft.com/office/drawing/2014/main" id="{783FE87B-6E9D-4D62-8D12-FBD89BD76383}"/>
                </a:ext>
              </a:extLst>
            </p:cNvPr>
            <p:cNvSpPr>
              <a:spLocks noChangeArrowheads="1"/>
            </p:cNvSpPr>
            <p:nvPr/>
          </p:nvSpPr>
          <p:spPr bwMode="auto">
            <a:xfrm rot="-5400000">
              <a:off x="49771" y="21932"/>
              <a:ext cx="5538" cy="5411"/>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IN"/>
            </a:p>
          </p:txBody>
        </p:sp>
        <p:sp>
          <p:nvSpPr>
            <p:cNvPr id="50" name="Straight Connector 71">
              <a:extLst>
                <a:ext uri="{FF2B5EF4-FFF2-40B4-BE49-F238E27FC236}">
                  <a16:creationId xmlns:a16="http://schemas.microsoft.com/office/drawing/2014/main" id="{0E7D0140-02AC-412B-8C0B-CE6E3E490061}"/>
                </a:ext>
              </a:extLst>
            </p:cNvPr>
            <p:cNvSpPr>
              <a:spLocks noChangeShapeType="1"/>
            </p:cNvSpPr>
            <p:nvPr/>
          </p:nvSpPr>
          <p:spPr bwMode="auto">
            <a:xfrm flipH="1" flipV="1">
              <a:off x="51282" y="24795"/>
              <a:ext cx="1346" cy="26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1" name="Freeform: Shape 76">
              <a:extLst>
                <a:ext uri="{FF2B5EF4-FFF2-40B4-BE49-F238E27FC236}">
                  <a16:creationId xmlns:a16="http://schemas.microsoft.com/office/drawing/2014/main" id="{52F081D2-F2E8-4B40-891F-4FB09E7B93B2}"/>
                </a:ext>
              </a:extLst>
            </p:cNvPr>
            <p:cNvSpPr>
              <a:spLocks/>
            </p:cNvSpPr>
            <p:nvPr/>
          </p:nvSpPr>
          <p:spPr bwMode="auto">
            <a:xfrm>
              <a:off x="51130" y="24337"/>
              <a:ext cx="2667" cy="458"/>
            </a:xfrm>
            <a:custGeom>
              <a:avLst/>
              <a:gdLst>
                <a:gd name="T0" fmla="*/ 0 w 472440"/>
                <a:gd name="T1" fmla="*/ 42671 h 114300"/>
                <a:gd name="T2" fmla="*/ 21508 w 472440"/>
                <a:gd name="T3" fmla="*/ 33527 h 114300"/>
                <a:gd name="T4" fmla="*/ 43016 w 472440"/>
                <a:gd name="T5" fmla="*/ 15240 h 114300"/>
                <a:gd name="T6" fmla="*/ 55921 w 472440"/>
                <a:gd name="T7" fmla="*/ 6096 h 114300"/>
                <a:gd name="T8" fmla="*/ 77429 w 472440"/>
                <a:gd name="T9" fmla="*/ 9144 h 114300"/>
                <a:gd name="T10" fmla="*/ 90334 w 472440"/>
                <a:gd name="T11" fmla="*/ 33527 h 114300"/>
                <a:gd name="T12" fmla="*/ 98937 w 472440"/>
                <a:gd name="T13" fmla="*/ 42671 h 114300"/>
                <a:gd name="T14" fmla="*/ 111842 w 472440"/>
                <a:gd name="T15" fmla="*/ 36575 h 114300"/>
                <a:gd name="T16" fmla="*/ 116144 w 472440"/>
                <a:gd name="T17" fmla="*/ 27431 h 114300"/>
                <a:gd name="T18" fmla="*/ 146255 w 472440"/>
                <a:gd name="T19" fmla="*/ 3048 h 114300"/>
                <a:gd name="T20" fmla="*/ 163461 w 472440"/>
                <a:gd name="T21" fmla="*/ 12192 h 114300"/>
                <a:gd name="T22" fmla="*/ 167763 w 472440"/>
                <a:gd name="T23" fmla="*/ 24383 h 114300"/>
                <a:gd name="T24" fmla="*/ 180668 w 472440"/>
                <a:gd name="T25" fmla="*/ 42671 h 114300"/>
                <a:gd name="T26" fmla="*/ 184969 w 472440"/>
                <a:gd name="T27" fmla="*/ 30479 h 114300"/>
                <a:gd name="T28" fmla="*/ 202176 w 472440"/>
                <a:gd name="T29" fmla="*/ 9144 h 114300"/>
                <a:gd name="T30" fmla="*/ 215081 w 472440"/>
                <a:gd name="T31" fmla="*/ 0 h 114300"/>
                <a:gd name="T32" fmla="*/ 249494 w 472440"/>
                <a:gd name="T33" fmla="*/ 3048 h 114300"/>
                <a:gd name="T34" fmla="*/ 253795 w 472440"/>
                <a:gd name="T35" fmla="*/ 12192 h 114300"/>
                <a:gd name="T36" fmla="*/ 258097 w 472440"/>
                <a:gd name="T37" fmla="*/ 36575 h 114300"/>
                <a:gd name="T38" fmla="*/ 266700 w 472440"/>
                <a:gd name="T39" fmla="*/ 45719 h 1143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2440" h="114300">
                  <a:moveTo>
                    <a:pt x="0" y="106680"/>
                  </a:moveTo>
                  <a:cubicBezTo>
                    <a:pt x="12700" y="99060"/>
                    <a:pt x="26252" y="92706"/>
                    <a:pt x="38100" y="83820"/>
                  </a:cubicBezTo>
                  <a:cubicBezTo>
                    <a:pt x="67783" y="61558"/>
                    <a:pt x="54688" y="63915"/>
                    <a:pt x="76200" y="38100"/>
                  </a:cubicBezTo>
                  <a:cubicBezTo>
                    <a:pt x="83099" y="29821"/>
                    <a:pt x="91440" y="22860"/>
                    <a:pt x="99060" y="15240"/>
                  </a:cubicBezTo>
                  <a:cubicBezTo>
                    <a:pt x="111760" y="17780"/>
                    <a:pt x="125915" y="16434"/>
                    <a:pt x="137160" y="22860"/>
                  </a:cubicBezTo>
                  <a:cubicBezTo>
                    <a:pt x="157061" y="34232"/>
                    <a:pt x="154172" y="68226"/>
                    <a:pt x="160020" y="83820"/>
                  </a:cubicBezTo>
                  <a:cubicBezTo>
                    <a:pt x="163236" y="92395"/>
                    <a:pt x="170180" y="99060"/>
                    <a:pt x="175260" y="106680"/>
                  </a:cubicBezTo>
                  <a:cubicBezTo>
                    <a:pt x="182880" y="101600"/>
                    <a:pt x="192399" y="98591"/>
                    <a:pt x="198120" y="91440"/>
                  </a:cubicBezTo>
                  <a:cubicBezTo>
                    <a:pt x="203138" y="85168"/>
                    <a:pt x="201839" y="75601"/>
                    <a:pt x="205740" y="68580"/>
                  </a:cubicBezTo>
                  <a:cubicBezTo>
                    <a:pt x="231887" y="21515"/>
                    <a:pt x="225686" y="29882"/>
                    <a:pt x="259080" y="7620"/>
                  </a:cubicBezTo>
                  <a:cubicBezTo>
                    <a:pt x="269240" y="15240"/>
                    <a:pt x="282178" y="20146"/>
                    <a:pt x="289560" y="30480"/>
                  </a:cubicBezTo>
                  <a:cubicBezTo>
                    <a:pt x="295647" y="39002"/>
                    <a:pt x="294303" y="50890"/>
                    <a:pt x="297180" y="60960"/>
                  </a:cubicBezTo>
                  <a:cubicBezTo>
                    <a:pt x="305067" y="88565"/>
                    <a:pt x="303342" y="81633"/>
                    <a:pt x="320040" y="106680"/>
                  </a:cubicBezTo>
                  <a:cubicBezTo>
                    <a:pt x="322580" y="96520"/>
                    <a:pt x="323983" y="86006"/>
                    <a:pt x="327660" y="76200"/>
                  </a:cubicBezTo>
                  <a:cubicBezTo>
                    <a:pt x="332742" y="62649"/>
                    <a:pt x="348091" y="34919"/>
                    <a:pt x="358140" y="22860"/>
                  </a:cubicBezTo>
                  <a:cubicBezTo>
                    <a:pt x="365039" y="14581"/>
                    <a:pt x="373380" y="7620"/>
                    <a:pt x="381000" y="0"/>
                  </a:cubicBezTo>
                  <a:cubicBezTo>
                    <a:pt x="401320" y="2540"/>
                    <a:pt x="423247" y="-697"/>
                    <a:pt x="441960" y="7620"/>
                  </a:cubicBezTo>
                  <a:cubicBezTo>
                    <a:pt x="449300" y="10882"/>
                    <a:pt x="448143" y="22577"/>
                    <a:pt x="449580" y="30480"/>
                  </a:cubicBezTo>
                  <a:cubicBezTo>
                    <a:pt x="453243" y="50628"/>
                    <a:pt x="451812" y="71683"/>
                    <a:pt x="457200" y="91440"/>
                  </a:cubicBezTo>
                  <a:cubicBezTo>
                    <a:pt x="459610" y="100275"/>
                    <a:pt x="472440" y="114300"/>
                    <a:pt x="472440" y="114300"/>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IN"/>
            </a:p>
          </p:txBody>
        </p:sp>
        <p:sp>
          <p:nvSpPr>
            <p:cNvPr id="52" name="Text Box 2">
              <a:extLst>
                <a:ext uri="{FF2B5EF4-FFF2-40B4-BE49-F238E27FC236}">
                  <a16:creationId xmlns:a16="http://schemas.microsoft.com/office/drawing/2014/main" id="{B43EFA24-ACD2-45F2-A766-3913A77DDD8C}"/>
                </a:ext>
              </a:extLst>
            </p:cNvPr>
            <p:cNvSpPr txBox="1">
              <a:spLocks noChangeArrowheads="1"/>
            </p:cNvSpPr>
            <p:nvPr/>
          </p:nvSpPr>
          <p:spPr bwMode="auto">
            <a:xfrm>
              <a:off x="47294" y="29304"/>
              <a:ext cx="10541" cy="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Sodium Lamp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Straight Connector 80">
              <a:extLst>
                <a:ext uri="{FF2B5EF4-FFF2-40B4-BE49-F238E27FC236}">
                  <a16:creationId xmlns:a16="http://schemas.microsoft.com/office/drawing/2014/main" id="{B752C336-340A-451E-8B55-4289A5A69C78}"/>
                </a:ext>
              </a:extLst>
            </p:cNvPr>
            <p:cNvSpPr>
              <a:spLocks noChangeShapeType="1"/>
            </p:cNvSpPr>
            <p:nvPr/>
          </p:nvSpPr>
          <p:spPr bwMode="auto">
            <a:xfrm flipV="1">
              <a:off x="52539" y="24612"/>
              <a:ext cx="1182" cy="279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 name="Rectangle 81">
              <a:extLst>
                <a:ext uri="{FF2B5EF4-FFF2-40B4-BE49-F238E27FC236}">
                  <a16:creationId xmlns:a16="http://schemas.microsoft.com/office/drawing/2014/main" id="{6C8E66F7-484A-4735-8B92-AC9A9FBE8E25}"/>
                </a:ext>
              </a:extLst>
            </p:cNvPr>
            <p:cNvSpPr>
              <a:spLocks noChangeArrowheads="1"/>
            </p:cNvSpPr>
            <p:nvPr/>
          </p:nvSpPr>
          <p:spPr bwMode="auto">
            <a:xfrm>
              <a:off x="50368" y="27431"/>
              <a:ext cx="4419" cy="2136"/>
            </a:xfrm>
            <a:prstGeom prst="rect">
              <a:avLst/>
            </a:prstGeom>
            <a:pattFill prst="dkHorz">
              <a:fgClr>
                <a:srgbClr val="000000"/>
              </a:fgClr>
              <a:bgClr>
                <a:srgbClr val="FFFFFF"/>
              </a:bgClr>
            </a:patt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55" name="Straight Arrow Connector 118">
              <a:extLst>
                <a:ext uri="{FF2B5EF4-FFF2-40B4-BE49-F238E27FC236}">
                  <a16:creationId xmlns:a16="http://schemas.microsoft.com/office/drawing/2014/main" id="{EA7D9735-0C42-46D2-B5F8-3E4246F715CE}"/>
                </a:ext>
              </a:extLst>
            </p:cNvPr>
            <p:cNvSpPr>
              <a:spLocks noChangeShapeType="1"/>
            </p:cNvSpPr>
            <p:nvPr/>
          </p:nvSpPr>
          <p:spPr bwMode="auto">
            <a:xfrm>
              <a:off x="32080" y="41437"/>
              <a:ext cx="670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 name="Straight Arrow Connector 119">
              <a:extLst>
                <a:ext uri="{FF2B5EF4-FFF2-40B4-BE49-F238E27FC236}">
                  <a16:creationId xmlns:a16="http://schemas.microsoft.com/office/drawing/2014/main" id="{A0DBCFB7-AC77-4566-AF16-53693A967C75}"/>
                </a:ext>
              </a:extLst>
            </p:cNvPr>
            <p:cNvSpPr>
              <a:spLocks noChangeShapeType="1"/>
            </p:cNvSpPr>
            <p:nvPr/>
          </p:nvSpPr>
          <p:spPr bwMode="auto">
            <a:xfrm>
              <a:off x="32080" y="46205"/>
              <a:ext cx="670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66" name="Rectangle 102">
            <a:extLst>
              <a:ext uri="{FF2B5EF4-FFF2-40B4-BE49-F238E27FC236}">
                <a16:creationId xmlns:a16="http://schemas.microsoft.com/office/drawing/2014/main" id="{9BA6272A-A618-495E-BC6F-5812452BA8D6}"/>
              </a:ext>
            </a:extLst>
          </p:cNvPr>
          <p:cNvSpPr>
            <a:spLocks noChangeArrowheads="1"/>
          </p:cNvSpPr>
          <p:nvPr/>
        </p:nvSpPr>
        <p:spPr bwMode="auto">
          <a:xfrm>
            <a:off x="6953987" y="36069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1" name="Rectangle 144">
            <a:extLst>
              <a:ext uri="{FF2B5EF4-FFF2-40B4-BE49-F238E27FC236}">
                <a16:creationId xmlns:a16="http://schemas.microsoft.com/office/drawing/2014/main" id="{DBDC1CC6-42E0-49F2-AF2C-75782C68908A}"/>
              </a:ext>
            </a:extLst>
          </p:cNvPr>
          <p:cNvSpPr>
            <a:spLocks noChangeArrowheads="1"/>
          </p:cNvSpPr>
          <p:nvPr/>
        </p:nvSpPr>
        <p:spPr bwMode="auto">
          <a:xfrm>
            <a:off x="6781893" y="3045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112" name="Canvas 82">
            <a:extLst>
              <a:ext uri="{FF2B5EF4-FFF2-40B4-BE49-F238E27FC236}">
                <a16:creationId xmlns:a16="http://schemas.microsoft.com/office/drawing/2014/main" id="{10DB95BF-50E9-4E86-8FC6-38B38550B6DF}"/>
              </a:ext>
            </a:extLst>
          </p:cNvPr>
          <p:cNvGrpSpPr>
            <a:grpSpLocks/>
          </p:cNvGrpSpPr>
          <p:nvPr/>
        </p:nvGrpSpPr>
        <p:grpSpPr bwMode="auto">
          <a:xfrm>
            <a:off x="6720985" y="2641533"/>
            <a:ext cx="4992688" cy="3322638"/>
            <a:chOff x="1470" y="9826"/>
            <a:chExt cx="7863" cy="5233"/>
          </a:xfrm>
        </p:grpSpPr>
        <p:sp>
          <p:nvSpPr>
            <p:cNvPr id="113" name="AutoShape 143">
              <a:extLst>
                <a:ext uri="{FF2B5EF4-FFF2-40B4-BE49-F238E27FC236}">
                  <a16:creationId xmlns:a16="http://schemas.microsoft.com/office/drawing/2014/main" id="{5FEF9432-51B4-4A71-8786-6339A762C77E}"/>
                </a:ext>
              </a:extLst>
            </p:cNvPr>
            <p:cNvSpPr>
              <a:spLocks noChangeAspect="1" noChangeArrowheads="1"/>
            </p:cNvSpPr>
            <p:nvPr/>
          </p:nvSpPr>
          <p:spPr bwMode="auto">
            <a:xfrm>
              <a:off x="1470" y="9826"/>
              <a:ext cx="7863" cy="523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4" name="Picture 84">
              <a:extLst>
                <a:ext uri="{FF2B5EF4-FFF2-40B4-BE49-F238E27FC236}">
                  <a16:creationId xmlns:a16="http://schemas.microsoft.com/office/drawing/2014/main" id="{4C998877-620F-47E2-8E81-5B096FE87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 y="13509"/>
              <a:ext cx="5009" cy="1533"/>
            </a:xfrm>
            <a:prstGeom prst="rect">
              <a:avLst/>
            </a:prstGeom>
            <a:solidFill>
              <a:srgbClr val="A5A5A5"/>
            </a:solidFill>
          </p:spPr>
        </p:pic>
        <p:sp>
          <p:nvSpPr>
            <p:cNvPr id="115" name="Straight Connector 93">
              <a:extLst>
                <a:ext uri="{FF2B5EF4-FFF2-40B4-BE49-F238E27FC236}">
                  <a16:creationId xmlns:a16="http://schemas.microsoft.com/office/drawing/2014/main" id="{7123B592-213B-4C0F-B6A1-69C5AEEED504}"/>
                </a:ext>
              </a:extLst>
            </p:cNvPr>
            <p:cNvSpPr>
              <a:spLocks noChangeShapeType="1"/>
            </p:cNvSpPr>
            <p:nvPr/>
          </p:nvSpPr>
          <p:spPr bwMode="auto">
            <a:xfrm>
              <a:off x="2747" y="11860"/>
              <a:ext cx="1560" cy="175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6" name="Straight Connector 94">
              <a:extLst>
                <a:ext uri="{FF2B5EF4-FFF2-40B4-BE49-F238E27FC236}">
                  <a16:creationId xmlns:a16="http://schemas.microsoft.com/office/drawing/2014/main" id="{04294308-30D1-4CEE-B6D4-C7B23D09FCF0}"/>
                </a:ext>
              </a:extLst>
            </p:cNvPr>
            <p:cNvSpPr>
              <a:spLocks noChangeShapeType="1"/>
            </p:cNvSpPr>
            <p:nvPr/>
          </p:nvSpPr>
          <p:spPr bwMode="auto">
            <a:xfrm>
              <a:off x="4267" y="13594"/>
              <a:ext cx="532" cy="98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7" name="Straight Connector 95">
              <a:extLst>
                <a:ext uri="{FF2B5EF4-FFF2-40B4-BE49-F238E27FC236}">
                  <a16:creationId xmlns:a16="http://schemas.microsoft.com/office/drawing/2014/main" id="{EF83BFDF-7EB0-4231-AD2F-FC0222F70AA1}"/>
                </a:ext>
              </a:extLst>
            </p:cNvPr>
            <p:cNvSpPr>
              <a:spLocks noChangeShapeType="1"/>
            </p:cNvSpPr>
            <p:nvPr/>
          </p:nvSpPr>
          <p:spPr bwMode="auto">
            <a:xfrm flipV="1">
              <a:off x="4267" y="11831"/>
              <a:ext cx="1864" cy="176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8" name="Straight Connector 96">
              <a:extLst>
                <a:ext uri="{FF2B5EF4-FFF2-40B4-BE49-F238E27FC236}">
                  <a16:creationId xmlns:a16="http://schemas.microsoft.com/office/drawing/2014/main" id="{A903F6B1-DE5E-4E9F-8FBC-149D2C1B0C79}"/>
                </a:ext>
              </a:extLst>
            </p:cNvPr>
            <p:cNvSpPr>
              <a:spLocks noChangeShapeType="1"/>
            </p:cNvSpPr>
            <p:nvPr/>
          </p:nvSpPr>
          <p:spPr bwMode="auto">
            <a:xfrm flipV="1">
              <a:off x="5203" y="13594"/>
              <a:ext cx="628" cy="9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9" name="Straight Connector 97">
              <a:extLst>
                <a:ext uri="{FF2B5EF4-FFF2-40B4-BE49-F238E27FC236}">
                  <a16:creationId xmlns:a16="http://schemas.microsoft.com/office/drawing/2014/main" id="{03A6A829-3BCB-4006-8D24-593B894EEF9B}"/>
                </a:ext>
              </a:extLst>
            </p:cNvPr>
            <p:cNvSpPr>
              <a:spLocks noChangeShapeType="1"/>
            </p:cNvSpPr>
            <p:nvPr/>
          </p:nvSpPr>
          <p:spPr bwMode="auto">
            <a:xfrm flipV="1">
              <a:off x="4811" y="13612"/>
              <a:ext cx="600" cy="99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0" name="Straight Connector 98">
              <a:extLst>
                <a:ext uri="{FF2B5EF4-FFF2-40B4-BE49-F238E27FC236}">
                  <a16:creationId xmlns:a16="http://schemas.microsoft.com/office/drawing/2014/main" id="{4C4DC06E-5557-4B53-80FF-8EB0C6DC1B5E}"/>
                </a:ext>
              </a:extLst>
            </p:cNvPr>
            <p:cNvSpPr>
              <a:spLocks noChangeShapeType="1"/>
            </p:cNvSpPr>
            <p:nvPr/>
          </p:nvSpPr>
          <p:spPr bwMode="auto">
            <a:xfrm flipV="1">
              <a:off x="4895" y="14446"/>
              <a:ext cx="396" cy="25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1" name="Straight Connector 99">
              <a:extLst>
                <a:ext uri="{FF2B5EF4-FFF2-40B4-BE49-F238E27FC236}">
                  <a16:creationId xmlns:a16="http://schemas.microsoft.com/office/drawing/2014/main" id="{A4FE9472-75F8-4A57-ACFD-7C962A1C2FEE}"/>
                </a:ext>
              </a:extLst>
            </p:cNvPr>
            <p:cNvSpPr>
              <a:spLocks noChangeShapeType="1"/>
            </p:cNvSpPr>
            <p:nvPr/>
          </p:nvSpPr>
          <p:spPr bwMode="auto">
            <a:xfrm>
              <a:off x="4807" y="14608"/>
              <a:ext cx="88" cy="9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2" name="Straight Connector 101">
              <a:extLst>
                <a:ext uri="{FF2B5EF4-FFF2-40B4-BE49-F238E27FC236}">
                  <a16:creationId xmlns:a16="http://schemas.microsoft.com/office/drawing/2014/main" id="{69B9C681-BF6B-441B-BC1A-73076F2DB81C}"/>
                </a:ext>
              </a:extLst>
            </p:cNvPr>
            <p:cNvSpPr>
              <a:spLocks noChangeShapeType="1"/>
            </p:cNvSpPr>
            <p:nvPr/>
          </p:nvSpPr>
          <p:spPr bwMode="auto">
            <a:xfrm flipV="1">
              <a:off x="5395" y="12058"/>
              <a:ext cx="1588" cy="155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3" name="Straight Connector 102">
              <a:extLst>
                <a:ext uri="{FF2B5EF4-FFF2-40B4-BE49-F238E27FC236}">
                  <a16:creationId xmlns:a16="http://schemas.microsoft.com/office/drawing/2014/main" id="{1CD9E152-7DF1-4867-8A22-7F760AE4BF6A}"/>
                </a:ext>
              </a:extLst>
            </p:cNvPr>
            <p:cNvSpPr>
              <a:spLocks noChangeShapeType="1"/>
            </p:cNvSpPr>
            <p:nvPr/>
          </p:nvSpPr>
          <p:spPr bwMode="auto">
            <a:xfrm flipV="1">
              <a:off x="5815" y="12129"/>
              <a:ext cx="1600" cy="146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4" name="Straight Connector 103">
              <a:extLst>
                <a:ext uri="{FF2B5EF4-FFF2-40B4-BE49-F238E27FC236}">
                  <a16:creationId xmlns:a16="http://schemas.microsoft.com/office/drawing/2014/main" id="{2D83F0DF-4828-417D-842B-CD58BAAA858A}"/>
                </a:ext>
              </a:extLst>
            </p:cNvPr>
            <p:cNvSpPr>
              <a:spLocks noChangeShapeType="1"/>
            </p:cNvSpPr>
            <p:nvPr/>
          </p:nvSpPr>
          <p:spPr bwMode="auto">
            <a:xfrm>
              <a:off x="4895" y="14698"/>
              <a:ext cx="156" cy="27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5" name="Straight Connector 104">
              <a:extLst>
                <a:ext uri="{FF2B5EF4-FFF2-40B4-BE49-F238E27FC236}">
                  <a16:creationId xmlns:a16="http://schemas.microsoft.com/office/drawing/2014/main" id="{DCDE2379-FC1A-4709-9BA2-5F4C13D746C4}"/>
                </a:ext>
              </a:extLst>
            </p:cNvPr>
            <p:cNvSpPr>
              <a:spLocks noChangeShapeType="1"/>
            </p:cNvSpPr>
            <p:nvPr/>
          </p:nvSpPr>
          <p:spPr bwMode="auto">
            <a:xfrm flipV="1">
              <a:off x="5051" y="14722"/>
              <a:ext cx="204" cy="25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6" name="Straight Connector 105">
              <a:extLst>
                <a:ext uri="{FF2B5EF4-FFF2-40B4-BE49-F238E27FC236}">
                  <a16:creationId xmlns:a16="http://schemas.microsoft.com/office/drawing/2014/main" id="{2C872D58-9136-42D1-874E-FB808C148F54}"/>
                </a:ext>
              </a:extLst>
            </p:cNvPr>
            <p:cNvSpPr>
              <a:spLocks noChangeShapeType="1"/>
            </p:cNvSpPr>
            <p:nvPr/>
          </p:nvSpPr>
          <p:spPr bwMode="auto">
            <a:xfrm flipV="1">
              <a:off x="5255" y="14410"/>
              <a:ext cx="216" cy="3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7" name="Straight Connector 106">
              <a:extLst>
                <a:ext uri="{FF2B5EF4-FFF2-40B4-BE49-F238E27FC236}">
                  <a16:creationId xmlns:a16="http://schemas.microsoft.com/office/drawing/2014/main" id="{5C8CC8C9-B626-41F9-B61F-AFCD765AF62E}"/>
                </a:ext>
              </a:extLst>
            </p:cNvPr>
            <p:cNvSpPr>
              <a:spLocks noChangeShapeType="1"/>
            </p:cNvSpPr>
            <p:nvPr/>
          </p:nvSpPr>
          <p:spPr bwMode="auto">
            <a:xfrm flipV="1">
              <a:off x="5471" y="13570"/>
              <a:ext cx="636" cy="8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8" name="Straight Connector 107">
              <a:extLst>
                <a:ext uri="{FF2B5EF4-FFF2-40B4-BE49-F238E27FC236}">
                  <a16:creationId xmlns:a16="http://schemas.microsoft.com/office/drawing/2014/main" id="{AAAD51CA-0BF4-46A8-BD6B-85DE8646BC5D}"/>
                </a:ext>
              </a:extLst>
            </p:cNvPr>
            <p:cNvSpPr>
              <a:spLocks noChangeShapeType="1"/>
            </p:cNvSpPr>
            <p:nvPr/>
          </p:nvSpPr>
          <p:spPr bwMode="auto">
            <a:xfrm flipV="1">
              <a:off x="6067" y="12406"/>
              <a:ext cx="1855" cy="120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9" name="Text Box 108">
              <a:extLst>
                <a:ext uri="{FF2B5EF4-FFF2-40B4-BE49-F238E27FC236}">
                  <a16:creationId xmlns:a16="http://schemas.microsoft.com/office/drawing/2014/main" id="{8E1AD5D4-0C48-4AB5-A01E-C32C6E7A8C6D}"/>
                </a:ext>
              </a:extLst>
            </p:cNvPr>
            <p:cNvSpPr txBox="1">
              <a:spLocks noChangeArrowheads="1"/>
            </p:cNvSpPr>
            <p:nvPr/>
          </p:nvSpPr>
          <p:spPr bwMode="auto">
            <a:xfrm>
              <a:off x="7415" y="11721"/>
              <a:ext cx="357" cy="408"/>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0" name="Text Box 108">
              <a:extLst>
                <a:ext uri="{FF2B5EF4-FFF2-40B4-BE49-F238E27FC236}">
                  <a16:creationId xmlns:a16="http://schemas.microsoft.com/office/drawing/2014/main" id="{B77CDB28-B57E-4598-9171-B6CBB55C21BD}"/>
                </a:ext>
              </a:extLst>
            </p:cNvPr>
            <p:cNvSpPr txBox="1">
              <a:spLocks noChangeArrowheads="1"/>
            </p:cNvSpPr>
            <p:nvPr/>
          </p:nvSpPr>
          <p:spPr bwMode="auto">
            <a:xfrm>
              <a:off x="6107" y="11412"/>
              <a:ext cx="446" cy="419"/>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a:t>
              </a: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Text Box 108">
              <a:extLst>
                <a:ext uri="{FF2B5EF4-FFF2-40B4-BE49-F238E27FC236}">
                  <a16:creationId xmlns:a16="http://schemas.microsoft.com/office/drawing/2014/main" id="{172A37AA-893F-4F89-933E-86142A9F02A2}"/>
                </a:ext>
              </a:extLst>
            </p:cNvPr>
            <p:cNvSpPr txBox="1">
              <a:spLocks noChangeArrowheads="1"/>
            </p:cNvSpPr>
            <p:nvPr/>
          </p:nvSpPr>
          <p:spPr bwMode="auto">
            <a:xfrm>
              <a:off x="6827" y="11648"/>
              <a:ext cx="344" cy="385"/>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2" name="Text Box 108">
              <a:extLst>
                <a:ext uri="{FF2B5EF4-FFF2-40B4-BE49-F238E27FC236}">
                  <a16:creationId xmlns:a16="http://schemas.microsoft.com/office/drawing/2014/main" id="{6FD4E415-28A8-4D09-9073-0BC719418123}"/>
                </a:ext>
              </a:extLst>
            </p:cNvPr>
            <p:cNvSpPr txBox="1">
              <a:spLocks noChangeArrowheads="1"/>
            </p:cNvSpPr>
            <p:nvPr/>
          </p:nvSpPr>
          <p:spPr bwMode="auto">
            <a:xfrm>
              <a:off x="7947" y="11992"/>
              <a:ext cx="372" cy="402"/>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 name="Straight Arrow Connector 2">
              <a:extLst>
                <a:ext uri="{FF2B5EF4-FFF2-40B4-BE49-F238E27FC236}">
                  <a16:creationId xmlns:a16="http://schemas.microsoft.com/office/drawing/2014/main" id="{E56D7698-AE2B-495F-BF01-533EF901D9E7}"/>
                </a:ext>
              </a:extLst>
            </p:cNvPr>
            <p:cNvSpPr>
              <a:spLocks noChangeShapeType="1"/>
            </p:cNvSpPr>
            <p:nvPr/>
          </p:nvSpPr>
          <p:spPr bwMode="auto">
            <a:xfrm>
              <a:off x="3114" y="12274"/>
              <a:ext cx="60" cy="72"/>
            </a:xfrm>
            <a:prstGeom prst="straightConnector1">
              <a:avLst/>
            </a:prstGeom>
            <a:noFill/>
            <a:ln w="222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4" name="Straight Arrow Connector 83">
              <a:extLst>
                <a:ext uri="{FF2B5EF4-FFF2-40B4-BE49-F238E27FC236}">
                  <a16:creationId xmlns:a16="http://schemas.microsoft.com/office/drawing/2014/main" id="{5B16D640-3BFF-4E90-BAD2-1EB1702B6659}"/>
                </a:ext>
              </a:extLst>
            </p:cNvPr>
            <p:cNvSpPr>
              <a:spLocks noChangeShapeType="1"/>
            </p:cNvSpPr>
            <p:nvPr/>
          </p:nvSpPr>
          <p:spPr bwMode="auto">
            <a:xfrm>
              <a:off x="4542" y="14093"/>
              <a:ext cx="60" cy="113"/>
            </a:xfrm>
            <a:prstGeom prst="straightConnector1">
              <a:avLst/>
            </a:prstGeom>
            <a:noFill/>
            <a:ln w="222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5" name="AutoShape 121">
              <a:extLst>
                <a:ext uri="{FF2B5EF4-FFF2-40B4-BE49-F238E27FC236}">
                  <a16:creationId xmlns:a16="http://schemas.microsoft.com/office/drawing/2014/main" id="{78061F92-3A0E-4E95-AAD0-787B3BD33577}"/>
                </a:ext>
              </a:extLst>
            </p:cNvPr>
            <p:cNvSpPr>
              <a:spLocks noChangeShapeType="1"/>
            </p:cNvSpPr>
            <p:nvPr/>
          </p:nvSpPr>
          <p:spPr bwMode="auto">
            <a:xfrm flipV="1">
              <a:off x="5532" y="12299"/>
              <a:ext cx="101" cy="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6" name="AutoShape 120">
              <a:extLst>
                <a:ext uri="{FF2B5EF4-FFF2-40B4-BE49-F238E27FC236}">
                  <a16:creationId xmlns:a16="http://schemas.microsoft.com/office/drawing/2014/main" id="{A16B6B8B-3663-434D-909C-730FA94CBF14}"/>
                </a:ext>
              </a:extLst>
            </p:cNvPr>
            <p:cNvSpPr>
              <a:spLocks noChangeShapeType="1"/>
            </p:cNvSpPr>
            <p:nvPr/>
          </p:nvSpPr>
          <p:spPr bwMode="auto">
            <a:xfrm flipV="1">
              <a:off x="6279" y="12651"/>
              <a:ext cx="101" cy="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7" name="AutoShape 119">
              <a:extLst>
                <a:ext uri="{FF2B5EF4-FFF2-40B4-BE49-F238E27FC236}">
                  <a16:creationId xmlns:a16="http://schemas.microsoft.com/office/drawing/2014/main" id="{AE46E65D-91B9-494E-A758-59A9FE9DCFFD}"/>
                </a:ext>
              </a:extLst>
            </p:cNvPr>
            <p:cNvSpPr>
              <a:spLocks noChangeShapeType="1"/>
            </p:cNvSpPr>
            <p:nvPr/>
          </p:nvSpPr>
          <p:spPr bwMode="auto">
            <a:xfrm flipV="1">
              <a:off x="6567" y="12816"/>
              <a:ext cx="101" cy="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8" name="AutoShape 118">
              <a:extLst>
                <a:ext uri="{FF2B5EF4-FFF2-40B4-BE49-F238E27FC236}">
                  <a16:creationId xmlns:a16="http://schemas.microsoft.com/office/drawing/2014/main" id="{56CC1923-62BB-4064-B607-1AB4C9CF91B6}"/>
                </a:ext>
              </a:extLst>
            </p:cNvPr>
            <p:cNvSpPr>
              <a:spLocks noChangeShapeType="1"/>
            </p:cNvSpPr>
            <p:nvPr/>
          </p:nvSpPr>
          <p:spPr bwMode="auto">
            <a:xfrm flipV="1">
              <a:off x="6967" y="12961"/>
              <a:ext cx="101" cy="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9" name="AutoShape 117">
              <a:extLst>
                <a:ext uri="{FF2B5EF4-FFF2-40B4-BE49-F238E27FC236}">
                  <a16:creationId xmlns:a16="http://schemas.microsoft.com/office/drawing/2014/main" id="{19AB3588-59D2-44BB-B8B3-95F9DF927765}"/>
                </a:ext>
              </a:extLst>
            </p:cNvPr>
            <p:cNvSpPr>
              <a:spLocks noChangeShapeType="1"/>
            </p:cNvSpPr>
            <p:nvPr/>
          </p:nvSpPr>
          <p:spPr bwMode="auto">
            <a:xfrm flipV="1">
              <a:off x="5195" y="13878"/>
              <a:ext cx="65" cy="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0" name="AutoShape 116">
              <a:extLst>
                <a:ext uri="{FF2B5EF4-FFF2-40B4-BE49-F238E27FC236}">
                  <a16:creationId xmlns:a16="http://schemas.microsoft.com/office/drawing/2014/main" id="{146F081C-7F7F-4A64-92FA-6BAE22B2D9EA}"/>
                </a:ext>
              </a:extLst>
            </p:cNvPr>
            <p:cNvSpPr>
              <a:spLocks noChangeShapeType="1"/>
            </p:cNvSpPr>
            <p:nvPr/>
          </p:nvSpPr>
          <p:spPr bwMode="auto">
            <a:xfrm flipV="1">
              <a:off x="5700" y="13973"/>
              <a:ext cx="99" cy="1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1" name="AutoShape 115">
              <a:extLst>
                <a:ext uri="{FF2B5EF4-FFF2-40B4-BE49-F238E27FC236}">
                  <a16:creationId xmlns:a16="http://schemas.microsoft.com/office/drawing/2014/main" id="{76D9B77E-62B6-4679-9A0F-14CDEDB32784}"/>
                </a:ext>
              </a:extLst>
            </p:cNvPr>
            <p:cNvSpPr>
              <a:spLocks noChangeShapeType="1"/>
            </p:cNvSpPr>
            <p:nvPr/>
          </p:nvSpPr>
          <p:spPr bwMode="auto">
            <a:xfrm flipV="1">
              <a:off x="5489" y="13952"/>
              <a:ext cx="99" cy="1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2" name="Straight Arrow Connector 83">
              <a:extLst>
                <a:ext uri="{FF2B5EF4-FFF2-40B4-BE49-F238E27FC236}">
                  <a16:creationId xmlns:a16="http://schemas.microsoft.com/office/drawing/2014/main" id="{6973DD28-57BE-4C91-9F96-59F2AC77A834}"/>
                </a:ext>
              </a:extLst>
            </p:cNvPr>
            <p:cNvSpPr>
              <a:spLocks noChangeShapeType="1"/>
            </p:cNvSpPr>
            <p:nvPr/>
          </p:nvSpPr>
          <p:spPr bwMode="auto">
            <a:xfrm>
              <a:off x="4945" y="14783"/>
              <a:ext cx="60" cy="113"/>
            </a:xfrm>
            <a:prstGeom prst="straightConnector1">
              <a:avLst/>
            </a:prstGeom>
            <a:noFill/>
            <a:ln w="222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3" name="AutoShape 113">
              <a:extLst>
                <a:ext uri="{FF2B5EF4-FFF2-40B4-BE49-F238E27FC236}">
                  <a16:creationId xmlns:a16="http://schemas.microsoft.com/office/drawing/2014/main" id="{17C523FF-5AD5-463E-9255-92F305E32F32}"/>
                </a:ext>
              </a:extLst>
            </p:cNvPr>
            <p:cNvSpPr>
              <a:spLocks noChangeShapeType="1"/>
            </p:cNvSpPr>
            <p:nvPr/>
          </p:nvSpPr>
          <p:spPr bwMode="auto">
            <a:xfrm flipV="1">
              <a:off x="5114" y="14771"/>
              <a:ext cx="99" cy="1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4" name="AutoShape 112">
              <a:extLst>
                <a:ext uri="{FF2B5EF4-FFF2-40B4-BE49-F238E27FC236}">
                  <a16:creationId xmlns:a16="http://schemas.microsoft.com/office/drawing/2014/main" id="{A981EFB9-8EA0-4623-B473-A793CBF24A22}"/>
                </a:ext>
              </a:extLst>
            </p:cNvPr>
            <p:cNvSpPr>
              <a:spLocks noChangeShapeType="1"/>
            </p:cNvSpPr>
            <p:nvPr/>
          </p:nvSpPr>
          <p:spPr bwMode="auto">
            <a:xfrm flipV="1">
              <a:off x="5329" y="14489"/>
              <a:ext cx="87" cy="1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5" name="AutoShape 111">
              <a:extLst>
                <a:ext uri="{FF2B5EF4-FFF2-40B4-BE49-F238E27FC236}">
                  <a16:creationId xmlns:a16="http://schemas.microsoft.com/office/drawing/2014/main" id="{C7B1C50A-9696-4C7B-B0D3-4B10F7186FDE}"/>
                </a:ext>
              </a:extLst>
            </p:cNvPr>
            <p:cNvSpPr>
              <a:spLocks noChangeShapeType="1"/>
            </p:cNvSpPr>
            <p:nvPr/>
          </p:nvSpPr>
          <p:spPr bwMode="auto">
            <a:xfrm flipV="1">
              <a:off x="4993" y="14561"/>
              <a:ext cx="106" cy="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6" name="AutoShape 110">
              <a:extLst>
                <a:ext uri="{FF2B5EF4-FFF2-40B4-BE49-F238E27FC236}">
                  <a16:creationId xmlns:a16="http://schemas.microsoft.com/office/drawing/2014/main" id="{33A4380A-65C5-45C7-BA08-8138C335655E}"/>
                </a:ext>
              </a:extLst>
            </p:cNvPr>
            <p:cNvSpPr>
              <a:spLocks/>
            </p:cNvSpPr>
            <p:nvPr/>
          </p:nvSpPr>
          <p:spPr bwMode="auto">
            <a:xfrm rot="39057294">
              <a:off x="7227" y="10775"/>
              <a:ext cx="447" cy="1062"/>
            </a:xfrm>
            <a:prstGeom prst="rightBrace">
              <a:avLst>
                <a:gd name="adj1" fmla="val 1979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7" name="Text Box 2">
              <a:extLst>
                <a:ext uri="{FF2B5EF4-FFF2-40B4-BE49-F238E27FC236}">
                  <a16:creationId xmlns:a16="http://schemas.microsoft.com/office/drawing/2014/main" id="{FF5F9BCE-7F7E-4E85-830F-6DF1664C0FD2}"/>
                </a:ext>
              </a:extLst>
            </p:cNvPr>
            <p:cNvSpPr txBox="1">
              <a:spLocks noChangeArrowheads="1"/>
            </p:cNvSpPr>
            <p:nvPr/>
          </p:nvSpPr>
          <p:spPr bwMode="auto">
            <a:xfrm>
              <a:off x="6380" y="10059"/>
              <a:ext cx="2899"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Ray No. 2 &amp; </a:t>
              </a:r>
              <a:r>
                <a:rPr kumimoji="0" lang="en-US" altLang="en-US" sz="1200" b="1"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 will take part in Interference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148" name="Rectangle 147">
            <a:extLst>
              <a:ext uri="{FF2B5EF4-FFF2-40B4-BE49-F238E27FC236}">
                <a16:creationId xmlns:a16="http://schemas.microsoft.com/office/drawing/2014/main" id="{4361C55E-EC25-4353-BA39-3B382AF824F9}"/>
              </a:ext>
            </a:extLst>
          </p:cNvPr>
          <p:cNvSpPr/>
          <p:nvPr/>
        </p:nvSpPr>
        <p:spPr>
          <a:xfrm>
            <a:off x="2269998" y="6169426"/>
            <a:ext cx="3082299" cy="338554"/>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defRPr/>
            </a:pPr>
            <a:r>
              <a:rPr lang="en-IN" sz="1600" b="1" i="1" dirty="0">
                <a:effectLst/>
                <a:latin typeface="Times New Roman" panose="02020603050405020304" pitchFamily="18" charset="0"/>
                <a:ea typeface="Calibri" panose="020F0502020204030204" pitchFamily="34" charset="0"/>
              </a:rPr>
              <a:t>Newton’s ring arrangement</a:t>
            </a:r>
            <a:endParaRPr lang="en-US" sz="1100" b="1" dirty="0"/>
          </a:p>
        </p:txBody>
      </p:sp>
      <p:sp>
        <p:nvSpPr>
          <p:cNvPr id="149" name="Rectangle 148">
            <a:extLst>
              <a:ext uri="{FF2B5EF4-FFF2-40B4-BE49-F238E27FC236}">
                <a16:creationId xmlns:a16="http://schemas.microsoft.com/office/drawing/2014/main" id="{03402556-C2E8-4F0B-B401-F040FCEDBC70}"/>
              </a:ext>
            </a:extLst>
          </p:cNvPr>
          <p:cNvSpPr/>
          <p:nvPr/>
        </p:nvSpPr>
        <p:spPr>
          <a:xfrm>
            <a:off x="6770630" y="6089358"/>
            <a:ext cx="5041015" cy="584775"/>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defRPr/>
            </a:pPr>
            <a:r>
              <a:rPr lang="en-IN" sz="1600" b="1" i="1" dirty="0">
                <a:effectLst/>
                <a:latin typeface="Times New Roman" panose="02020603050405020304" pitchFamily="18" charset="0"/>
                <a:ea typeface="Calibri" panose="020F0502020204030204" pitchFamily="34" charset="0"/>
              </a:rPr>
              <a:t>Interference between light waves reflected from different surfaces of plano-convex lens and plane glass plate.</a:t>
            </a:r>
            <a:endParaRPr lang="en-US" sz="1100" b="1" dirty="0"/>
          </a:p>
        </p:txBody>
      </p:sp>
    </p:spTree>
    <p:extLst>
      <p:ext uri="{BB962C8B-B14F-4D97-AF65-F5344CB8AC3E}">
        <p14:creationId xmlns:p14="http://schemas.microsoft.com/office/powerpoint/2010/main" val="164974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DD6749-6804-4DDD-809C-A2479A020F26}"/>
              </a:ext>
            </a:extLst>
          </p:cNvPr>
          <p:cNvSpPr txBox="1"/>
          <p:nvPr/>
        </p:nvSpPr>
        <p:spPr>
          <a:xfrm>
            <a:off x="340386" y="299783"/>
            <a:ext cx="11595975" cy="5866862"/>
          </a:xfrm>
          <a:prstGeom prst="rect">
            <a:avLst/>
          </a:prstGeom>
          <a:noFill/>
        </p:spPr>
        <p:txBody>
          <a:bodyPr wrap="square">
            <a:spAutoFit/>
          </a:bodyPr>
          <a:lstStyle/>
          <a:p>
            <a:pPr algn="just"/>
            <a:r>
              <a:rPr lang="en-IN" sz="32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PROCEDURE</a:t>
            </a:r>
            <a:endParaRPr lang="en-IN" sz="3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15000"/>
              </a:lnSpc>
              <a:spcAft>
                <a:spcPts val="1000"/>
              </a:spcAft>
              <a:buFontTx/>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Open the given link </a:t>
            </a:r>
            <a:r>
              <a:rPr lang="en-US" sz="2200" dirty="0">
                <a:latin typeface="Times New Roman" panose="02020603050405020304" pitchFamily="18" charset="0"/>
                <a:ea typeface="Calibri" panose="020F0502020204030204" pitchFamily="34" charset="0"/>
                <a:cs typeface="Times New Roman" panose="02020603050405020304" pitchFamily="18" charset="0"/>
              </a:rPr>
              <a:t>in a window</a:t>
            </a:r>
          </a:p>
          <a:p>
            <a:pPr marL="452438">
              <a:lnSpc>
                <a:spcPct val="115000"/>
              </a:lnSpc>
              <a:spcAft>
                <a:spcPts val="1000"/>
              </a:spcAft>
            </a:pPr>
            <a:r>
              <a:rPr lang="en-US" sz="2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http://lo-au.vlabs.ac.in/laser-optics/Newtons_Rings_Wavelength_of_light/experiment.html </a:t>
            </a:r>
          </a:p>
          <a:p>
            <a:pPr marL="452438" indent="-452438" algn="just">
              <a:lnSpc>
                <a:spcPct val="115000"/>
              </a:lnSpc>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 	Select the medium (</a:t>
            </a:r>
            <a:r>
              <a:rPr lang="en-US" sz="2200" dirty="0">
                <a:latin typeface="Times New Roman" panose="02020603050405020304" pitchFamily="18" charset="0"/>
                <a:ea typeface="Calibri" panose="020F0502020204030204" pitchFamily="34" charset="0"/>
                <a:cs typeface="Times New Roman" panose="02020603050405020304" pitchFamily="18" charset="0"/>
              </a:rPr>
              <a:t>air)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light source (Sodium) and click the </a:t>
            </a:r>
            <a:r>
              <a:rPr lang="en-US" sz="2200" dirty="0">
                <a:latin typeface="Times New Roman" panose="02020603050405020304" pitchFamily="18" charset="0"/>
                <a:ea typeface="Calibri" panose="020F0502020204030204" pitchFamily="34" charset="0"/>
                <a:cs typeface="Times New Roman" panose="02020603050405020304" pitchFamily="18" charset="0"/>
              </a:rPr>
              <a:t>knob light ON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2438" indent="-452438" algn="just">
              <a:lnSpc>
                <a:spcPct val="115000"/>
              </a:lnSpc>
              <a:spcAft>
                <a:spcPts val="1000"/>
              </a:spcAft>
            </a:pPr>
            <a:r>
              <a:rPr lang="en-IN" sz="2200" dirty="0">
                <a:latin typeface="Times New Roman" panose="02020603050405020304" pitchFamily="18" charset="0"/>
                <a:cs typeface="Times New Roman" panose="02020603050405020304" pitchFamily="18" charset="0"/>
              </a:rPr>
              <a:t>3.	Order no. of the rings can be varied by moving the knob of microscope position.</a:t>
            </a:r>
            <a:endParaRPr lang="en-US" sz="2200" dirty="0">
              <a:latin typeface="Times New Roman" panose="02020603050405020304" pitchFamily="18" charset="0"/>
              <a:cs typeface="Times New Roman" panose="02020603050405020304" pitchFamily="18" charset="0"/>
            </a:endParaRPr>
          </a:p>
          <a:p>
            <a:pPr marL="452438" indent="-452438" algn="just">
              <a:lnSpc>
                <a:spcPct val="115000"/>
              </a:lnSpc>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4. 	According to the theory, the center of the interference fringes should be dark.</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2438" indent="-452438" algn="just">
              <a:lnSpc>
                <a:spcPct val="115000"/>
              </a:lnSpc>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Move the microscope in horizontal direction to the left side of the fringes. Fix up the cross- wire tangentially to the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n+m</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200" baseline="30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bright ring and note down the readings of both the main scale and vernier scale. Then the microscope is moved in horizontal direction to the right side and should be fixed up tangentially to the successive bright fringes up to the 1</a:t>
            </a:r>
            <a:r>
              <a:rPr lang="en-IN" sz="22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ring. Write down the readings of all successive rings. Then the microscope is moved to the right side of the fringes and should be fixed up tangentially to the 1</a:t>
            </a:r>
            <a:r>
              <a:rPr lang="en-IN" sz="22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bright fringe. Write down the readings of both scales. In this way, all the readings of successive bright fringes should be noted down up to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n+m</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200" baseline="30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bright ring.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9888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40596"/>
            <a:ext cx="6362191" cy="523220"/>
          </a:xfrm>
          <a:prstGeom prst="rect">
            <a:avLst/>
          </a:prstGeom>
          <a:noFill/>
        </p:spPr>
        <p:txBody>
          <a:bodyPr wrap="non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NEWTON’S RING SETUP (VIRTUAL)</a:t>
            </a:r>
          </a:p>
        </p:txBody>
      </p:sp>
      <p:sp>
        <p:nvSpPr>
          <p:cNvPr id="66" name="Rectangle 102">
            <a:extLst>
              <a:ext uri="{FF2B5EF4-FFF2-40B4-BE49-F238E27FC236}">
                <a16:creationId xmlns:a16="http://schemas.microsoft.com/office/drawing/2014/main" id="{9BA6272A-A618-495E-BC6F-5812452BA8D6}"/>
              </a:ext>
            </a:extLst>
          </p:cNvPr>
          <p:cNvSpPr>
            <a:spLocks noChangeArrowheads="1"/>
          </p:cNvSpPr>
          <p:nvPr/>
        </p:nvSpPr>
        <p:spPr bwMode="auto">
          <a:xfrm>
            <a:off x="6953987" y="36069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1" name="Rectangle 144">
            <a:extLst>
              <a:ext uri="{FF2B5EF4-FFF2-40B4-BE49-F238E27FC236}">
                <a16:creationId xmlns:a16="http://schemas.microsoft.com/office/drawing/2014/main" id="{DBDC1CC6-42E0-49F2-AF2C-75782C68908A}"/>
              </a:ext>
            </a:extLst>
          </p:cNvPr>
          <p:cNvSpPr>
            <a:spLocks noChangeArrowheads="1"/>
          </p:cNvSpPr>
          <p:nvPr/>
        </p:nvSpPr>
        <p:spPr bwMode="auto">
          <a:xfrm>
            <a:off x="6781893" y="3045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9" name="Rectangle 148">
            <a:extLst>
              <a:ext uri="{FF2B5EF4-FFF2-40B4-BE49-F238E27FC236}">
                <a16:creationId xmlns:a16="http://schemas.microsoft.com/office/drawing/2014/main" id="{03402556-C2E8-4F0B-B401-F040FCEDBC70}"/>
              </a:ext>
            </a:extLst>
          </p:cNvPr>
          <p:cNvSpPr/>
          <p:nvPr/>
        </p:nvSpPr>
        <p:spPr>
          <a:xfrm>
            <a:off x="868218" y="734161"/>
            <a:ext cx="9719963" cy="338554"/>
          </a:xfrm>
          <a:prstGeom prst="rect">
            <a:avLst/>
          </a:prstGeom>
          <a:solidFill>
            <a:schemeClr val="accent4"/>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i="1" dirty="0">
                <a:effectLst/>
                <a:latin typeface="Times New Roman" panose="02020603050405020304" pitchFamily="18" charset="0"/>
                <a:ea typeface="Calibri" panose="020F0502020204030204" pitchFamily="34" charset="0"/>
              </a:rPr>
              <a:t>Link : http://lo-au.vlabs.ac.in/laser-optics/Newtons_Rings_Wavelength_of_light/experiment.html</a:t>
            </a:r>
            <a:endParaRPr lang="en-US" sz="1100" b="1" dirty="0"/>
          </a:p>
        </p:txBody>
      </p:sp>
      <p:pic>
        <p:nvPicPr>
          <p:cNvPr id="8" name="Picture 7">
            <a:extLst>
              <a:ext uri="{FF2B5EF4-FFF2-40B4-BE49-F238E27FC236}">
                <a16:creationId xmlns:a16="http://schemas.microsoft.com/office/drawing/2014/main" id="{B20267FD-D799-4245-B192-A33BA39FB399}"/>
              </a:ext>
            </a:extLst>
          </p:cNvPr>
          <p:cNvPicPr>
            <a:picLocks noChangeAspect="1"/>
          </p:cNvPicPr>
          <p:nvPr/>
        </p:nvPicPr>
        <p:blipFill rotWithShape="1">
          <a:blip r:embed="rId2"/>
          <a:srcRect l="15606" t="10909" b="4513"/>
          <a:stretch/>
        </p:blipFill>
        <p:spPr>
          <a:xfrm>
            <a:off x="868218" y="1118490"/>
            <a:ext cx="9719963" cy="5479478"/>
          </a:xfrm>
          <a:prstGeom prst="rect">
            <a:avLst/>
          </a:prstGeom>
        </p:spPr>
      </p:pic>
      <p:cxnSp>
        <p:nvCxnSpPr>
          <p:cNvPr id="67" name="Straight Arrow Connector 66">
            <a:extLst>
              <a:ext uri="{FF2B5EF4-FFF2-40B4-BE49-F238E27FC236}">
                <a16:creationId xmlns:a16="http://schemas.microsoft.com/office/drawing/2014/main" id="{CB9AD064-A068-4D17-9DD9-E6396BA91F78}"/>
              </a:ext>
            </a:extLst>
          </p:cNvPr>
          <p:cNvCxnSpPr>
            <a:cxnSpLocks/>
          </p:cNvCxnSpPr>
          <p:nvPr/>
        </p:nvCxnSpPr>
        <p:spPr>
          <a:xfrm flipH="1" flipV="1">
            <a:off x="8968511" y="2157431"/>
            <a:ext cx="1614921" cy="157476"/>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DACD4DEA-734B-486F-81FB-C87C7A3F3C27}"/>
              </a:ext>
            </a:extLst>
          </p:cNvPr>
          <p:cNvCxnSpPr>
            <a:cxnSpLocks/>
          </p:cNvCxnSpPr>
          <p:nvPr/>
        </p:nvCxnSpPr>
        <p:spPr>
          <a:xfrm flipH="1" flipV="1">
            <a:off x="9111079" y="3039698"/>
            <a:ext cx="1370108" cy="117253"/>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94E135C-A250-4625-A8C4-F0494E05B749}"/>
              </a:ext>
            </a:extLst>
          </p:cNvPr>
          <p:cNvCxnSpPr>
            <a:cxnSpLocks/>
          </p:cNvCxnSpPr>
          <p:nvPr/>
        </p:nvCxnSpPr>
        <p:spPr>
          <a:xfrm flipH="1" flipV="1">
            <a:off x="9773595" y="3630071"/>
            <a:ext cx="814586" cy="121777"/>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CD81B766-5188-4912-B66C-9F6DCB87009C}"/>
              </a:ext>
            </a:extLst>
          </p:cNvPr>
          <p:cNvSpPr/>
          <p:nvPr/>
        </p:nvSpPr>
        <p:spPr>
          <a:xfrm>
            <a:off x="10583432" y="2145630"/>
            <a:ext cx="814586" cy="338554"/>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dirty="0">
                <a:effectLst/>
                <a:latin typeface="Times New Roman" panose="02020603050405020304" pitchFamily="18" charset="0"/>
                <a:ea typeface="Calibri" panose="020F0502020204030204" pitchFamily="34" charset="0"/>
              </a:rPr>
              <a:t>Select</a:t>
            </a:r>
            <a:endParaRPr lang="en-US" sz="1100" b="1" dirty="0"/>
          </a:p>
        </p:txBody>
      </p:sp>
      <p:sp>
        <p:nvSpPr>
          <p:cNvPr id="153" name="Rectangle 152">
            <a:extLst>
              <a:ext uri="{FF2B5EF4-FFF2-40B4-BE49-F238E27FC236}">
                <a16:creationId xmlns:a16="http://schemas.microsoft.com/office/drawing/2014/main" id="{54BD5864-2830-4572-9E80-87380870AFD0}"/>
              </a:ext>
            </a:extLst>
          </p:cNvPr>
          <p:cNvSpPr/>
          <p:nvPr/>
        </p:nvSpPr>
        <p:spPr>
          <a:xfrm>
            <a:off x="10583432" y="2987674"/>
            <a:ext cx="814586" cy="338554"/>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dirty="0">
                <a:effectLst/>
                <a:latin typeface="Times New Roman" panose="02020603050405020304" pitchFamily="18" charset="0"/>
                <a:ea typeface="Calibri" panose="020F0502020204030204" pitchFamily="34" charset="0"/>
              </a:rPr>
              <a:t>Select</a:t>
            </a:r>
            <a:endParaRPr lang="en-US" sz="1100" b="1" dirty="0"/>
          </a:p>
        </p:txBody>
      </p:sp>
      <p:sp>
        <p:nvSpPr>
          <p:cNvPr id="154" name="Rectangle 153">
            <a:extLst>
              <a:ext uri="{FF2B5EF4-FFF2-40B4-BE49-F238E27FC236}">
                <a16:creationId xmlns:a16="http://schemas.microsoft.com/office/drawing/2014/main" id="{734DCE69-A3AA-4F57-88A6-AF625151600F}"/>
              </a:ext>
            </a:extLst>
          </p:cNvPr>
          <p:cNvSpPr/>
          <p:nvPr/>
        </p:nvSpPr>
        <p:spPr>
          <a:xfrm>
            <a:off x="10583432" y="3606909"/>
            <a:ext cx="814586" cy="338554"/>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dirty="0">
                <a:effectLst/>
                <a:latin typeface="Times New Roman" panose="02020603050405020304" pitchFamily="18" charset="0"/>
                <a:ea typeface="Calibri" panose="020F0502020204030204" pitchFamily="34" charset="0"/>
              </a:rPr>
              <a:t>Click</a:t>
            </a:r>
            <a:endParaRPr lang="en-US" sz="1100" b="1" dirty="0"/>
          </a:p>
        </p:txBody>
      </p:sp>
    </p:spTree>
    <p:extLst>
      <p:ext uri="{BB962C8B-B14F-4D97-AF65-F5344CB8AC3E}">
        <p14:creationId xmlns:p14="http://schemas.microsoft.com/office/powerpoint/2010/main" val="394465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40596"/>
            <a:ext cx="6362191" cy="523220"/>
          </a:xfrm>
          <a:prstGeom prst="rect">
            <a:avLst/>
          </a:prstGeom>
          <a:noFill/>
        </p:spPr>
        <p:txBody>
          <a:bodyPr wrap="non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NEWTON’S RING SETUP (VIRTUAL)</a:t>
            </a:r>
          </a:p>
        </p:txBody>
      </p:sp>
      <p:sp>
        <p:nvSpPr>
          <p:cNvPr id="66" name="Rectangle 102">
            <a:extLst>
              <a:ext uri="{FF2B5EF4-FFF2-40B4-BE49-F238E27FC236}">
                <a16:creationId xmlns:a16="http://schemas.microsoft.com/office/drawing/2014/main" id="{9BA6272A-A618-495E-BC6F-5812452BA8D6}"/>
              </a:ext>
            </a:extLst>
          </p:cNvPr>
          <p:cNvSpPr>
            <a:spLocks noChangeArrowheads="1"/>
          </p:cNvSpPr>
          <p:nvPr/>
        </p:nvSpPr>
        <p:spPr bwMode="auto">
          <a:xfrm>
            <a:off x="6953987" y="36069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1" name="Rectangle 144">
            <a:extLst>
              <a:ext uri="{FF2B5EF4-FFF2-40B4-BE49-F238E27FC236}">
                <a16:creationId xmlns:a16="http://schemas.microsoft.com/office/drawing/2014/main" id="{DBDC1CC6-42E0-49F2-AF2C-75782C68908A}"/>
              </a:ext>
            </a:extLst>
          </p:cNvPr>
          <p:cNvSpPr>
            <a:spLocks noChangeArrowheads="1"/>
          </p:cNvSpPr>
          <p:nvPr/>
        </p:nvSpPr>
        <p:spPr bwMode="auto">
          <a:xfrm>
            <a:off x="6781893" y="3045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7BFF59CC-FE0E-44E2-A055-DEF9D93C45C5}"/>
              </a:ext>
            </a:extLst>
          </p:cNvPr>
          <p:cNvPicPr>
            <a:picLocks noChangeAspect="1"/>
          </p:cNvPicPr>
          <p:nvPr/>
        </p:nvPicPr>
        <p:blipFill rotWithShape="1">
          <a:blip r:embed="rId2"/>
          <a:srcRect l="15322" t="19310" r="1" b="4592"/>
          <a:stretch/>
        </p:blipFill>
        <p:spPr>
          <a:xfrm>
            <a:off x="968477" y="1203058"/>
            <a:ext cx="10255045" cy="5218791"/>
          </a:xfrm>
          <a:prstGeom prst="rect">
            <a:avLst/>
          </a:prstGeom>
        </p:spPr>
      </p:pic>
      <p:cxnSp>
        <p:nvCxnSpPr>
          <p:cNvPr id="17" name="Straight Arrow Connector 16">
            <a:extLst>
              <a:ext uri="{FF2B5EF4-FFF2-40B4-BE49-F238E27FC236}">
                <a16:creationId xmlns:a16="http://schemas.microsoft.com/office/drawing/2014/main" id="{1787EF8C-1F01-4B04-A3BF-9F5FE9B70F2A}"/>
              </a:ext>
            </a:extLst>
          </p:cNvPr>
          <p:cNvCxnSpPr>
            <a:cxnSpLocks/>
          </p:cNvCxnSpPr>
          <p:nvPr/>
        </p:nvCxnSpPr>
        <p:spPr>
          <a:xfrm flipH="1">
            <a:off x="9885019" y="4482837"/>
            <a:ext cx="1508828" cy="589540"/>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254997A-002D-4C3E-9FD5-5C1DF1E05A60}"/>
              </a:ext>
            </a:extLst>
          </p:cNvPr>
          <p:cNvCxnSpPr>
            <a:cxnSpLocks/>
          </p:cNvCxnSpPr>
          <p:nvPr/>
        </p:nvCxnSpPr>
        <p:spPr>
          <a:xfrm flipH="1">
            <a:off x="2192010" y="1990360"/>
            <a:ext cx="1508828" cy="589540"/>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64D10B7-2A93-418A-AC7D-4D49A0DB16D0}"/>
              </a:ext>
            </a:extLst>
          </p:cNvPr>
          <p:cNvSpPr/>
          <p:nvPr/>
        </p:nvSpPr>
        <p:spPr>
          <a:xfrm>
            <a:off x="3783482" y="1300736"/>
            <a:ext cx="2145984" cy="1077218"/>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dirty="0">
                <a:effectLst/>
                <a:latin typeface="Times New Roman" panose="02020603050405020304" pitchFamily="18" charset="0"/>
                <a:ea typeface="Calibri" panose="020F0502020204030204" pitchFamily="34" charset="0"/>
              </a:rPr>
              <a:t>Select the  order no. of the ring by varying the microscope position</a:t>
            </a:r>
            <a:endParaRPr lang="en-US" sz="1100" b="1" dirty="0"/>
          </a:p>
        </p:txBody>
      </p:sp>
      <p:sp>
        <p:nvSpPr>
          <p:cNvPr id="21" name="Rectangle 20">
            <a:extLst>
              <a:ext uri="{FF2B5EF4-FFF2-40B4-BE49-F238E27FC236}">
                <a16:creationId xmlns:a16="http://schemas.microsoft.com/office/drawing/2014/main" id="{469EF487-209C-40BC-88D7-4B5EE8046FE8}"/>
              </a:ext>
            </a:extLst>
          </p:cNvPr>
          <p:cNvSpPr/>
          <p:nvPr/>
        </p:nvSpPr>
        <p:spPr>
          <a:xfrm>
            <a:off x="10704001" y="3629375"/>
            <a:ext cx="1238864" cy="830997"/>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dirty="0">
                <a:effectLst/>
                <a:latin typeface="Times New Roman" panose="02020603050405020304" pitchFamily="18" charset="0"/>
                <a:ea typeface="Calibri" panose="020F0502020204030204" pitchFamily="34" charset="0"/>
              </a:rPr>
              <a:t>Vary Microscope position</a:t>
            </a:r>
            <a:endParaRPr lang="en-US" sz="1100" b="1" dirty="0"/>
          </a:p>
        </p:txBody>
      </p:sp>
      <p:sp>
        <p:nvSpPr>
          <p:cNvPr id="22" name="Rectangle 21">
            <a:extLst>
              <a:ext uri="{FF2B5EF4-FFF2-40B4-BE49-F238E27FC236}">
                <a16:creationId xmlns:a16="http://schemas.microsoft.com/office/drawing/2014/main" id="{8A8662A2-BD95-4D59-A2B9-5CA603359E64}"/>
              </a:ext>
            </a:extLst>
          </p:cNvPr>
          <p:cNvSpPr/>
          <p:nvPr/>
        </p:nvSpPr>
        <p:spPr>
          <a:xfrm>
            <a:off x="786500" y="5654942"/>
            <a:ext cx="1508828" cy="830997"/>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dirty="0">
                <a:effectLst/>
                <a:latin typeface="Times New Roman" panose="02020603050405020304" pitchFamily="18" charset="0"/>
                <a:ea typeface="Calibri" panose="020F0502020204030204" pitchFamily="34" charset="0"/>
              </a:rPr>
              <a:t>Note down the reading from the scale bar</a:t>
            </a:r>
            <a:endParaRPr lang="en-US" sz="1100" b="1" dirty="0"/>
          </a:p>
        </p:txBody>
      </p:sp>
      <p:cxnSp>
        <p:nvCxnSpPr>
          <p:cNvPr id="23" name="Straight Arrow Connector 22">
            <a:extLst>
              <a:ext uri="{FF2B5EF4-FFF2-40B4-BE49-F238E27FC236}">
                <a16:creationId xmlns:a16="http://schemas.microsoft.com/office/drawing/2014/main" id="{2E644AA8-010B-44CF-A3A7-7C2F75D0C9A8}"/>
              </a:ext>
            </a:extLst>
          </p:cNvPr>
          <p:cNvCxnSpPr>
            <a:cxnSpLocks/>
          </p:cNvCxnSpPr>
          <p:nvPr/>
        </p:nvCxnSpPr>
        <p:spPr>
          <a:xfrm flipV="1">
            <a:off x="1504335" y="5072377"/>
            <a:ext cx="73159" cy="582565"/>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39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DD6749-6804-4DDD-809C-A2479A020F26}"/>
              </a:ext>
            </a:extLst>
          </p:cNvPr>
          <p:cNvSpPr txBox="1"/>
          <p:nvPr/>
        </p:nvSpPr>
        <p:spPr>
          <a:xfrm>
            <a:off x="340384" y="299783"/>
            <a:ext cx="11595975" cy="1823384"/>
          </a:xfrm>
          <a:prstGeom prst="rect">
            <a:avLst/>
          </a:prstGeom>
          <a:noFill/>
        </p:spPr>
        <p:txBody>
          <a:bodyPr wrap="square">
            <a:spAutoFit/>
          </a:bodyPr>
          <a:lstStyle/>
          <a:p>
            <a:pPr algn="just"/>
            <a:r>
              <a:rPr lang="en-IN" sz="32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p>
          <a:p>
            <a:pPr>
              <a:lnSpc>
                <a:spcPct val="115000"/>
              </a:lnSpc>
              <a:spcAft>
                <a:spcPts val="6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Radius of the plano-convex lens, R= …….. cm (note down from the reading)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	Find the vernier constant of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microscope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15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Determination of Diameter of the Newton’s rings</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3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351658E-64AA-4010-9604-848EE74E8A0C}"/>
              </a:ext>
            </a:extLst>
          </p:cNvPr>
          <p:cNvGraphicFramePr>
            <a:graphicFrameLocks noGrp="1"/>
          </p:cNvGraphicFramePr>
          <p:nvPr>
            <p:extLst>
              <p:ext uri="{D42A27DB-BD31-4B8C-83A1-F6EECF244321}">
                <p14:modId xmlns:p14="http://schemas.microsoft.com/office/powerpoint/2010/main" val="2334456326"/>
              </p:ext>
            </p:extLst>
          </p:nvPr>
        </p:nvGraphicFramePr>
        <p:xfrm>
          <a:off x="903707" y="2703871"/>
          <a:ext cx="10069094" cy="3991899"/>
        </p:xfrm>
        <a:graphic>
          <a:graphicData uri="http://schemas.openxmlformats.org/drawingml/2006/table">
            <a:tbl>
              <a:tblPr firstRow="1" firstCol="1" bandRow="1">
                <a:tableStyleId>{5C22544A-7EE6-4342-B048-85BDC9FD1C3A}</a:tableStyleId>
              </a:tblPr>
              <a:tblGrid>
                <a:gridCol w="1132826">
                  <a:extLst>
                    <a:ext uri="{9D8B030D-6E8A-4147-A177-3AD203B41FA5}">
                      <a16:colId xmlns:a16="http://schemas.microsoft.com/office/drawing/2014/main" val="617803207"/>
                    </a:ext>
                  </a:extLst>
                </a:gridCol>
                <a:gridCol w="737580">
                  <a:extLst>
                    <a:ext uri="{9D8B030D-6E8A-4147-A177-3AD203B41FA5}">
                      <a16:colId xmlns:a16="http://schemas.microsoft.com/office/drawing/2014/main" val="2566578872"/>
                    </a:ext>
                  </a:extLst>
                </a:gridCol>
                <a:gridCol w="915765">
                  <a:extLst>
                    <a:ext uri="{9D8B030D-6E8A-4147-A177-3AD203B41FA5}">
                      <a16:colId xmlns:a16="http://schemas.microsoft.com/office/drawing/2014/main" val="2170124925"/>
                    </a:ext>
                  </a:extLst>
                </a:gridCol>
                <a:gridCol w="1083151">
                  <a:extLst>
                    <a:ext uri="{9D8B030D-6E8A-4147-A177-3AD203B41FA5}">
                      <a16:colId xmlns:a16="http://schemas.microsoft.com/office/drawing/2014/main" val="3627322528"/>
                    </a:ext>
                  </a:extLst>
                </a:gridCol>
                <a:gridCol w="1083151">
                  <a:extLst>
                    <a:ext uri="{9D8B030D-6E8A-4147-A177-3AD203B41FA5}">
                      <a16:colId xmlns:a16="http://schemas.microsoft.com/office/drawing/2014/main" val="2400378436"/>
                    </a:ext>
                  </a:extLst>
                </a:gridCol>
                <a:gridCol w="899567">
                  <a:extLst>
                    <a:ext uri="{9D8B030D-6E8A-4147-A177-3AD203B41FA5}">
                      <a16:colId xmlns:a16="http://schemas.microsoft.com/office/drawing/2014/main" val="1960500408"/>
                    </a:ext>
                  </a:extLst>
                </a:gridCol>
                <a:gridCol w="1083151">
                  <a:extLst>
                    <a:ext uri="{9D8B030D-6E8A-4147-A177-3AD203B41FA5}">
                      <a16:colId xmlns:a16="http://schemas.microsoft.com/office/drawing/2014/main" val="3060331972"/>
                    </a:ext>
                  </a:extLst>
                </a:gridCol>
                <a:gridCol w="1083151">
                  <a:extLst>
                    <a:ext uri="{9D8B030D-6E8A-4147-A177-3AD203B41FA5}">
                      <a16:colId xmlns:a16="http://schemas.microsoft.com/office/drawing/2014/main" val="1496988570"/>
                    </a:ext>
                  </a:extLst>
                </a:gridCol>
                <a:gridCol w="2050752">
                  <a:extLst>
                    <a:ext uri="{9D8B030D-6E8A-4147-A177-3AD203B41FA5}">
                      <a16:colId xmlns:a16="http://schemas.microsoft.com/office/drawing/2014/main" val="210652878"/>
                    </a:ext>
                  </a:extLst>
                </a:gridCol>
              </a:tblGrid>
              <a:tr h="333715">
                <a:tc rowSpan="3">
                  <a:txBody>
                    <a:bodyPr/>
                    <a:lstStyle/>
                    <a:p>
                      <a:pPr>
                        <a:lnSpc>
                          <a:spcPct val="115000"/>
                        </a:lnSpc>
                        <a:spcAft>
                          <a:spcPts val="1000"/>
                        </a:spcAft>
                      </a:pPr>
                      <a:r>
                        <a:rPr lang="en-IN" sz="1800" dirty="0">
                          <a:effectLst/>
                        </a:rPr>
                        <a:t>Obs. 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algn="ctr">
                        <a:lnSpc>
                          <a:spcPct val="115000"/>
                        </a:lnSpc>
                        <a:spcAft>
                          <a:spcPts val="1000"/>
                        </a:spcAft>
                      </a:pPr>
                      <a:r>
                        <a:rPr lang="en-IN" sz="1800">
                          <a:effectLst/>
                        </a:rPr>
                        <a:t>Ring No.</a:t>
                      </a:r>
                      <a:endParaRPr lang="en-IN" sz="1600">
                        <a:effectLst/>
                      </a:endParaRPr>
                    </a:p>
                    <a:p>
                      <a:pPr algn="ctr">
                        <a:lnSpc>
                          <a:spcPct val="115000"/>
                        </a:lnSpc>
                        <a:spcAft>
                          <a:spcPts val="1000"/>
                        </a:spcAft>
                      </a:pPr>
                      <a:r>
                        <a:rPr lang="en-IN" sz="1800">
                          <a:effectLst/>
                        </a:rPr>
                        <a:t>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6">
                  <a:txBody>
                    <a:bodyPr/>
                    <a:lstStyle/>
                    <a:p>
                      <a:pPr>
                        <a:lnSpc>
                          <a:spcPct val="115000"/>
                        </a:lnSpc>
                        <a:spcAft>
                          <a:spcPts val="1000"/>
                        </a:spcAft>
                      </a:pPr>
                      <a:r>
                        <a:rPr lang="en-IN" sz="1800">
                          <a:effectLst/>
                        </a:rPr>
                        <a:t>Microscope Reading (in cm)</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rowSpan="3">
                  <a:txBody>
                    <a:bodyPr/>
                    <a:lstStyle/>
                    <a:p>
                      <a:pPr algn="ctr">
                        <a:lnSpc>
                          <a:spcPct val="115000"/>
                        </a:lnSpc>
                        <a:spcAft>
                          <a:spcPts val="1000"/>
                        </a:spcAft>
                      </a:pPr>
                      <a:r>
                        <a:rPr lang="en-IN" sz="1800" dirty="0">
                          <a:effectLst/>
                        </a:rPr>
                        <a:t>Diameter of the rings,</a:t>
                      </a:r>
                      <a:endParaRPr lang="en-IN" sz="1600" dirty="0">
                        <a:effectLst/>
                      </a:endParaRPr>
                    </a:p>
                    <a:p>
                      <a:pPr algn="ctr">
                        <a:lnSpc>
                          <a:spcPct val="115000"/>
                        </a:lnSpc>
                        <a:spcAft>
                          <a:spcPts val="1000"/>
                        </a:spcAft>
                      </a:pPr>
                      <a:r>
                        <a:rPr lang="en-IN" sz="1800" dirty="0">
                          <a:effectLst/>
                        </a:rPr>
                        <a:t>D = L</a:t>
                      </a:r>
                      <a:r>
                        <a:rPr lang="en-IN" sz="1800" baseline="-25000" dirty="0">
                          <a:effectLst/>
                        </a:rPr>
                        <a:t>T  </a:t>
                      </a:r>
                      <a:r>
                        <a:rPr lang="en-IN" sz="1800" dirty="0">
                          <a:effectLst/>
                        </a:rPr>
                        <a:t> ̴  R</a:t>
                      </a:r>
                      <a:r>
                        <a:rPr lang="en-IN" sz="1800" baseline="-25000" dirty="0">
                          <a:effectLst/>
                        </a:rPr>
                        <a:t>T</a:t>
                      </a:r>
                      <a:endParaRPr lang="en-IN" sz="1600" dirty="0">
                        <a:effectLst/>
                      </a:endParaRPr>
                    </a:p>
                    <a:p>
                      <a:pPr algn="ctr">
                        <a:lnSpc>
                          <a:spcPct val="115000"/>
                        </a:lnSpc>
                        <a:spcAft>
                          <a:spcPts val="1000"/>
                        </a:spcAft>
                      </a:pPr>
                      <a:r>
                        <a:rPr lang="en-IN" sz="1800" baseline="-25000" dirty="0">
                          <a:effectLst/>
                        </a:rPr>
                        <a:t> (</a:t>
                      </a:r>
                      <a:r>
                        <a:rPr lang="en-IN" sz="1800" dirty="0">
                          <a:effectLst/>
                        </a:rPr>
                        <a:t>cm)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0322315"/>
                  </a:ext>
                </a:extLst>
              </a:tr>
              <a:tr h="386311">
                <a:tc vMerge="1">
                  <a:txBody>
                    <a:bodyPr/>
                    <a:lstStyle/>
                    <a:p>
                      <a:endParaRPr lang="en-IN"/>
                    </a:p>
                  </a:txBody>
                  <a:tcPr/>
                </a:tc>
                <a:tc vMerge="1">
                  <a:txBody>
                    <a:bodyPr/>
                    <a:lstStyle/>
                    <a:p>
                      <a:endParaRPr lang="en-IN"/>
                    </a:p>
                  </a:txBody>
                  <a:tcPr/>
                </a:tc>
                <a:tc gridSpan="3">
                  <a:txBody>
                    <a:bodyPr/>
                    <a:lstStyle/>
                    <a:p>
                      <a:pPr>
                        <a:lnSpc>
                          <a:spcPct val="115000"/>
                        </a:lnSpc>
                        <a:spcAft>
                          <a:spcPts val="1000"/>
                        </a:spcAft>
                      </a:pPr>
                      <a:r>
                        <a:rPr lang="en-IN" sz="1800">
                          <a:effectLst/>
                        </a:rPr>
                        <a:t>L.H.S reading</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gridSpan="3">
                  <a:txBody>
                    <a:bodyPr/>
                    <a:lstStyle/>
                    <a:p>
                      <a:pPr>
                        <a:lnSpc>
                          <a:spcPct val="115000"/>
                        </a:lnSpc>
                        <a:spcAft>
                          <a:spcPts val="1000"/>
                        </a:spcAft>
                      </a:pPr>
                      <a:r>
                        <a:rPr lang="en-IN" sz="1800">
                          <a:effectLst/>
                        </a:rPr>
                        <a:t>R.H.S reading</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vMerge="1">
                  <a:txBody>
                    <a:bodyPr/>
                    <a:lstStyle/>
                    <a:p>
                      <a:endParaRPr lang="en-IN"/>
                    </a:p>
                  </a:txBody>
                  <a:tcPr/>
                </a:tc>
                <a:extLst>
                  <a:ext uri="{0D108BD9-81ED-4DB2-BD59-A6C34878D82A}">
                    <a16:rowId xmlns:a16="http://schemas.microsoft.com/office/drawing/2014/main" val="4155362827"/>
                  </a:ext>
                </a:extLst>
              </a:tr>
              <a:tr h="1340318">
                <a:tc vMerge="1">
                  <a:txBody>
                    <a:bodyPr/>
                    <a:lstStyle/>
                    <a:p>
                      <a:endParaRPr lang="en-IN"/>
                    </a:p>
                  </a:txBody>
                  <a:tcPr/>
                </a:tc>
                <a:tc vMerge="1">
                  <a:txBody>
                    <a:bodyPr/>
                    <a:lstStyle/>
                    <a:p>
                      <a:endParaRPr lang="en-IN"/>
                    </a:p>
                  </a:txBody>
                  <a:tcPr/>
                </a:tc>
                <a:tc>
                  <a:txBody>
                    <a:bodyPr/>
                    <a:lstStyle/>
                    <a:p>
                      <a:pPr>
                        <a:lnSpc>
                          <a:spcPct val="115000"/>
                        </a:lnSpc>
                        <a:spcAft>
                          <a:spcPts val="1000"/>
                        </a:spcAft>
                      </a:pPr>
                      <a:r>
                        <a:rPr lang="en-IN" sz="1800">
                          <a:effectLst/>
                        </a:rPr>
                        <a:t>MSR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VSR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TOTAL</a:t>
                      </a:r>
                      <a:endParaRPr lang="en-IN" sz="1600">
                        <a:effectLst/>
                      </a:endParaRPr>
                    </a:p>
                    <a:p>
                      <a:pPr algn="ctr">
                        <a:lnSpc>
                          <a:spcPct val="115000"/>
                        </a:lnSpc>
                        <a:spcAft>
                          <a:spcPts val="1000"/>
                        </a:spcAft>
                      </a:pPr>
                      <a:r>
                        <a:rPr lang="en-IN" sz="1800">
                          <a:effectLst/>
                        </a:rPr>
                        <a:t>(L</a:t>
                      </a:r>
                      <a:r>
                        <a:rPr lang="en-IN" sz="1800" baseline="-25000">
                          <a:effectLst/>
                        </a:rPr>
                        <a:t>T</a:t>
                      </a:r>
                      <a:r>
                        <a:rPr lang="en-IN" sz="1800">
                          <a:effectLst/>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MSR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VSR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a:effectLst/>
                        </a:rPr>
                        <a:t>TOTAL (R</a:t>
                      </a:r>
                      <a:r>
                        <a:rPr lang="en-IN" sz="1800" baseline="-25000">
                          <a:effectLst/>
                        </a:rPr>
                        <a:t>T</a:t>
                      </a:r>
                      <a:r>
                        <a:rPr lang="en-IN" sz="1800">
                          <a:effectLst/>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extLst>
                  <a:ext uri="{0D108BD9-81ED-4DB2-BD59-A6C34878D82A}">
                    <a16:rowId xmlns:a16="http://schemas.microsoft.com/office/drawing/2014/main" val="3443632248"/>
                  </a:ext>
                </a:extLst>
              </a:tr>
              <a:tr h="386311">
                <a:tc>
                  <a:txBody>
                    <a:bodyPr/>
                    <a:lstStyle/>
                    <a:p>
                      <a:pPr>
                        <a:lnSpc>
                          <a:spcPct val="115000"/>
                        </a:lnSpc>
                        <a:spcAft>
                          <a:spcPts val="1000"/>
                        </a:spcAft>
                      </a:pPr>
                      <a:r>
                        <a:rPr lang="en-IN" sz="18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1682939"/>
                  </a:ext>
                </a:extLst>
              </a:tr>
              <a:tr h="386311">
                <a:tc>
                  <a:txBody>
                    <a:bodyPr/>
                    <a:lstStyle/>
                    <a:p>
                      <a:pPr>
                        <a:lnSpc>
                          <a:spcPct val="115000"/>
                        </a:lnSpc>
                        <a:spcAft>
                          <a:spcPts val="1000"/>
                        </a:spcAft>
                      </a:pPr>
                      <a:r>
                        <a:rPr lang="en-IN" sz="18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5384706"/>
                  </a:ext>
                </a:extLst>
              </a:tr>
              <a:tr h="386311">
                <a:tc>
                  <a:txBody>
                    <a:bodyPr/>
                    <a:lstStyle/>
                    <a:p>
                      <a:pPr>
                        <a:lnSpc>
                          <a:spcPct val="115000"/>
                        </a:lnSpc>
                        <a:spcAft>
                          <a:spcPts val="1000"/>
                        </a:spcAft>
                      </a:pPr>
                      <a:r>
                        <a:rPr lang="en-IN" sz="1800">
                          <a:effectLst/>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9595263"/>
                  </a:ext>
                </a:extLst>
              </a:tr>
              <a:tr h="386311">
                <a:tc>
                  <a:txBody>
                    <a:bodyPr/>
                    <a:lstStyle/>
                    <a:p>
                      <a:pPr>
                        <a:lnSpc>
                          <a:spcPct val="115000"/>
                        </a:lnSpc>
                        <a:spcAft>
                          <a:spcPts val="1000"/>
                        </a:spcAft>
                      </a:pPr>
                      <a:r>
                        <a:rPr lang="en-IN" sz="1800">
                          <a:effectLst/>
                        </a:rPr>
                        <a:t>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5457563"/>
                  </a:ext>
                </a:extLst>
              </a:tr>
              <a:tr h="386311">
                <a:tc>
                  <a:txBody>
                    <a:bodyPr/>
                    <a:lstStyle/>
                    <a:p>
                      <a:pPr>
                        <a:lnSpc>
                          <a:spcPct val="115000"/>
                        </a:lnSpc>
                        <a:spcAft>
                          <a:spcPts val="1000"/>
                        </a:spcAft>
                      </a:pPr>
                      <a:r>
                        <a:rPr lang="en-IN" sz="1800">
                          <a:effectLst/>
                        </a:rPr>
                        <a:t>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8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4296838"/>
                  </a:ext>
                </a:extLst>
              </a:tr>
            </a:tbl>
          </a:graphicData>
        </a:graphic>
      </p:graphicFrame>
      <p:sp>
        <p:nvSpPr>
          <p:cNvPr id="15" name="Rectangle 14">
            <a:extLst>
              <a:ext uri="{FF2B5EF4-FFF2-40B4-BE49-F238E27FC236}">
                <a16:creationId xmlns:a16="http://schemas.microsoft.com/office/drawing/2014/main" id="{C9433A7B-36BC-4A3C-84E8-819C7B24BE0E}"/>
              </a:ext>
            </a:extLst>
          </p:cNvPr>
          <p:cNvSpPr/>
          <p:nvPr/>
        </p:nvSpPr>
        <p:spPr>
          <a:xfrm>
            <a:off x="5593928" y="2286584"/>
            <a:ext cx="1357479" cy="400110"/>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defRPr/>
            </a:pPr>
            <a:r>
              <a:rPr lang="en-IN" sz="2000" b="1" dirty="0">
                <a:effectLst/>
                <a:latin typeface="Times New Roman" panose="02020603050405020304" pitchFamily="18" charset="0"/>
                <a:ea typeface="Calibri" panose="020F0502020204030204" pitchFamily="34" charset="0"/>
              </a:rPr>
              <a:t>Table - I</a:t>
            </a:r>
            <a:endParaRPr lang="en-US" sz="1400" b="1" dirty="0"/>
          </a:p>
        </p:txBody>
      </p:sp>
    </p:spTree>
    <p:extLst>
      <p:ext uri="{BB962C8B-B14F-4D97-AF65-F5344CB8AC3E}">
        <p14:creationId xmlns:p14="http://schemas.microsoft.com/office/powerpoint/2010/main" val="281093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DD6749-6804-4DDD-809C-A2479A020F26}"/>
              </a:ext>
            </a:extLst>
          </p:cNvPr>
          <p:cNvSpPr txBox="1"/>
          <p:nvPr/>
        </p:nvSpPr>
        <p:spPr>
          <a:xfrm>
            <a:off x="340384" y="299783"/>
            <a:ext cx="11595975" cy="584775"/>
          </a:xfrm>
          <a:prstGeom prst="rect">
            <a:avLst/>
          </a:prstGeom>
          <a:noFill/>
        </p:spPr>
        <p:txBody>
          <a:bodyPr wrap="square">
            <a:spAutoFit/>
          </a:bodyPr>
          <a:lstStyle/>
          <a:p>
            <a:pPr algn="just"/>
            <a:r>
              <a:rPr lang="en-IN" sz="32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p>
        </p:txBody>
      </p:sp>
      <p:sp>
        <p:nvSpPr>
          <p:cNvPr id="15" name="Rectangle 14">
            <a:extLst>
              <a:ext uri="{FF2B5EF4-FFF2-40B4-BE49-F238E27FC236}">
                <a16:creationId xmlns:a16="http://schemas.microsoft.com/office/drawing/2014/main" id="{C9433A7B-36BC-4A3C-84E8-819C7B24BE0E}"/>
              </a:ext>
            </a:extLst>
          </p:cNvPr>
          <p:cNvSpPr/>
          <p:nvPr/>
        </p:nvSpPr>
        <p:spPr>
          <a:xfrm>
            <a:off x="5584095" y="1582649"/>
            <a:ext cx="1298486" cy="400110"/>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defRPr/>
            </a:pPr>
            <a:r>
              <a:rPr lang="en-IN" sz="2000" b="1" dirty="0">
                <a:effectLst/>
                <a:latin typeface="Times New Roman" panose="02020603050405020304" pitchFamily="18" charset="0"/>
                <a:ea typeface="Calibri" panose="020F0502020204030204" pitchFamily="34" charset="0"/>
              </a:rPr>
              <a:t>Table - II</a:t>
            </a:r>
            <a:endParaRPr lang="en-US" sz="1400" b="1" dirty="0"/>
          </a:p>
        </p:txBody>
      </p:sp>
      <p:graphicFrame>
        <p:nvGraphicFramePr>
          <p:cNvPr id="2" name="Table 1">
            <a:extLst>
              <a:ext uri="{FF2B5EF4-FFF2-40B4-BE49-F238E27FC236}">
                <a16:creationId xmlns:a16="http://schemas.microsoft.com/office/drawing/2014/main" id="{44E08DB4-FC46-41D3-AB62-9407A7C0D7EA}"/>
              </a:ext>
            </a:extLst>
          </p:cNvPr>
          <p:cNvGraphicFramePr>
            <a:graphicFrameLocks noGrp="1"/>
          </p:cNvGraphicFramePr>
          <p:nvPr>
            <p:extLst>
              <p:ext uri="{D42A27DB-BD31-4B8C-83A1-F6EECF244321}">
                <p14:modId xmlns:p14="http://schemas.microsoft.com/office/powerpoint/2010/main" val="3261125687"/>
              </p:ext>
            </p:extLst>
          </p:nvPr>
        </p:nvGraphicFramePr>
        <p:xfrm>
          <a:off x="1102865" y="2106648"/>
          <a:ext cx="9986270" cy="3761427"/>
        </p:xfrm>
        <a:graphic>
          <a:graphicData uri="http://schemas.openxmlformats.org/drawingml/2006/table">
            <a:tbl>
              <a:tblPr firstRow="1" firstCol="1" bandRow="1">
                <a:tableStyleId>{5C22544A-7EE6-4342-B048-85BDC9FD1C3A}</a:tableStyleId>
              </a:tblPr>
              <a:tblGrid>
                <a:gridCol w="1996822">
                  <a:extLst>
                    <a:ext uri="{9D8B030D-6E8A-4147-A177-3AD203B41FA5}">
                      <a16:colId xmlns:a16="http://schemas.microsoft.com/office/drawing/2014/main" val="3101085639"/>
                    </a:ext>
                  </a:extLst>
                </a:gridCol>
                <a:gridCol w="1996822">
                  <a:extLst>
                    <a:ext uri="{9D8B030D-6E8A-4147-A177-3AD203B41FA5}">
                      <a16:colId xmlns:a16="http://schemas.microsoft.com/office/drawing/2014/main" val="2040594389"/>
                    </a:ext>
                  </a:extLst>
                </a:gridCol>
                <a:gridCol w="1996822">
                  <a:extLst>
                    <a:ext uri="{9D8B030D-6E8A-4147-A177-3AD203B41FA5}">
                      <a16:colId xmlns:a16="http://schemas.microsoft.com/office/drawing/2014/main" val="102101321"/>
                    </a:ext>
                  </a:extLst>
                </a:gridCol>
                <a:gridCol w="1997902">
                  <a:extLst>
                    <a:ext uri="{9D8B030D-6E8A-4147-A177-3AD203B41FA5}">
                      <a16:colId xmlns:a16="http://schemas.microsoft.com/office/drawing/2014/main" val="1109648642"/>
                    </a:ext>
                  </a:extLst>
                </a:gridCol>
                <a:gridCol w="1997902">
                  <a:extLst>
                    <a:ext uri="{9D8B030D-6E8A-4147-A177-3AD203B41FA5}">
                      <a16:colId xmlns:a16="http://schemas.microsoft.com/office/drawing/2014/main" val="3263911648"/>
                    </a:ext>
                  </a:extLst>
                </a:gridCol>
              </a:tblGrid>
              <a:tr h="1320102">
                <a:tc>
                  <a:txBody>
                    <a:bodyPr/>
                    <a:lstStyle/>
                    <a:p>
                      <a:pPr algn="ctr">
                        <a:lnSpc>
                          <a:spcPct val="115000"/>
                        </a:lnSpc>
                        <a:spcAft>
                          <a:spcPts val="1000"/>
                        </a:spcAft>
                      </a:pPr>
                      <a:r>
                        <a:rPr lang="en-IN" sz="2000" dirty="0">
                          <a:effectLst/>
                        </a:rPr>
                        <a:t>Ring No.</a:t>
                      </a:r>
                      <a:endParaRPr lang="en-IN" sz="1800" dirty="0">
                        <a:effectLst/>
                      </a:endParaRPr>
                    </a:p>
                    <a:p>
                      <a:pPr algn="ctr">
                        <a:lnSpc>
                          <a:spcPct val="115000"/>
                        </a:lnSpc>
                        <a:spcAft>
                          <a:spcPts val="1000"/>
                        </a:spcAft>
                      </a:pPr>
                      <a:r>
                        <a:rPr lang="en-IN" sz="2800" dirty="0">
                          <a:effectLst/>
                        </a:rPr>
                        <a:t>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dirty="0">
                          <a:effectLst/>
                        </a:rPr>
                        <a:t>Diameter</a:t>
                      </a:r>
                      <a:endParaRPr lang="en-IN" sz="1800" dirty="0">
                        <a:effectLst/>
                      </a:endParaRPr>
                    </a:p>
                    <a:p>
                      <a:pPr algn="ctr">
                        <a:lnSpc>
                          <a:spcPct val="115000"/>
                        </a:lnSpc>
                        <a:spcAft>
                          <a:spcPts val="1000"/>
                        </a:spcAft>
                      </a:pPr>
                      <a:r>
                        <a:rPr lang="en-IN" sz="2800" dirty="0" err="1">
                          <a:effectLst/>
                        </a:rPr>
                        <a:t>D</a:t>
                      </a:r>
                      <a:r>
                        <a:rPr lang="en-IN" sz="2800" baseline="-25000" dirty="0" err="1">
                          <a:effectLst/>
                        </a:rPr>
                        <a:t>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endParaRPr lang="en-IN" sz="1100" dirty="0">
                        <a:effectLst/>
                      </a:endParaRPr>
                    </a:p>
                    <a:p>
                      <a:pPr algn="ctr">
                        <a:lnSpc>
                          <a:spcPct val="115000"/>
                        </a:lnSpc>
                        <a:spcAft>
                          <a:spcPts val="1000"/>
                        </a:spcAft>
                      </a:pPr>
                      <a:endParaRPr lang="en-IN" sz="1200" dirty="0">
                        <a:effectLst/>
                      </a:endParaRPr>
                    </a:p>
                    <a:p>
                      <a:pPr algn="ctr">
                        <a:lnSpc>
                          <a:spcPct val="115000"/>
                        </a:lnSpc>
                        <a:spcAft>
                          <a:spcPts val="1000"/>
                        </a:spcAft>
                      </a:pPr>
                      <a:r>
                        <a:rPr lang="en-IN" sz="1800" dirty="0">
                          <a:effectLst/>
                        </a:rPr>
                        <a:t>(cm</a:t>
                      </a:r>
                      <a:r>
                        <a:rPr lang="en-IN" sz="1800" baseline="30000" dirty="0">
                          <a:effectLst/>
                        </a:rPr>
                        <a:t>2</a:t>
                      </a:r>
                      <a:r>
                        <a:rPr lang="en-IN" sz="18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rPr>
                        <a:t> </a:t>
                      </a:r>
                      <a:endParaRPr lang="en-IN" sz="1100" dirty="0">
                        <a:effectLst/>
                      </a:endParaRPr>
                    </a:p>
                    <a:p>
                      <a:pPr algn="ctr">
                        <a:lnSpc>
                          <a:spcPct val="115000"/>
                        </a:lnSpc>
                        <a:spcAft>
                          <a:spcPts val="1000"/>
                        </a:spcAft>
                      </a:pPr>
                      <a:endParaRPr lang="en-IN" sz="1200" dirty="0">
                        <a:effectLst/>
                      </a:endParaRPr>
                    </a:p>
                    <a:p>
                      <a:pPr algn="ctr">
                        <a:lnSpc>
                          <a:spcPct val="115000"/>
                        </a:lnSpc>
                        <a:spcAft>
                          <a:spcPts val="1000"/>
                        </a:spcAft>
                      </a:pPr>
                      <a:r>
                        <a:rPr lang="en-IN" sz="1800" dirty="0">
                          <a:effectLst/>
                        </a:rPr>
                        <a:t>(cm</a:t>
                      </a:r>
                      <a:r>
                        <a:rPr lang="en-IN" sz="1800" baseline="30000" dirty="0">
                          <a:effectLst/>
                        </a:rPr>
                        <a:t>2</a:t>
                      </a:r>
                      <a:r>
                        <a:rPr lang="en-IN" sz="18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dirty="0">
                          <a:effectLst/>
                        </a:rPr>
                        <a:t>Mean  </a:t>
                      </a:r>
                      <a:endParaRPr lang="en-IN" sz="1800" dirty="0">
                        <a:effectLst/>
                      </a:endParaRPr>
                    </a:p>
                    <a:p>
                      <a:pPr algn="ctr">
                        <a:lnSpc>
                          <a:spcPct val="115000"/>
                        </a:lnSpc>
                        <a:spcAft>
                          <a:spcPts val="1000"/>
                        </a:spcAft>
                      </a:pPr>
                      <a:endParaRPr lang="en-IN" sz="2000" dirty="0">
                        <a:effectLst/>
                      </a:endParaRPr>
                    </a:p>
                    <a:p>
                      <a:pPr algn="ctr">
                        <a:lnSpc>
                          <a:spcPct val="115000"/>
                        </a:lnSpc>
                        <a:spcAft>
                          <a:spcPts val="1000"/>
                        </a:spcAft>
                      </a:pPr>
                      <a:r>
                        <a:rPr lang="en-IN" sz="2000" dirty="0">
                          <a:effectLst/>
                        </a:rPr>
                        <a:t>cm</a:t>
                      </a:r>
                      <a:r>
                        <a:rPr lang="en-IN" sz="2000" baseline="30000" dirty="0">
                          <a:effectLst/>
                        </a:rPr>
                        <a: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3299730"/>
                  </a:ext>
                </a:extLst>
              </a:tr>
              <a:tr h="488265">
                <a:tc>
                  <a:txBody>
                    <a:bodyPr/>
                    <a:lstStyle/>
                    <a:p>
                      <a:pPr>
                        <a:lnSpc>
                          <a:spcPct val="115000"/>
                        </a:lnSpc>
                        <a:spcBef>
                          <a:spcPts val="1200"/>
                        </a:spcBef>
                        <a:spcAft>
                          <a:spcPts val="1000"/>
                        </a:spcAft>
                      </a:pPr>
                      <a:r>
                        <a:rPr lang="en-IN" sz="1200" dirty="0">
                          <a:effectLst/>
                        </a:rPr>
                        <a:t> 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7193434"/>
                  </a:ext>
                </a:extLst>
              </a:tr>
              <a:tr h="488265">
                <a:tc>
                  <a:txBody>
                    <a:bodyPr/>
                    <a:lstStyle/>
                    <a:p>
                      <a:pPr>
                        <a:lnSpc>
                          <a:spcPct val="115000"/>
                        </a:lnSpc>
                        <a:spcBef>
                          <a:spcPts val="1200"/>
                        </a:spcBef>
                        <a:spcAft>
                          <a:spcPts val="1000"/>
                        </a:spcAft>
                      </a:pPr>
                      <a:r>
                        <a:rPr lang="en-IN" sz="1200" dirty="0">
                          <a:effectLst/>
                        </a:rPr>
                        <a:t> 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1483990"/>
                  </a:ext>
                </a:extLst>
              </a:tr>
              <a:tr h="488265">
                <a:tc>
                  <a:txBody>
                    <a:bodyPr/>
                    <a:lstStyle/>
                    <a:p>
                      <a:pPr>
                        <a:lnSpc>
                          <a:spcPct val="115000"/>
                        </a:lnSpc>
                        <a:spcBef>
                          <a:spcPts val="1200"/>
                        </a:spcBef>
                        <a:spcAft>
                          <a:spcPts val="1000"/>
                        </a:spcAft>
                      </a:pPr>
                      <a:r>
                        <a:rPr lang="en-IN" sz="1200" dirty="0">
                          <a:effectLst/>
                        </a:rPr>
                        <a:t> 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3592502"/>
                  </a:ext>
                </a:extLst>
              </a:tr>
              <a:tr h="488265">
                <a:tc>
                  <a:txBody>
                    <a:bodyPr/>
                    <a:lstStyle/>
                    <a:p>
                      <a:pPr>
                        <a:lnSpc>
                          <a:spcPct val="115000"/>
                        </a:lnSpc>
                        <a:spcBef>
                          <a:spcPts val="1200"/>
                        </a:spcBef>
                        <a:spcAft>
                          <a:spcPts val="1000"/>
                        </a:spcAft>
                      </a:pPr>
                      <a:r>
                        <a:rPr lang="en-IN" sz="1200" dirty="0">
                          <a:effectLst/>
                        </a:rPr>
                        <a:t> 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7151886"/>
                  </a:ext>
                </a:extLst>
              </a:tr>
              <a:tr h="488265">
                <a:tc>
                  <a:txBody>
                    <a:bodyPr/>
                    <a:lstStyle/>
                    <a:p>
                      <a:pPr>
                        <a:lnSpc>
                          <a:spcPct val="115000"/>
                        </a:lnSpc>
                        <a:spcBef>
                          <a:spcPts val="1200"/>
                        </a:spcBef>
                        <a:spcAft>
                          <a:spcPts val="1000"/>
                        </a:spcAft>
                      </a:pPr>
                      <a:r>
                        <a:rPr lang="en-IN" sz="1200" dirty="0">
                          <a:effectLst/>
                        </a:rPr>
                        <a:t> 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7079034"/>
                  </a:ext>
                </a:extLst>
              </a:tr>
            </a:tbl>
          </a:graphicData>
        </a:graphic>
      </p:graphicFrame>
      <p:graphicFrame>
        <p:nvGraphicFramePr>
          <p:cNvPr id="3" name="Object 2">
            <a:extLst>
              <a:ext uri="{FF2B5EF4-FFF2-40B4-BE49-F238E27FC236}">
                <a16:creationId xmlns:a16="http://schemas.microsoft.com/office/drawing/2014/main" id="{F3EEFE3C-24BB-47CE-8FE4-A4A46F405FD3}"/>
              </a:ext>
            </a:extLst>
          </p:cNvPr>
          <p:cNvGraphicFramePr>
            <a:graphicFrameLocks noChangeAspect="1"/>
          </p:cNvGraphicFramePr>
          <p:nvPr>
            <p:extLst>
              <p:ext uri="{D42A27DB-BD31-4B8C-83A1-F6EECF244321}">
                <p14:modId xmlns:p14="http://schemas.microsoft.com/office/powerpoint/2010/main" val="940817121"/>
              </p:ext>
            </p:extLst>
          </p:nvPr>
        </p:nvGraphicFramePr>
        <p:xfrm>
          <a:off x="5783842" y="2291206"/>
          <a:ext cx="470299" cy="486630"/>
        </p:xfrm>
        <a:graphic>
          <a:graphicData uri="http://schemas.openxmlformats.org/presentationml/2006/ole">
            <mc:AlternateContent xmlns:mc="http://schemas.openxmlformats.org/markup-compatibility/2006">
              <mc:Choice xmlns:v="urn:schemas-microsoft-com:vml" Requires="v">
                <p:oleObj name="Equation" r:id="rId2" imgW="228600" imgH="241300" progId="Equation.DSMT4">
                  <p:embed/>
                </p:oleObj>
              </mc:Choice>
              <mc:Fallback>
                <p:oleObj name="Equation" r:id="rId2" imgW="228600" imgH="2413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842" y="2291206"/>
                        <a:ext cx="470299" cy="486630"/>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C860AC99-D612-40A3-929B-7BDCA27C8E53}"/>
              </a:ext>
            </a:extLst>
          </p:cNvPr>
          <p:cNvGraphicFramePr>
            <a:graphicFrameLocks noChangeAspect="1"/>
          </p:cNvGraphicFramePr>
          <p:nvPr>
            <p:extLst>
              <p:ext uri="{D42A27DB-BD31-4B8C-83A1-F6EECF244321}">
                <p14:modId xmlns:p14="http://schemas.microsoft.com/office/powerpoint/2010/main" val="2784070879"/>
              </p:ext>
            </p:extLst>
          </p:nvPr>
        </p:nvGraphicFramePr>
        <p:xfrm>
          <a:off x="9489839" y="2559493"/>
          <a:ext cx="1251437" cy="436685"/>
        </p:xfrm>
        <a:graphic>
          <a:graphicData uri="http://schemas.openxmlformats.org/presentationml/2006/ole">
            <mc:AlternateContent xmlns:mc="http://schemas.openxmlformats.org/markup-compatibility/2006">
              <mc:Choice xmlns:v="urn:schemas-microsoft-com:vml" Requires="v">
                <p:oleObj name="Equation" r:id="rId4" imgW="672808" imgH="241195" progId="Equation.DSMT4">
                  <p:embed/>
                </p:oleObj>
              </mc:Choice>
              <mc:Fallback>
                <p:oleObj name="Equation" r:id="rId4" imgW="672808" imgH="241195"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9839" y="2559493"/>
                        <a:ext cx="1251437" cy="436685"/>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3D02FB02-3FCC-479C-9F00-895AF2E52F80}"/>
              </a:ext>
            </a:extLst>
          </p:cNvPr>
          <p:cNvGraphicFramePr>
            <a:graphicFrameLocks noChangeAspect="1"/>
          </p:cNvGraphicFramePr>
          <p:nvPr>
            <p:extLst>
              <p:ext uri="{D42A27DB-BD31-4B8C-83A1-F6EECF244321}">
                <p14:modId xmlns:p14="http://schemas.microsoft.com/office/powerpoint/2010/main" val="997682004"/>
              </p:ext>
            </p:extLst>
          </p:nvPr>
        </p:nvGraphicFramePr>
        <p:xfrm>
          <a:off x="7297764" y="2291206"/>
          <a:ext cx="1373874" cy="479409"/>
        </p:xfrm>
        <a:graphic>
          <a:graphicData uri="http://schemas.openxmlformats.org/presentationml/2006/ole">
            <mc:AlternateContent xmlns:mc="http://schemas.openxmlformats.org/markup-compatibility/2006">
              <mc:Choice xmlns:v="urn:schemas-microsoft-com:vml" Requires="v">
                <p:oleObj name="Equation" r:id="rId6" imgW="672808" imgH="241195" progId="Equation.DSMT4">
                  <p:embed/>
                </p:oleObj>
              </mc:Choice>
              <mc:Fallback>
                <p:oleObj name="Equation" r:id="rId6" imgW="672808" imgH="241195"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97764" y="2291206"/>
                        <a:ext cx="1373874" cy="479409"/>
                      </a:xfrm>
                      <a:prstGeom prst="rect">
                        <a:avLst/>
                      </a:prstGeom>
                      <a:noFill/>
                    </p:spPr>
                  </p:pic>
                </p:oleObj>
              </mc:Fallback>
            </mc:AlternateContent>
          </a:graphicData>
        </a:graphic>
      </p:graphicFrame>
    </p:spTree>
    <p:extLst>
      <p:ext uri="{BB962C8B-B14F-4D97-AF65-F5344CB8AC3E}">
        <p14:creationId xmlns:p14="http://schemas.microsoft.com/office/powerpoint/2010/main" val="806844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975B333748E74B844DC44E89404066" ma:contentTypeVersion="5" ma:contentTypeDescription="Create a new document." ma:contentTypeScope="" ma:versionID="530d2c529641799d054e595ed5809c44">
  <xsd:schema xmlns:xsd="http://www.w3.org/2001/XMLSchema" xmlns:xs="http://www.w3.org/2001/XMLSchema" xmlns:p="http://schemas.microsoft.com/office/2006/metadata/properties" xmlns:ns2="d7cc143a-3f67-42fd-9118-f78946efae5b" targetNamespace="http://schemas.microsoft.com/office/2006/metadata/properties" ma:root="true" ma:fieldsID="94401fd91d08394e5044d71f8107494a" ns2:_="">
    <xsd:import namespace="d7cc143a-3f67-42fd-9118-f78946efae5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cc143a-3f67-42fd-9118-f78946efae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CBBB86-C40D-423C-ABF6-DB05A19A945B}"/>
</file>

<file path=customXml/itemProps2.xml><?xml version="1.0" encoding="utf-8"?>
<ds:datastoreItem xmlns:ds="http://schemas.openxmlformats.org/officeDocument/2006/customXml" ds:itemID="{C8E36D8A-7F46-4F7E-ACB1-6EFAA247C621}"/>
</file>

<file path=customXml/itemProps3.xml><?xml version="1.0" encoding="utf-8"?>
<ds:datastoreItem xmlns:ds="http://schemas.openxmlformats.org/officeDocument/2006/customXml" ds:itemID="{AFC87F29-DAD6-4129-9940-7009C890DC31}"/>
</file>

<file path=docProps/app.xml><?xml version="1.0" encoding="utf-8"?>
<Properties xmlns="http://schemas.openxmlformats.org/officeDocument/2006/extended-properties" xmlns:vt="http://schemas.openxmlformats.org/officeDocument/2006/docPropsVTypes">
  <TotalTime>708</TotalTime>
  <Words>961</Words>
  <Application>Microsoft Office PowerPoint</Application>
  <PresentationFormat>Widescreen</PresentationFormat>
  <Paragraphs>160</Paragraphs>
  <Slides>10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Calibri</vt:lpstr>
      <vt:lpstr>Calibri Light</vt:lpstr>
      <vt:lpstr>Tahoma</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TULI</dc:creator>
  <cp:lastModifiedBy>ABHIJIT GHOSH</cp:lastModifiedBy>
  <cp:revision>64</cp:revision>
  <dcterms:created xsi:type="dcterms:W3CDTF">2021-04-11T04:01:49Z</dcterms:created>
  <dcterms:modified xsi:type="dcterms:W3CDTF">2021-05-15T19:45:05Z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0x0101001C975B333748E74B844DC44E89404066</vt:lpwstr>
  </property>
</Properties>
</file>