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71" r:id="rId4"/>
    <p:sldId id="270" r:id="rId5"/>
    <p:sldId id="259" r:id="rId6"/>
    <p:sldId id="267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8EEF-9463-4440-8C17-369D4E0F54EE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A7A8-1F98-4729-925D-E12144253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98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8EEF-9463-4440-8C17-369D4E0F54EE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A7A8-1F98-4729-925D-E12144253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8EEF-9463-4440-8C17-369D4E0F54EE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A7A8-1F98-4729-925D-E12144253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14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8EEF-9463-4440-8C17-369D4E0F54EE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A7A8-1F98-4729-925D-E12144253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88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8EEF-9463-4440-8C17-369D4E0F54EE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A7A8-1F98-4729-925D-E12144253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61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8EEF-9463-4440-8C17-369D4E0F54EE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A7A8-1F98-4729-925D-E12144253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603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8EEF-9463-4440-8C17-369D4E0F54EE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A7A8-1F98-4729-925D-E12144253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78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8EEF-9463-4440-8C17-369D4E0F54EE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A7A8-1F98-4729-925D-E12144253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73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8EEF-9463-4440-8C17-369D4E0F54EE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A7A8-1F98-4729-925D-E12144253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79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8EEF-9463-4440-8C17-369D4E0F54EE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A7A8-1F98-4729-925D-E12144253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43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8EEF-9463-4440-8C17-369D4E0F54EE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EA7A8-1F98-4729-925D-E12144253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86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A8EEF-9463-4440-8C17-369D4E0F54EE}" type="datetimeFigureOut">
              <a:rPr lang="en-IN" smtClean="0"/>
              <a:t>20-12-2021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EA7A8-1F98-4729-925D-E121442537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15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334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+mn-lt"/>
              </a:rPr>
              <a:t>ENGINEERING GRAPHICS</a:t>
            </a:r>
            <a:br>
              <a:rPr lang="en-US" sz="3600" b="1" dirty="0" smtClean="0">
                <a:latin typeface="+mn-lt"/>
              </a:rPr>
            </a:br>
            <a:r>
              <a:rPr lang="en-US" sz="3600" b="1" dirty="0">
                <a:latin typeface="+mn-lt"/>
              </a:rPr>
              <a:t>XES51 (1-0-3</a:t>
            </a:r>
            <a:r>
              <a:rPr lang="en-US" sz="3600" b="1" dirty="0" smtClean="0">
                <a:latin typeface="+mn-lt"/>
              </a:rPr>
              <a:t>)</a:t>
            </a:r>
            <a:endParaRPr lang="en-IN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3341"/>
            <a:ext cx="12192000" cy="6909515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b="1" dirty="0" smtClean="0"/>
          </a:p>
          <a:p>
            <a:pPr marL="0" indent="0" algn="ctr">
              <a:buNone/>
            </a:pPr>
            <a:r>
              <a:rPr lang="en-US" sz="4000" b="1" dirty="0" smtClean="0"/>
              <a:t>Course Outcomes</a:t>
            </a:r>
            <a:endParaRPr lang="en-US" sz="3200" b="1" dirty="0"/>
          </a:p>
          <a:p>
            <a:pPr marL="0" indent="0">
              <a:buNone/>
            </a:pPr>
            <a:r>
              <a:rPr lang="en-US" b="1" dirty="0" smtClean="0"/>
              <a:t>CO1	To </a:t>
            </a:r>
            <a:r>
              <a:rPr lang="en-US" b="1" dirty="0"/>
              <a:t>develop the ability of mental visualization of different objects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CO2	To </a:t>
            </a:r>
            <a:r>
              <a:rPr lang="en-US" b="1" dirty="0"/>
              <a:t>impart knowledge regarding standard conventions on lettering, </a:t>
            </a:r>
            <a:r>
              <a:rPr lang="en-US" b="1" dirty="0" smtClean="0"/>
              <a:t>	dimensioning</a:t>
            </a:r>
            <a:r>
              <a:rPr lang="en-US" b="1" dirty="0"/>
              <a:t>, symbols </a:t>
            </a:r>
            <a:r>
              <a:rPr lang="en-US" b="1" dirty="0" err="1"/>
              <a:t>etc</a:t>
            </a:r>
            <a:r>
              <a:rPr lang="en-US" b="1" dirty="0"/>
              <a:t>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CO3	To </a:t>
            </a:r>
            <a:r>
              <a:rPr lang="en-US" b="1" dirty="0"/>
              <a:t>introduce with the theory of orthographic projection to solve problems </a:t>
            </a:r>
            <a:r>
              <a:rPr lang="en-US" b="1" dirty="0" smtClean="0"/>
              <a:t>	on </a:t>
            </a:r>
            <a:r>
              <a:rPr lang="en-US" b="1" dirty="0"/>
              <a:t>one/two/three </a:t>
            </a:r>
            <a:r>
              <a:rPr lang="en-US" b="1" dirty="0" smtClean="0"/>
              <a:t>dimensional </a:t>
            </a:r>
            <a:r>
              <a:rPr lang="en-US" b="1" dirty="0"/>
              <a:t>objects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CO4 	To </a:t>
            </a:r>
            <a:r>
              <a:rPr lang="en-US" b="1" dirty="0"/>
              <a:t>prepare for the higher semester departmental drawings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CO5	To </a:t>
            </a:r>
            <a:r>
              <a:rPr lang="en-US" b="1" dirty="0"/>
              <a:t>give exposure to read/interpret industrial drawing and to communicate </a:t>
            </a:r>
            <a:r>
              <a:rPr lang="en-US" b="1" dirty="0" smtClean="0"/>
              <a:t>	with </a:t>
            </a:r>
            <a:r>
              <a:rPr lang="en-US" b="1" dirty="0"/>
              <a:t>relevant people 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07151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46974"/>
          </a:xfrm>
        </p:spPr>
        <p:txBody>
          <a:bodyPr/>
          <a:lstStyle/>
          <a:p>
            <a:pPr algn="ctr"/>
            <a:r>
              <a:rPr lang="en-US" b="1" dirty="0" smtClean="0">
                <a:latin typeface="+mn-lt"/>
              </a:rPr>
              <a:t>Course Contents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46974"/>
            <a:ext cx="12192000" cy="61110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u="sng" dirty="0"/>
              <a:t>Topics </a:t>
            </a:r>
            <a:r>
              <a:rPr lang="en-US" sz="2000" b="1" u="sng" dirty="0" smtClean="0"/>
              <a:t>Covered</a:t>
            </a:r>
          </a:p>
          <a:p>
            <a:pPr marL="0" indent="0">
              <a:buNone/>
            </a:pPr>
            <a:r>
              <a:rPr lang="en-US" sz="1800" b="1" dirty="0" smtClean="0"/>
              <a:t>Graphics </a:t>
            </a:r>
            <a:r>
              <a:rPr lang="en-US" sz="1800" b="1" dirty="0"/>
              <a:t>as language of communication; technical drawing tools and their up-keep; types of lines; construction of geometrical figures; lettering and dimensioning</a:t>
            </a:r>
            <a:r>
              <a:rPr lang="en-US" sz="1800" b="1" dirty="0" smtClean="0"/>
              <a:t>.</a:t>
            </a:r>
          </a:p>
          <a:p>
            <a:pPr marL="0" indent="0">
              <a:buNone/>
            </a:pPr>
            <a:r>
              <a:rPr lang="en-US" sz="1800" b="1" dirty="0" smtClean="0"/>
              <a:t>Construction </a:t>
            </a:r>
            <a:r>
              <a:rPr lang="en-US" sz="1800" b="1" dirty="0"/>
              <a:t>and use of scales; construction of curves of engineering importance such as curves of conic section; spirals, cycloids, involutes and different loci of points; use of equations for drawing some </a:t>
            </a:r>
            <a:r>
              <a:rPr lang="en-US" sz="1800" b="1" dirty="0" smtClean="0"/>
              <a:t>curves.</a:t>
            </a:r>
          </a:p>
          <a:p>
            <a:pPr marL="0" indent="0">
              <a:buNone/>
            </a:pPr>
            <a:r>
              <a:rPr lang="en-US" sz="1800" b="1" dirty="0" smtClean="0"/>
              <a:t>Descriptive </a:t>
            </a:r>
            <a:r>
              <a:rPr lang="en-US" sz="1800" b="1" dirty="0"/>
              <a:t>geometry: necessity and importance of orthographic projection; horizontal and vertical reference planes; coordinate of points; orthographic projection of points and lines situated in different </a:t>
            </a:r>
            <a:r>
              <a:rPr lang="en-US" sz="1800" b="1" dirty="0" smtClean="0"/>
              <a:t>quadrants</a:t>
            </a:r>
            <a:r>
              <a:rPr lang="en-US" sz="1800" b="1" dirty="0"/>
              <a:t>, viz. 1st, 2nd, 3rd and 4th quadrants; traces of lines. First angle and third angle projection of lines and planes; views from top, front and left (or right); true length and true inclination of lines with planes of projections; primary auxiliary projection of points, lines and planes; auxiliary plan and auxiliary elevation</a:t>
            </a:r>
            <a:r>
              <a:rPr lang="en-US" sz="1800" b="1" dirty="0" smtClean="0"/>
              <a:t>.</a:t>
            </a:r>
          </a:p>
          <a:p>
            <a:pPr marL="0" indent="0">
              <a:buNone/>
            </a:pPr>
            <a:r>
              <a:rPr lang="en-US" sz="1800" b="1" dirty="0" smtClean="0"/>
              <a:t>Projection </a:t>
            </a:r>
            <a:r>
              <a:rPr lang="en-US" sz="1800" b="1" dirty="0"/>
              <a:t>of simple regular solids, viz. prisms, cubes, cylinders, pyramids, cones, tetrahedrons, spheres, hemi-spheres etc</a:t>
            </a:r>
            <a:r>
              <a:rPr lang="en-US" sz="1800" b="1" dirty="0" smtClean="0"/>
              <a:t>.</a:t>
            </a:r>
          </a:p>
          <a:p>
            <a:pPr marL="0" indent="0">
              <a:buNone/>
            </a:pPr>
            <a:r>
              <a:rPr lang="en-US" sz="1800" b="1" dirty="0" smtClean="0"/>
              <a:t>Section </a:t>
            </a:r>
            <a:r>
              <a:rPr lang="en-US" sz="1800" b="1" dirty="0"/>
              <a:t>of solids; section by perpendicular planes; sectional views; true shapes of sections</a:t>
            </a:r>
            <a:r>
              <a:rPr lang="en-US" sz="1800" b="1" dirty="0" smtClean="0"/>
              <a:t>.</a:t>
            </a:r>
          </a:p>
          <a:p>
            <a:pPr marL="0" indent="0">
              <a:buNone/>
            </a:pPr>
            <a:r>
              <a:rPr lang="en-US" sz="1800" b="1" dirty="0" smtClean="0"/>
              <a:t>Dimensional </a:t>
            </a:r>
            <a:r>
              <a:rPr lang="en-US" sz="1800" b="1" dirty="0"/>
              <a:t>techniques; international and national standards (ISO and BIS</a:t>
            </a:r>
            <a:r>
              <a:rPr lang="en-US" sz="1800" b="1" dirty="0" smtClean="0"/>
              <a:t>).</a:t>
            </a:r>
          </a:p>
          <a:p>
            <a:pPr marL="0" indent="0">
              <a:buNone/>
            </a:pPr>
            <a:r>
              <a:rPr lang="en-US" sz="1800" b="1" dirty="0" smtClean="0"/>
              <a:t>Freehand graphics.</a:t>
            </a:r>
          </a:p>
          <a:p>
            <a:pPr marL="0" indent="0" algn="ctr">
              <a:buNone/>
            </a:pPr>
            <a:r>
              <a:rPr lang="en-US" sz="2000" b="1" u="sng" dirty="0" smtClean="0"/>
              <a:t>Text </a:t>
            </a:r>
            <a:r>
              <a:rPr lang="en-US" sz="2000" b="1" u="sng" dirty="0"/>
              <a:t>Books, and/or reference </a:t>
            </a:r>
            <a:r>
              <a:rPr lang="en-US" sz="2000" b="1" u="sng" dirty="0" smtClean="0"/>
              <a:t>material</a:t>
            </a:r>
          </a:p>
          <a:p>
            <a:pPr marL="514350" indent="-514350">
              <a:buAutoNum type="arabicPeriod"/>
            </a:pPr>
            <a:r>
              <a:rPr lang="en-US" sz="1800" b="1" dirty="0" smtClean="0"/>
              <a:t>Engineering </a:t>
            </a:r>
            <a:r>
              <a:rPr lang="en-US" sz="1800" b="1" dirty="0"/>
              <a:t>Drawing and Graphics – K </a:t>
            </a:r>
            <a:r>
              <a:rPr lang="en-US" sz="1800" b="1" dirty="0" err="1" smtClean="0"/>
              <a:t>Venugopal</a:t>
            </a:r>
            <a:endParaRPr lang="en-US" sz="1800" b="1" dirty="0" smtClean="0"/>
          </a:p>
          <a:p>
            <a:pPr marL="514350" indent="-514350">
              <a:buAutoNum type="arabicPeriod"/>
            </a:pPr>
            <a:r>
              <a:rPr lang="en-US" sz="1800" b="1" dirty="0" smtClean="0"/>
              <a:t>Engineering </a:t>
            </a:r>
            <a:r>
              <a:rPr lang="en-US" sz="1800" b="1" dirty="0"/>
              <a:t>Drawing – N D </a:t>
            </a:r>
            <a:r>
              <a:rPr lang="en-US" sz="1800" b="1" smtClean="0"/>
              <a:t>Bhat</a:t>
            </a:r>
            <a:endParaRPr lang="en-US" sz="1800" b="1" dirty="0" smtClean="0"/>
          </a:p>
          <a:p>
            <a:pPr marL="514350" indent="-514350">
              <a:buAutoNum type="arabicPeriod"/>
            </a:pPr>
            <a:r>
              <a:rPr lang="en-US" sz="1800" b="1" dirty="0" smtClean="0"/>
              <a:t>Practical </a:t>
            </a:r>
            <a:r>
              <a:rPr lang="en-US" sz="1800" b="1" dirty="0"/>
              <a:t>Geometry and Engineering Graphics – W Abbott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2401225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 smtClean="0">
                <a:latin typeface="+mn-lt"/>
              </a:rPr>
              <a:t>Teachers connected</a:t>
            </a:r>
            <a:endParaRPr lang="en-IN" sz="54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 smtClean="0"/>
          </a:p>
          <a:p>
            <a:pPr marL="0" indent="0" algn="ctr">
              <a:buNone/>
            </a:pPr>
            <a:endParaRPr lang="en-US" sz="4000" b="1" dirty="0"/>
          </a:p>
          <a:p>
            <a:pPr marL="0" indent="0" algn="ctr">
              <a:buNone/>
            </a:pPr>
            <a:r>
              <a:rPr lang="en-US" sz="4000" b="1" dirty="0" smtClean="0"/>
              <a:t>WASIM AKRAM</a:t>
            </a:r>
          </a:p>
          <a:p>
            <a:pPr marL="0" indent="0" algn="ctr">
              <a:buNone/>
            </a:pPr>
            <a:r>
              <a:rPr lang="en-US" sz="4000" b="1" dirty="0" smtClean="0"/>
              <a:t>SAYAN DAS</a:t>
            </a:r>
          </a:p>
          <a:p>
            <a:pPr marL="0" indent="0" algn="ctr">
              <a:buNone/>
            </a:pPr>
            <a:r>
              <a:rPr lang="en-US" sz="4000" b="1" dirty="0" smtClean="0"/>
              <a:t>BISWAJIT HALDER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92091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738648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 smtClean="0">
                <a:latin typeface="+mn-lt"/>
              </a:rPr>
              <a:t>ENGINEERING GRAPHICS</a:t>
            </a:r>
            <a:endParaRPr lang="en-IN" sz="54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34862"/>
            <a:ext cx="12192000" cy="6123903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b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4000" b="1" i="1" dirty="0" smtClean="0"/>
              <a:t>TECHNICAL ARTS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3600" b="1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5400" b="1" dirty="0" smtClean="0"/>
              <a:t>Drawing is the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5400" b="1" dirty="0" smtClean="0"/>
              <a:t> </a:t>
            </a:r>
            <a:r>
              <a:rPr lang="en-US" sz="5400" b="1" i="1" dirty="0" smtClean="0"/>
              <a:t>LANGUAGE for ENGINEERS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99705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23492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>WHY ENGINEERING DRAWING IS NEEDED?</a:t>
            </a:r>
            <a:endParaRPr lang="en-IN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17431"/>
            <a:ext cx="12192000" cy="584056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endParaRPr lang="en-US" sz="2400" b="1" dirty="0" smtClean="0"/>
          </a:p>
          <a:p>
            <a:pPr marL="0" indent="0" algn="just">
              <a:lnSpc>
                <a:spcPct val="100000"/>
              </a:lnSpc>
              <a:buNone/>
            </a:pPr>
            <a:endParaRPr lang="en-US" sz="2400" b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6000" b="1" dirty="0" smtClean="0"/>
              <a:t>A primary step for design, fabrication and manufacture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4000" b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6000" b="1" dirty="0" smtClean="0"/>
              <a:t>A compact process in itself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58600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46974"/>
          </a:xfrm>
        </p:spPr>
        <p:txBody>
          <a:bodyPr>
            <a:noAutofit/>
          </a:bodyPr>
          <a:lstStyle/>
          <a:p>
            <a:pPr algn="ctr"/>
            <a:endParaRPr lang="en-IN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46975"/>
            <a:ext cx="12192000" cy="611102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endParaRPr lang="en-US" sz="4800" b="1" dirty="0" smtClean="0"/>
          </a:p>
          <a:p>
            <a:pPr marL="0" indent="0" algn="just">
              <a:lnSpc>
                <a:spcPct val="100000"/>
              </a:lnSpc>
              <a:buNone/>
            </a:pPr>
            <a:endParaRPr lang="en-US" b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8800" b="1" dirty="0" smtClean="0"/>
              <a:t>IN ORDER TO SEE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1800" b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8800" b="1" dirty="0" smtClean="0"/>
              <a:t>I HAD TO CLOSE MY EYES</a:t>
            </a:r>
            <a:endParaRPr lang="en-IN" sz="8800" b="1" dirty="0"/>
          </a:p>
        </p:txBody>
      </p:sp>
    </p:spTree>
    <p:extLst>
      <p:ext uri="{BB962C8B-B14F-4D97-AF65-F5344CB8AC3E}">
        <p14:creationId xmlns:p14="http://schemas.microsoft.com/office/powerpoint/2010/main" val="3028441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23492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>TOOLS AND GRAMMAR FOR ENGINEERING DRAWING</a:t>
            </a:r>
            <a:endParaRPr lang="en-IN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3189"/>
            <a:ext cx="12192000" cy="581481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endParaRPr lang="en-US" sz="3200" b="1" dirty="0" smtClean="0"/>
          </a:p>
          <a:p>
            <a:pPr marL="0" indent="0" algn="just">
              <a:lnSpc>
                <a:spcPct val="100000"/>
              </a:lnSpc>
              <a:buNone/>
            </a:pPr>
            <a:endParaRPr lang="en-US" sz="3200" b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4000" b="1" dirty="0" smtClean="0"/>
              <a:t>Drawing tools: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4000" b="1" dirty="0" smtClean="0"/>
              <a:t>(</a:t>
            </a:r>
            <a:r>
              <a:rPr lang="en-US" sz="4000" b="1" dirty="0" err="1" smtClean="0"/>
              <a:t>i</a:t>
            </a:r>
            <a:r>
              <a:rPr lang="en-US" sz="4000" b="1" dirty="0" smtClean="0"/>
              <a:t>) Conventional, (ii) Computer-based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sz="4000" b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4000" b="1" dirty="0" smtClean="0"/>
              <a:t>Grammar: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4000" b="1" dirty="0" smtClean="0"/>
              <a:t>ISO and BIS (SP 46)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059350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4697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+mn-lt"/>
              </a:rPr>
              <a:t>GRAMMER AND SYNTAX FOR ENGINERING DRAWING</a:t>
            </a:r>
            <a:endParaRPr lang="en-IN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2885"/>
            <a:ext cx="12192000" cy="599511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endParaRPr lang="en-US" sz="3200" b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7200" b="1" dirty="0" smtClean="0"/>
              <a:t>Scales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7200" b="1" dirty="0" smtClean="0"/>
              <a:t>Lines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7200" b="1" dirty="0" smtClean="0"/>
              <a:t>Lettering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7200" b="1" dirty="0" smtClean="0"/>
              <a:t>Dimensioning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1495856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975B333748E74B844DC44E89404066" ma:contentTypeVersion="7" ma:contentTypeDescription="Create a new document." ma:contentTypeScope="" ma:versionID="a486b1a1e4727d7bd30835379bab1979">
  <xsd:schema xmlns:xsd="http://www.w3.org/2001/XMLSchema" xmlns:xs="http://www.w3.org/2001/XMLSchema" xmlns:p="http://schemas.microsoft.com/office/2006/metadata/properties" xmlns:ns2="d7cc143a-3f67-42fd-9118-f78946efae5b" xmlns:ns3="20c546e2-e958-4cfa-8e37-6669aa5a0fa7" targetNamespace="http://schemas.microsoft.com/office/2006/metadata/properties" ma:root="true" ma:fieldsID="95649ddf54480a334d4e9de6b93cc474" ns2:_="" ns3:_="">
    <xsd:import namespace="d7cc143a-3f67-42fd-9118-f78946efae5b"/>
    <xsd:import namespace="20c546e2-e958-4cfa-8e37-6669aa5a0f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cc143a-3f67-42fd-9118-f78946efae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c546e2-e958-4cfa-8e37-6669aa5a0fa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7B8B92-C769-4E4D-BA99-418D5CD3C7D9}"/>
</file>

<file path=customXml/itemProps2.xml><?xml version="1.0" encoding="utf-8"?>
<ds:datastoreItem xmlns:ds="http://schemas.openxmlformats.org/officeDocument/2006/customXml" ds:itemID="{48DDEDED-DDB6-46F0-9CAE-E73E4DEAA5B5}"/>
</file>

<file path=customXml/itemProps3.xml><?xml version="1.0" encoding="utf-8"?>
<ds:datastoreItem xmlns:ds="http://schemas.openxmlformats.org/officeDocument/2006/customXml" ds:itemID="{331FEFD2-5F6E-42B9-B00F-3D8BAC0C766A}"/>
</file>

<file path=docProps/app.xml><?xml version="1.0" encoding="utf-8"?>
<Properties xmlns="http://schemas.openxmlformats.org/officeDocument/2006/extended-properties" xmlns:vt="http://schemas.openxmlformats.org/officeDocument/2006/docPropsVTypes">
  <TotalTime>1968</TotalTime>
  <Words>339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ENGINEERING GRAPHICS XES51 (1-0-3)</vt:lpstr>
      <vt:lpstr>Course Contents</vt:lpstr>
      <vt:lpstr>Teachers connected</vt:lpstr>
      <vt:lpstr>ENGINEERING GRAPHICS</vt:lpstr>
      <vt:lpstr>WHY ENGINEERING DRAWING IS NEEDED?</vt:lpstr>
      <vt:lpstr>PowerPoint Presentation</vt:lpstr>
      <vt:lpstr>TOOLS AND GRAMMAR FOR ENGINEERING DRAWING</vt:lpstr>
      <vt:lpstr>GRAMMER AND SYNTAX FOR ENGINERING DRAWING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GRAPHICS</dc:title>
  <dc:creator>acer</dc:creator>
  <cp:lastModifiedBy>acer</cp:lastModifiedBy>
  <cp:revision>17</cp:revision>
  <dcterms:created xsi:type="dcterms:W3CDTF">2021-05-16T06:09:18Z</dcterms:created>
  <dcterms:modified xsi:type="dcterms:W3CDTF">2021-12-20T10:27:12Z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0x0101001C975B333748E74B844DC44E89404066</vt:lpwstr>
  </property>
</Properties>
</file>