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s/slide2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60"/>
  </p:normalViewPr>
  <p:slideViewPr>
    <p:cSldViewPr snapToGrid="0">
      <p:cViewPr varScale="1">
        <p:scale>
          <a:sx n="64" d="100"/>
          <a:sy n="64" d="100"/>
        </p:scale>
        <p:origin x="6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F6745E5-41BA-4F2D-9CBB-39388BD865DD}" type="datetimeFigureOut">
              <a:rPr lang="en-IN" smtClean="0"/>
              <a:t>16-12-2020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787B1-A4B4-45FC-A1C5-34A7A242D783}" type="slidenum">
              <a:rPr lang="en-IN" smtClean="0"/>
              <a:t>‹#›</a:t>
            </a:fld>
            <a:endParaRPr lang="en-IN"/>
          </a:p>
        </p:txBody>
      </p:sp>
    </p:spTree>
    <p:extLst>
      <p:ext uri="{BB962C8B-B14F-4D97-AF65-F5344CB8AC3E}">
        <p14:creationId xmlns:p14="http://schemas.microsoft.com/office/powerpoint/2010/main" val="550781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6745E5-41BA-4F2D-9CBB-39388BD865DD}" type="datetimeFigureOut">
              <a:rPr lang="en-IN" smtClean="0"/>
              <a:t>16-12-2020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787B1-A4B4-45FC-A1C5-34A7A242D783}" type="slidenum">
              <a:rPr lang="en-IN" smtClean="0"/>
              <a:t>‹#›</a:t>
            </a:fld>
            <a:endParaRPr lang="en-IN"/>
          </a:p>
        </p:txBody>
      </p:sp>
    </p:spTree>
    <p:extLst>
      <p:ext uri="{BB962C8B-B14F-4D97-AF65-F5344CB8AC3E}">
        <p14:creationId xmlns:p14="http://schemas.microsoft.com/office/powerpoint/2010/main" val="1141184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6745E5-41BA-4F2D-9CBB-39388BD865DD}" type="datetimeFigureOut">
              <a:rPr lang="en-IN" smtClean="0"/>
              <a:t>16-12-2020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787B1-A4B4-45FC-A1C5-34A7A242D783}" type="slidenum">
              <a:rPr lang="en-IN" smtClean="0"/>
              <a:t>‹#›</a:t>
            </a:fld>
            <a:endParaRPr lang="en-IN"/>
          </a:p>
        </p:txBody>
      </p:sp>
    </p:spTree>
    <p:extLst>
      <p:ext uri="{BB962C8B-B14F-4D97-AF65-F5344CB8AC3E}">
        <p14:creationId xmlns:p14="http://schemas.microsoft.com/office/powerpoint/2010/main" val="2791993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6745E5-41BA-4F2D-9CBB-39388BD865DD}" type="datetimeFigureOut">
              <a:rPr lang="en-IN" smtClean="0"/>
              <a:t>16-12-2020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787B1-A4B4-45FC-A1C5-34A7A242D783}" type="slidenum">
              <a:rPr lang="en-IN" smtClean="0"/>
              <a:t>‹#›</a:t>
            </a:fld>
            <a:endParaRPr lang="en-IN"/>
          </a:p>
        </p:txBody>
      </p:sp>
    </p:spTree>
    <p:extLst>
      <p:ext uri="{BB962C8B-B14F-4D97-AF65-F5344CB8AC3E}">
        <p14:creationId xmlns:p14="http://schemas.microsoft.com/office/powerpoint/2010/main" val="655640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6745E5-41BA-4F2D-9CBB-39388BD865DD}" type="datetimeFigureOut">
              <a:rPr lang="en-IN" smtClean="0"/>
              <a:t>16-12-2020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9F787B1-A4B4-45FC-A1C5-34A7A242D783}" type="slidenum">
              <a:rPr lang="en-IN" smtClean="0"/>
              <a:t>‹#›</a:t>
            </a:fld>
            <a:endParaRPr lang="en-IN"/>
          </a:p>
        </p:txBody>
      </p:sp>
    </p:spTree>
    <p:extLst>
      <p:ext uri="{BB962C8B-B14F-4D97-AF65-F5344CB8AC3E}">
        <p14:creationId xmlns:p14="http://schemas.microsoft.com/office/powerpoint/2010/main" val="2955617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F6745E5-41BA-4F2D-9CBB-39388BD865DD}" type="datetimeFigureOut">
              <a:rPr lang="en-IN" smtClean="0"/>
              <a:t>16-12-2020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F787B1-A4B4-45FC-A1C5-34A7A242D783}" type="slidenum">
              <a:rPr lang="en-IN" smtClean="0"/>
              <a:t>‹#›</a:t>
            </a:fld>
            <a:endParaRPr lang="en-IN"/>
          </a:p>
        </p:txBody>
      </p:sp>
    </p:spTree>
    <p:extLst>
      <p:ext uri="{BB962C8B-B14F-4D97-AF65-F5344CB8AC3E}">
        <p14:creationId xmlns:p14="http://schemas.microsoft.com/office/powerpoint/2010/main" val="298721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F6745E5-41BA-4F2D-9CBB-39388BD865DD}" type="datetimeFigureOut">
              <a:rPr lang="en-IN" smtClean="0"/>
              <a:t>16-12-2020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9F787B1-A4B4-45FC-A1C5-34A7A242D783}" type="slidenum">
              <a:rPr lang="en-IN" smtClean="0"/>
              <a:t>‹#›</a:t>
            </a:fld>
            <a:endParaRPr lang="en-IN"/>
          </a:p>
        </p:txBody>
      </p:sp>
    </p:spTree>
    <p:extLst>
      <p:ext uri="{BB962C8B-B14F-4D97-AF65-F5344CB8AC3E}">
        <p14:creationId xmlns:p14="http://schemas.microsoft.com/office/powerpoint/2010/main" val="1511783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F6745E5-41BA-4F2D-9CBB-39388BD865DD}" type="datetimeFigureOut">
              <a:rPr lang="en-IN" smtClean="0"/>
              <a:t>16-12-2020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9F787B1-A4B4-45FC-A1C5-34A7A242D783}" type="slidenum">
              <a:rPr lang="en-IN" smtClean="0"/>
              <a:t>‹#›</a:t>
            </a:fld>
            <a:endParaRPr lang="en-IN"/>
          </a:p>
        </p:txBody>
      </p:sp>
    </p:spTree>
    <p:extLst>
      <p:ext uri="{BB962C8B-B14F-4D97-AF65-F5344CB8AC3E}">
        <p14:creationId xmlns:p14="http://schemas.microsoft.com/office/powerpoint/2010/main" val="907529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6745E5-41BA-4F2D-9CBB-39388BD865DD}" type="datetimeFigureOut">
              <a:rPr lang="en-IN" smtClean="0"/>
              <a:t>16-12-2020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9F787B1-A4B4-45FC-A1C5-34A7A242D783}" type="slidenum">
              <a:rPr lang="en-IN" smtClean="0"/>
              <a:t>‹#›</a:t>
            </a:fld>
            <a:endParaRPr lang="en-IN"/>
          </a:p>
        </p:txBody>
      </p:sp>
    </p:spTree>
    <p:extLst>
      <p:ext uri="{BB962C8B-B14F-4D97-AF65-F5344CB8AC3E}">
        <p14:creationId xmlns:p14="http://schemas.microsoft.com/office/powerpoint/2010/main" val="1623353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6745E5-41BA-4F2D-9CBB-39388BD865DD}" type="datetimeFigureOut">
              <a:rPr lang="en-IN" smtClean="0"/>
              <a:t>16-12-2020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F787B1-A4B4-45FC-A1C5-34A7A242D783}" type="slidenum">
              <a:rPr lang="en-IN" smtClean="0"/>
              <a:t>‹#›</a:t>
            </a:fld>
            <a:endParaRPr lang="en-IN"/>
          </a:p>
        </p:txBody>
      </p:sp>
    </p:spTree>
    <p:extLst>
      <p:ext uri="{BB962C8B-B14F-4D97-AF65-F5344CB8AC3E}">
        <p14:creationId xmlns:p14="http://schemas.microsoft.com/office/powerpoint/2010/main" val="144943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6745E5-41BA-4F2D-9CBB-39388BD865DD}" type="datetimeFigureOut">
              <a:rPr lang="en-IN" smtClean="0"/>
              <a:t>16-12-2020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9F787B1-A4B4-45FC-A1C5-34A7A242D783}" type="slidenum">
              <a:rPr lang="en-IN" smtClean="0"/>
              <a:t>‹#›</a:t>
            </a:fld>
            <a:endParaRPr lang="en-IN"/>
          </a:p>
        </p:txBody>
      </p:sp>
    </p:spTree>
    <p:extLst>
      <p:ext uri="{BB962C8B-B14F-4D97-AF65-F5344CB8AC3E}">
        <p14:creationId xmlns:p14="http://schemas.microsoft.com/office/powerpoint/2010/main" val="755224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745E5-41BA-4F2D-9CBB-39388BD865DD}" type="datetimeFigureOut">
              <a:rPr lang="en-IN" smtClean="0"/>
              <a:t>16-12-2020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787B1-A4B4-45FC-A1C5-34A7A242D783}" type="slidenum">
              <a:rPr lang="en-IN" smtClean="0"/>
              <a:t>‹#›</a:t>
            </a:fld>
            <a:endParaRPr lang="en-IN"/>
          </a:p>
        </p:txBody>
      </p:sp>
    </p:spTree>
    <p:extLst>
      <p:ext uri="{BB962C8B-B14F-4D97-AF65-F5344CB8AC3E}">
        <p14:creationId xmlns:p14="http://schemas.microsoft.com/office/powerpoint/2010/main" val="1097125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eg"/><Relationship Id="rId7" Type="http://schemas.openxmlformats.org/officeDocument/2006/relationships/image" Target="../media/image28.png"/><Relationship Id="rId2" Type="http://schemas.openxmlformats.org/officeDocument/2006/relationships/image" Target="../media/image23.jpe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25.jpe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jpe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jpe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37.jpeg"/></Relationships>
</file>

<file path=ppt/slides/_rels/slide16.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jpe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6.png"/><Relationship Id="rId5" Type="http://schemas.openxmlformats.org/officeDocument/2006/relationships/image" Target="../media/image54.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eg"/><Relationship Id="rId1" Type="http://schemas.openxmlformats.org/officeDocument/2006/relationships/slideLayout" Target="../slideLayouts/slideLayout7.xml"/><Relationship Id="rId6" Type="http://schemas.openxmlformats.org/officeDocument/2006/relationships/image" Target="../media/image60.jpeg"/><Relationship Id="rId5" Type="http://schemas.openxmlformats.org/officeDocument/2006/relationships/image" Target="../media/image59.jpeg"/><Relationship Id="rId4" Type="http://schemas.openxmlformats.org/officeDocument/2006/relationships/image" Target="../media/image58.png"/></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http://www.nptel.iitm.ac.in/courses/Webcourse-contents/IIT-ROORKEE/strength%20of%20materials/lects%20&amp;%20picts/image/lect38/Eqn1.gif" TargetMode="Externa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64.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wmf"/></Relationships>
</file>

<file path=ppt/slides/_rels/slide21.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65.jpeg"/><Relationship Id="rId1" Type="http://schemas.openxmlformats.org/officeDocument/2006/relationships/slideLayout" Target="../slideLayouts/slideLayout7.xml"/><Relationship Id="rId6" Type="http://schemas.openxmlformats.org/officeDocument/2006/relationships/image" Target="../media/image69.png"/><Relationship Id="rId5" Type="http://schemas.openxmlformats.org/officeDocument/2006/relationships/image" Target="../media/image68.jpeg"/><Relationship Id="rId4" Type="http://schemas.openxmlformats.org/officeDocument/2006/relationships/image" Target="../media/image67.png"/></Relationships>
</file>

<file path=ppt/slides/_rels/slide2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jpeg"/><Relationship Id="rId1" Type="http://schemas.openxmlformats.org/officeDocument/2006/relationships/slideLayout" Target="../slideLayouts/slideLayout7.xml"/><Relationship Id="rId5" Type="http://schemas.openxmlformats.org/officeDocument/2006/relationships/image" Target="../media/image73.png"/><Relationship Id="rId4" Type="http://schemas.openxmlformats.org/officeDocument/2006/relationships/image" Target="../media/image72.jpeg"/></Relationships>
</file>

<file path=ppt/slides/_rels/slide2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0.wmf"/><Relationship Id="rId5" Type="http://schemas.openxmlformats.org/officeDocument/2006/relationships/oleObject" Target="../embeddings/oleObject1.bin"/><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201112"/>
          </a:xfrm>
          <a:solidFill>
            <a:srgbClr val="FFC000"/>
          </a:solidFill>
        </p:spPr>
        <p:txBody>
          <a:bodyPr/>
          <a:lstStyle/>
          <a:p>
            <a:r>
              <a:rPr lang="en-US" dirty="0" smtClean="0">
                <a:latin typeface="Times New Roman" panose="02020603050405020304" pitchFamily="18" charset="0"/>
                <a:cs typeface="Times New Roman" panose="02020603050405020304" pitchFamily="18" charset="0"/>
              </a:rPr>
              <a:t>Chapter 4: Strain Energy</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solidFill>
            <a:schemeClr val="accent2">
              <a:lumMod val="40000"/>
              <a:lumOff val="60000"/>
            </a:schemeClr>
          </a:solidFill>
        </p:spPr>
        <p:txBody>
          <a:bodyPr>
            <a:normAutofit lnSpcReduction="10000"/>
          </a:bodyPr>
          <a:lstStyle/>
          <a:p>
            <a:r>
              <a:rPr lang="en-US" dirty="0" err="1" smtClean="0">
                <a:latin typeface="Times New Roman" panose="02020603050405020304" pitchFamily="18" charset="0"/>
                <a:cs typeface="Times New Roman" panose="02020603050405020304" pitchFamily="18" charset="0"/>
              </a:rPr>
              <a:t>Nirmal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Baran</a:t>
            </a:r>
            <a:r>
              <a:rPr lang="en-US" dirty="0" smtClean="0">
                <a:latin typeface="Times New Roman" panose="02020603050405020304" pitchFamily="18" charset="0"/>
                <a:cs typeface="Times New Roman" panose="02020603050405020304" pitchFamily="18" charset="0"/>
              </a:rPr>
              <a:t> Hui</a:t>
            </a:r>
          </a:p>
          <a:p>
            <a:r>
              <a:rPr lang="en-US" dirty="0" smtClean="0">
                <a:latin typeface="Times New Roman" panose="02020603050405020304" pitchFamily="18" charset="0"/>
                <a:cs typeface="Times New Roman" panose="02020603050405020304" pitchFamily="18" charset="0"/>
              </a:rPr>
              <a:t>Professor</a:t>
            </a:r>
          </a:p>
          <a:p>
            <a:r>
              <a:rPr lang="en-US" dirty="0" smtClean="0">
                <a:latin typeface="Times New Roman" panose="02020603050405020304" pitchFamily="18" charset="0"/>
                <a:cs typeface="Times New Roman" panose="02020603050405020304" pitchFamily="18" charset="0"/>
              </a:rPr>
              <a:t>Department of Mechanical Engineering</a:t>
            </a:r>
          </a:p>
          <a:p>
            <a:r>
              <a:rPr lang="en-US" dirty="0" smtClean="0">
                <a:latin typeface="Times New Roman" panose="02020603050405020304" pitchFamily="18" charset="0"/>
                <a:cs typeface="Times New Roman" panose="02020603050405020304" pitchFamily="18" charset="0"/>
              </a:rPr>
              <a:t>National Institute of Technology Durgapur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0858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4912" y="243352"/>
            <a:ext cx="11737298" cy="1323439"/>
          </a:xfrm>
          <a:prstGeom prst="rect">
            <a:avLst/>
          </a:prstGeom>
          <a:solidFill>
            <a:schemeClr val="accent2">
              <a:lumMod val="20000"/>
              <a:lumOff val="80000"/>
            </a:schemeClr>
          </a:solidFill>
        </p:spPr>
        <p:txBody>
          <a:bodyPr wrap="square">
            <a:spAutoFit/>
          </a:bodyPr>
          <a:lstStyle/>
          <a:p>
            <a:pPr lvl="0" algn="just">
              <a:tabLst>
                <a:tab pos="457200" algn="l"/>
              </a:tabLst>
            </a:pPr>
            <a:r>
              <a:rPr lang="en-US" sz="2000" b="1" dirty="0" smtClean="0">
                <a:effectLst/>
                <a:latin typeface="Arial" panose="020B0604020202020204" pitchFamily="34" charset="0"/>
                <a:ea typeface="Batang"/>
              </a:rPr>
              <a:t>Problem 2:</a:t>
            </a:r>
          </a:p>
          <a:p>
            <a:pPr marL="342900" lvl="0" indent="-342900" algn="just">
              <a:buFont typeface="+mj-lt"/>
              <a:buAutoNum type="alphaLcPeriod"/>
              <a:tabLst>
                <a:tab pos="457200" algn="l"/>
              </a:tabLst>
            </a:pPr>
            <a:r>
              <a:rPr lang="en-US" sz="2000" dirty="0" smtClean="0">
                <a:effectLst/>
                <a:latin typeface="Arial" panose="020B0604020202020204" pitchFamily="34" charset="0"/>
                <a:ea typeface="Batang"/>
              </a:rPr>
              <a:t>Determine the expression for strain energy of the prismatic beam AB for the loading as shown in figure below. Take into account only the effect of normal stresses due to bending. </a:t>
            </a:r>
            <a:endParaRPr lang="en-IN" sz="3600" dirty="0" smtClean="0">
              <a:effectLst/>
              <a:latin typeface="Times New Roman" panose="02020603050405020304" pitchFamily="18" charset="0"/>
              <a:ea typeface="Batang"/>
            </a:endParaRPr>
          </a:p>
          <a:p>
            <a:pPr marL="342900" lvl="0" indent="-342900" algn="just">
              <a:spcAft>
                <a:spcPts val="0"/>
              </a:spcAft>
              <a:buFont typeface="+mj-lt"/>
              <a:buAutoNum type="alphaLcPeriod"/>
              <a:tabLst>
                <a:tab pos="457200" algn="l"/>
              </a:tabLst>
            </a:pPr>
            <a:r>
              <a:rPr lang="en-US" sz="2000" dirty="0" smtClean="0">
                <a:effectLst/>
                <a:latin typeface="Arial" panose="020B0604020202020204" pitchFamily="34" charset="0"/>
                <a:ea typeface="Batang"/>
              </a:rPr>
              <a:t>Evaluate the strain energy for the following values of the beam </a:t>
            </a:r>
            <a:endParaRPr lang="en-IN" sz="3600" dirty="0">
              <a:effectLst/>
              <a:latin typeface="Times New Roman" panose="02020603050405020304" pitchFamily="18" charset="0"/>
              <a:ea typeface="Batang"/>
            </a:endParaRPr>
          </a:p>
        </p:txBody>
      </p:sp>
      <p:pic>
        <p:nvPicPr>
          <p:cNvPr id="9218" name="Picture 2" descr="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12" y="2343091"/>
            <a:ext cx="4384413" cy="164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34912" y="1696760"/>
            <a:ext cx="6096000" cy="646331"/>
          </a:xfrm>
          <a:prstGeom prst="rect">
            <a:avLst/>
          </a:prstGeom>
          <a:solidFill>
            <a:schemeClr val="accent1">
              <a:lumMod val="40000"/>
              <a:lumOff val="60000"/>
            </a:schemeClr>
          </a:solidFill>
        </p:spPr>
        <p:txBody>
          <a:bodyPr>
            <a:spAutoFit/>
          </a:bodyPr>
          <a:lstStyle/>
          <a:p>
            <a:pPr algn="just">
              <a:spcAft>
                <a:spcPts val="0"/>
              </a:spcAft>
            </a:pPr>
            <a:r>
              <a:rPr lang="pt-BR" dirty="0" smtClean="0">
                <a:effectLst/>
                <a:latin typeface="Arial" panose="020B0604020202020204" pitchFamily="34" charset="0"/>
                <a:ea typeface="Batang"/>
              </a:rPr>
              <a:t>P = 208 KN ; L = 3.6 m = 3600 mm; A = 0.9 m = 90mm ; b = 2.7m = 2700 mm ; E = 200 GPa ; I = 104 x 10</a:t>
            </a:r>
            <a:r>
              <a:rPr lang="pt-BR" baseline="30000" dirty="0" smtClean="0">
                <a:effectLst/>
                <a:latin typeface="Arial" panose="020B0604020202020204" pitchFamily="34" charset="0"/>
                <a:ea typeface="Batang"/>
              </a:rPr>
              <a:t>8</a:t>
            </a:r>
            <a:r>
              <a:rPr lang="pt-BR" dirty="0" smtClean="0">
                <a:effectLst/>
                <a:latin typeface="Arial" panose="020B0604020202020204" pitchFamily="34" charset="0"/>
                <a:ea typeface="Batang"/>
              </a:rPr>
              <a:t> mm</a:t>
            </a:r>
            <a:r>
              <a:rPr lang="pt-BR" baseline="30000" dirty="0" smtClean="0">
                <a:effectLst/>
                <a:latin typeface="Arial" panose="020B0604020202020204" pitchFamily="34" charset="0"/>
                <a:ea typeface="Batang"/>
              </a:rPr>
              <a:t>4</a:t>
            </a:r>
            <a:endParaRPr lang="en-IN" sz="3200" dirty="0">
              <a:effectLst/>
              <a:latin typeface="Times New Roman" panose="02020603050405020304" pitchFamily="18" charset="0"/>
              <a:ea typeface="Batang"/>
            </a:endParaRPr>
          </a:p>
        </p:txBody>
      </p:sp>
      <p:pic>
        <p:nvPicPr>
          <p:cNvPr id="9219" name="Picture 3" descr="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987246"/>
            <a:ext cx="4510857" cy="2458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5231411" y="2502876"/>
            <a:ext cx="5506700" cy="369332"/>
          </a:xfrm>
          <a:prstGeom prst="rect">
            <a:avLst/>
          </a:prstGeom>
          <a:solidFill>
            <a:schemeClr val="accent2">
              <a:lumMod val="40000"/>
              <a:lumOff val="60000"/>
            </a:schemeClr>
          </a:solidFill>
        </p:spPr>
        <p:txBody>
          <a:bodyPr wrap="none">
            <a:spAutoFit/>
          </a:bodyPr>
          <a:lstStyle/>
          <a:p>
            <a:pPr algn="just">
              <a:spcAft>
                <a:spcPts val="0"/>
              </a:spcAft>
            </a:pPr>
            <a:r>
              <a:rPr lang="en-US" dirty="0" smtClean="0">
                <a:effectLst/>
                <a:latin typeface="Arial" panose="020B0604020202020204" pitchFamily="34" charset="0"/>
                <a:ea typeface="Batang"/>
              </a:rPr>
              <a:t>For Portion AD of the beam, the bending moment is </a:t>
            </a:r>
            <a:endParaRPr lang="en-IN" sz="3200" dirty="0">
              <a:effectLst/>
              <a:latin typeface="Times New Roman" panose="02020603050405020304" pitchFamily="18" charset="0"/>
              <a:ea typeface="Batang"/>
            </a:endParaRPr>
          </a:p>
        </p:txBody>
      </p:sp>
      <p:pic>
        <p:nvPicPr>
          <p:cNvPr id="9220" name="Picture 4" descr="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8828" y="3165168"/>
            <a:ext cx="3098227" cy="1032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5" descr="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1760" y="5216508"/>
            <a:ext cx="2903301" cy="929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6" descr="Eqn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7116" y="5965898"/>
            <a:ext cx="1296399" cy="73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7" descr="Eqn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31411" y="3401326"/>
            <a:ext cx="1223905" cy="698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751883" y="4552187"/>
            <a:ext cx="7120327" cy="369332"/>
          </a:xfrm>
          <a:prstGeom prst="rect">
            <a:avLst/>
          </a:prstGeom>
          <a:solidFill>
            <a:schemeClr val="accent2">
              <a:lumMod val="40000"/>
              <a:lumOff val="60000"/>
            </a:schemeClr>
          </a:solidFill>
        </p:spPr>
        <p:txBody>
          <a:bodyPr wrap="square">
            <a:spAutoFit/>
          </a:bodyPr>
          <a:lstStyle/>
          <a:p>
            <a:pPr algn="ctr">
              <a:spcAft>
                <a:spcPts val="0"/>
              </a:spcAft>
            </a:pPr>
            <a:r>
              <a:rPr lang="en-US" dirty="0" smtClean="0">
                <a:effectLst/>
                <a:latin typeface="Arial" panose="020B0604020202020204" pitchFamily="34" charset="0"/>
                <a:ea typeface="Batang"/>
              </a:rPr>
              <a:t>For Portion DB, the bending moment at a distance v from end B is </a:t>
            </a:r>
            <a:endParaRPr lang="en-IN" sz="3200" dirty="0">
              <a:effectLst/>
              <a:latin typeface="Times New Roman" panose="02020603050405020304" pitchFamily="18" charset="0"/>
              <a:ea typeface="Batang"/>
            </a:endParaRPr>
          </a:p>
        </p:txBody>
      </p:sp>
    </p:spTree>
    <p:extLst>
      <p:ext uri="{BB962C8B-B14F-4D97-AF65-F5344CB8AC3E}">
        <p14:creationId xmlns:p14="http://schemas.microsoft.com/office/powerpoint/2010/main" val="449544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751" y="299085"/>
            <a:ext cx="11567410" cy="646331"/>
          </a:xfrm>
          <a:prstGeom prst="rect">
            <a:avLst/>
          </a:prstGeom>
        </p:spPr>
        <p:txBody>
          <a:bodyPr wrap="square">
            <a:spAutoFit/>
          </a:bodyPr>
          <a:lstStyle/>
          <a:p>
            <a:pPr algn="just">
              <a:spcAft>
                <a:spcPts val="0"/>
              </a:spcAft>
            </a:pPr>
            <a:r>
              <a:rPr lang="en-US" b="1" dirty="0" smtClean="0">
                <a:effectLst/>
                <a:latin typeface="Arial" panose="020B0604020202020204" pitchFamily="34" charset="0"/>
                <a:ea typeface="Batang"/>
              </a:rPr>
              <a:t>Strain Energy: </a:t>
            </a:r>
            <a:r>
              <a:rPr lang="en-US" dirty="0" smtClean="0">
                <a:effectLst/>
                <a:latin typeface="Arial" panose="020B0604020202020204" pitchFamily="34" charset="0"/>
                <a:ea typeface="Batang"/>
              </a:rPr>
              <a:t>Since strain energy is a scalar quantity, we may add the strain energy of portion AD to that of DB to obtain the total strain energy of the beam. </a:t>
            </a:r>
            <a:endParaRPr lang="en-IN" sz="3200" dirty="0">
              <a:effectLst/>
              <a:latin typeface="Times New Roman" panose="02020603050405020304" pitchFamily="18" charset="0"/>
              <a:ea typeface="Batang"/>
            </a:endParaRPr>
          </a:p>
        </p:txBody>
      </p:sp>
      <p:pic>
        <p:nvPicPr>
          <p:cNvPr id="10242" name="Picture 2" descr="Eqn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428" y="1175582"/>
            <a:ext cx="3847710" cy="518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3" name="Picture 3" descr="Eqn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9349" y="1766425"/>
            <a:ext cx="5414602" cy="706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4841823" y="1171255"/>
            <a:ext cx="6835515" cy="369332"/>
          </a:xfrm>
          <a:prstGeom prst="rect">
            <a:avLst/>
          </a:prstGeom>
          <a:solidFill>
            <a:schemeClr val="accent2">
              <a:lumMod val="40000"/>
              <a:lumOff val="60000"/>
            </a:schemeClr>
          </a:solidFill>
        </p:spPr>
        <p:txBody>
          <a:bodyPr wrap="square">
            <a:spAutoFit/>
          </a:bodyPr>
          <a:lstStyle/>
          <a:p>
            <a:pPr algn="just">
              <a:spcAft>
                <a:spcPts val="0"/>
              </a:spcAft>
            </a:pPr>
            <a:r>
              <a:rPr lang="en-US" dirty="0" smtClean="0">
                <a:effectLst/>
                <a:latin typeface="Arial" panose="020B0604020202020204" pitchFamily="34" charset="0"/>
                <a:ea typeface="Batang"/>
              </a:rPr>
              <a:t>b. Substituting the values of P, a, b, E, I, and L in the expression. </a:t>
            </a:r>
            <a:endParaRPr lang="en-IN" sz="3200" dirty="0">
              <a:effectLst/>
              <a:latin typeface="Times New Roman" panose="02020603050405020304" pitchFamily="18" charset="0"/>
              <a:ea typeface="Batang"/>
            </a:endParaRPr>
          </a:p>
        </p:txBody>
      </p:sp>
    </p:spTree>
    <p:extLst>
      <p:ext uri="{BB962C8B-B14F-4D97-AF65-F5344CB8AC3E}">
        <p14:creationId xmlns:p14="http://schemas.microsoft.com/office/powerpoint/2010/main" val="4078099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9684" y="251804"/>
            <a:ext cx="10882859" cy="2585323"/>
          </a:xfrm>
          <a:prstGeom prst="rect">
            <a:avLst/>
          </a:prstGeom>
          <a:solidFill>
            <a:schemeClr val="accent2">
              <a:lumMod val="20000"/>
              <a:lumOff val="80000"/>
            </a:schemeClr>
          </a:solidFill>
        </p:spPr>
        <p:txBody>
          <a:bodyPr wrap="square">
            <a:spAutoFit/>
          </a:bodyPr>
          <a:lstStyle/>
          <a:p>
            <a:pPr algn="just">
              <a:spcAft>
                <a:spcPts val="0"/>
              </a:spcAft>
            </a:pPr>
            <a:r>
              <a:rPr lang="en-US" b="1" dirty="0" smtClean="0">
                <a:effectLst/>
                <a:latin typeface="Arial" panose="020B0604020202020204" pitchFamily="34" charset="0"/>
                <a:ea typeface="Batang"/>
              </a:rPr>
              <a:t>Problem 3: </a:t>
            </a:r>
            <a:r>
              <a:rPr lang="en-US" dirty="0" smtClean="0">
                <a:effectLst/>
                <a:latin typeface="Arial" panose="020B0604020202020204" pitchFamily="34" charset="0"/>
                <a:ea typeface="Batang"/>
              </a:rPr>
              <a:t>Determine the modulus of resilience for each of the following materials. </a:t>
            </a:r>
            <a:endParaRPr lang="en-IN" sz="3200" dirty="0" smtClean="0">
              <a:effectLst/>
              <a:latin typeface="Times New Roman" panose="02020603050405020304" pitchFamily="18" charset="0"/>
              <a:ea typeface="Batang"/>
            </a:endParaRPr>
          </a:p>
          <a:p>
            <a:pPr marL="630238" indent="-342900" algn="just">
              <a:spcAft>
                <a:spcPts val="0"/>
              </a:spcAft>
              <a:buFont typeface="+mj-lt"/>
              <a:buAutoNum type="alphaLcPeriod"/>
              <a:tabLst>
                <a:tab pos="-1524000" algn="l"/>
              </a:tabLst>
            </a:pPr>
            <a:r>
              <a:rPr lang="en-US" dirty="0" smtClean="0">
                <a:effectLst/>
                <a:latin typeface="Arial" panose="020B0604020202020204" pitchFamily="34" charset="0"/>
                <a:ea typeface="Batang"/>
              </a:rPr>
              <a:t>Stainless steel .    	E = 190 </a:t>
            </a:r>
            <a:r>
              <a:rPr lang="en-US" dirty="0" err="1" smtClean="0">
                <a:effectLst/>
                <a:latin typeface="Arial" panose="020B0604020202020204" pitchFamily="34" charset="0"/>
                <a:ea typeface="Batang"/>
              </a:rPr>
              <a:t>GPa</a:t>
            </a:r>
            <a:r>
              <a:rPr lang="en-US" dirty="0" smtClean="0">
                <a:effectLst/>
                <a:latin typeface="Arial" panose="020B0604020202020204" pitchFamily="34" charset="0"/>
                <a:ea typeface="Batang"/>
              </a:rPr>
              <a:t> </a:t>
            </a:r>
            <a:r>
              <a:rPr lang="en-US" dirty="0" smtClean="0">
                <a:effectLst/>
                <a:latin typeface="Symbol" panose="05050102010706020507" pitchFamily="18" charset="2"/>
                <a:ea typeface="Batang"/>
                <a:cs typeface="Arial" panose="020B0604020202020204" pitchFamily="34" charset="0"/>
              </a:rPr>
              <a:t>; </a:t>
            </a:r>
            <a:r>
              <a:rPr lang="en-US" dirty="0" err="1" smtClean="0">
                <a:effectLst/>
                <a:latin typeface="Symbol" panose="05050102010706020507" pitchFamily="18" charset="2"/>
                <a:ea typeface="Batang"/>
                <a:cs typeface="Arial" panose="020B0604020202020204" pitchFamily="34" charset="0"/>
              </a:rPr>
              <a:t>s</a:t>
            </a:r>
            <a:r>
              <a:rPr lang="en-US" baseline="-25000" dirty="0" err="1" smtClean="0">
                <a:effectLst/>
                <a:latin typeface="Arial" panose="020B0604020202020204" pitchFamily="34" charset="0"/>
                <a:ea typeface="Batang"/>
              </a:rPr>
              <a:t>y</a:t>
            </a:r>
            <a:r>
              <a:rPr lang="en-US" dirty="0" smtClean="0">
                <a:effectLst/>
                <a:latin typeface="Arial" panose="020B0604020202020204" pitchFamily="34" charset="0"/>
                <a:ea typeface="Batang"/>
              </a:rPr>
              <a:t> = 260MPa </a:t>
            </a:r>
            <a:endParaRPr lang="en-IN" sz="3200" dirty="0" smtClean="0">
              <a:effectLst/>
              <a:latin typeface="Times New Roman" panose="02020603050405020304" pitchFamily="18" charset="0"/>
              <a:ea typeface="Batang"/>
            </a:endParaRPr>
          </a:p>
          <a:p>
            <a:pPr marL="630238" indent="-342900" algn="just">
              <a:spcAft>
                <a:spcPts val="0"/>
              </a:spcAft>
              <a:buFont typeface="+mj-lt"/>
              <a:buAutoNum type="alphaLcPeriod"/>
              <a:tabLst>
                <a:tab pos="-1524000" algn="l"/>
              </a:tabLst>
            </a:pPr>
            <a:r>
              <a:rPr lang="en-US" dirty="0" smtClean="0">
                <a:effectLst/>
                <a:latin typeface="Arial" panose="020B0604020202020204" pitchFamily="34" charset="0"/>
                <a:ea typeface="Batang"/>
              </a:rPr>
              <a:t>Malleable cast Iron	E = 165GPa ; </a:t>
            </a:r>
            <a:r>
              <a:rPr lang="en-US" dirty="0" smtClean="0">
                <a:effectLst/>
                <a:latin typeface="Symbol" panose="05050102010706020507" pitchFamily="18" charset="2"/>
                <a:ea typeface="Batang"/>
                <a:cs typeface="Arial" panose="020B0604020202020204" pitchFamily="34" charset="0"/>
              </a:rPr>
              <a:t> </a:t>
            </a:r>
            <a:r>
              <a:rPr lang="en-US" dirty="0" err="1" smtClean="0">
                <a:effectLst/>
                <a:latin typeface="Symbol" panose="05050102010706020507" pitchFamily="18" charset="2"/>
                <a:ea typeface="Batang"/>
                <a:cs typeface="Arial" panose="020B0604020202020204" pitchFamily="34" charset="0"/>
              </a:rPr>
              <a:t>s</a:t>
            </a:r>
            <a:r>
              <a:rPr lang="en-US" baseline="-25000" dirty="0" err="1" smtClean="0">
                <a:effectLst/>
                <a:latin typeface="Arial" panose="020B0604020202020204" pitchFamily="34" charset="0"/>
                <a:ea typeface="Batang"/>
              </a:rPr>
              <a:t>y</a:t>
            </a:r>
            <a:r>
              <a:rPr lang="en-US" dirty="0" smtClean="0">
                <a:effectLst/>
                <a:latin typeface="Arial" panose="020B0604020202020204" pitchFamily="34" charset="0"/>
                <a:ea typeface="Batang"/>
              </a:rPr>
              <a:t> = 230MPa </a:t>
            </a:r>
          </a:p>
          <a:p>
            <a:pPr marL="630238" indent="-342900" algn="just">
              <a:spcAft>
                <a:spcPts val="0"/>
              </a:spcAft>
              <a:buFont typeface="+mj-lt"/>
              <a:buAutoNum type="alphaLcPeriod"/>
              <a:tabLst>
                <a:tab pos="-1524000" algn="l"/>
              </a:tabLst>
            </a:pPr>
            <a:r>
              <a:rPr lang="en-US" dirty="0" smtClean="0">
                <a:effectLst/>
                <a:latin typeface="Arial" panose="020B0604020202020204" pitchFamily="34" charset="0"/>
                <a:ea typeface="Batang"/>
              </a:rPr>
              <a:t>Titanium                    E = 115GPa ;</a:t>
            </a:r>
            <a:r>
              <a:rPr lang="en-US" dirty="0" smtClean="0">
                <a:effectLst/>
                <a:latin typeface="Symbol" panose="05050102010706020507" pitchFamily="18" charset="2"/>
                <a:ea typeface="Batang"/>
                <a:cs typeface="Arial" panose="020B0604020202020204" pitchFamily="34" charset="0"/>
              </a:rPr>
              <a:t>   </a:t>
            </a:r>
            <a:r>
              <a:rPr lang="en-US" dirty="0" err="1" smtClean="0">
                <a:effectLst/>
                <a:latin typeface="Symbol" panose="05050102010706020507" pitchFamily="18" charset="2"/>
                <a:ea typeface="Batang"/>
                <a:cs typeface="Arial" panose="020B0604020202020204" pitchFamily="34" charset="0"/>
              </a:rPr>
              <a:t>s</a:t>
            </a:r>
            <a:r>
              <a:rPr lang="en-US" baseline="-25000" dirty="0" err="1" smtClean="0">
                <a:effectLst/>
                <a:latin typeface="Arial" panose="020B0604020202020204" pitchFamily="34" charset="0"/>
                <a:ea typeface="Batang"/>
              </a:rPr>
              <a:t>y</a:t>
            </a:r>
            <a:r>
              <a:rPr lang="en-US" dirty="0" smtClean="0">
                <a:effectLst/>
                <a:latin typeface="Arial" panose="020B0604020202020204" pitchFamily="34" charset="0"/>
                <a:ea typeface="Batang"/>
              </a:rPr>
              <a:t> = 830MPa </a:t>
            </a:r>
            <a:endParaRPr lang="en-IN" sz="3200" dirty="0">
              <a:latin typeface="Times New Roman" panose="02020603050405020304" pitchFamily="18" charset="0"/>
              <a:ea typeface="Batang"/>
            </a:endParaRPr>
          </a:p>
          <a:p>
            <a:pPr marL="630238" indent="-342900" algn="just">
              <a:spcAft>
                <a:spcPts val="0"/>
              </a:spcAft>
              <a:buFont typeface="+mj-lt"/>
              <a:buAutoNum type="alphaLcPeriod"/>
              <a:tabLst>
                <a:tab pos="-1524000" algn="l"/>
              </a:tabLst>
            </a:pPr>
            <a:r>
              <a:rPr lang="pt-BR" dirty="0" smtClean="0">
                <a:effectLst/>
                <a:latin typeface="Arial" panose="020B0604020202020204" pitchFamily="34" charset="0"/>
                <a:ea typeface="Batang"/>
              </a:rPr>
              <a:t>Magnesium               E = 45GPa </a:t>
            </a:r>
            <a:r>
              <a:rPr lang="en-US" dirty="0" smtClean="0">
                <a:effectLst/>
                <a:latin typeface="Symbol" panose="05050102010706020507" pitchFamily="18" charset="2"/>
                <a:ea typeface="Batang"/>
                <a:cs typeface="Arial" panose="020B0604020202020204" pitchFamily="34" charset="0"/>
              </a:rPr>
              <a:t>  ;   s</a:t>
            </a:r>
            <a:r>
              <a:rPr lang="pt-BR" baseline="-25000" dirty="0" smtClean="0">
                <a:effectLst/>
                <a:latin typeface="Arial" panose="020B0604020202020204" pitchFamily="34" charset="0"/>
                <a:ea typeface="Batang"/>
              </a:rPr>
              <a:t>y</a:t>
            </a:r>
            <a:r>
              <a:rPr lang="pt-BR" dirty="0" smtClean="0">
                <a:effectLst/>
                <a:latin typeface="Arial" panose="020B0604020202020204" pitchFamily="34" charset="0"/>
                <a:ea typeface="Batang"/>
              </a:rPr>
              <a:t> = 200MPa </a:t>
            </a:r>
            <a:endParaRPr lang="en-IN" sz="3200" dirty="0" smtClean="0">
              <a:effectLst/>
              <a:latin typeface="Times New Roman" panose="02020603050405020304" pitchFamily="18" charset="0"/>
              <a:ea typeface="Batang"/>
            </a:endParaRPr>
          </a:p>
          <a:p>
            <a:pPr algn="just">
              <a:spcAft>
                <a:spcPts val="0"/>
              </a:spcAft>
            </a:pPr>
            <a:endParaRPr lang="en-US" dirty="0" smtClean="0">
              <a:effectLst/>
              <a:latin typeface="Arial" panose="020B0604020202020204" pitchFamily="34" charset="0"/>
              <a:ea typeface="Batang"/>
            </a:endParaRPr>
          </a:p>
          <a:p>
            <a:pPr algn="just">
              <a:spcAft>
                <a:spcPts val="0"/>
              </a:spcAft>
            </a:pPr>
            <a:r>
              <a:rPr lang="en-US" b="1" dirty="0" smtClean="0">
                <a:effectLst/>
                <a:latin typeface="Arial" panose="020B0604020202020204" pitchFamily="34" charset="0"/>
                <a:ea typeface="Batang"/>
              </a:rPr>
              <a:t>Problem 4: </a:t>
            </a:r>
            <a:r>
              <a:rPr lang="en-US" dirty="0" smtClean="0">
                <a:effectLst/>
                <a:latin typeface="Arial" panose="020B0604020202020204" pitchFamily="34" charset="0"/>
                <a:ea typeface="Batang"/>
              </a:rPr>
              <a:t>For the given Loading arrangement on the rod ABC determine </a:t>
            </a:r>
            <a:endParaRPr lang="en-IN" sz="3200" dirty="0" smtClean="0">
              <a:effectLst/>
              <a:latin typeface="Times New Roman" panose="02020603050405020304" pitchFamily="18" charset="0"/>
              <a:ea typeface="Batang"/>
            </a:endParaRPr>
          </a:p>
          <a:p>
            <a:pPr algn="just">
              <a:spcAft>
                <a:spcPts val="0"/>
              </a:spcAft>
            </a:pPr>
            <a:r>
              <a:rPr lang="en-US" dirty="0" smtClean="0">
                <a:effectLst/>
                <a:latin typeface="Arial" panose="020B0604020202020204" pitchFamily="34" charset="0"/>
                <a:ea typeface="Batang"/>
              </a:rPr>
              <a:t>(a). The strain energy of the steel rod ABC when P = 40 KN. </a:t>
            </a:r>
            <a:endParaRPr lang="en-IN" sz="3200" dirty="0" smtClean="0">
              <a:effectLst/>
              <a:latin typeface="Times New Roman" panose="02020603050405020304" pitchFamily="18" charset="0"/>
              <a:ea typeface="Batang"/>
            </a:endParaRPr>
          </a:p>
          <a:p>
            <a:pPr algn="just">
              <a:spcAft>
                <a:spcPts val="0"/>
              </a:spcAft>
            </a:pPr>
            <a:r>
              <a:rPr lang="en-US" dirty="0" smtClean="0">
                <a:effectLst/>
                <a:latin typeface="Arial" panose="020B0604020202020204" pitchFamily="34" charset="0"/>
                <a:ea typeface="Batang"/>
              </a:rPr>
              <a:t>(b). The corresponding strain energy density in portions AB and BC of the rod. </a:t>
            </a:r>
            <a:endParaRPr lang="en-IN" sz="3200" dirty="0">
              <a:effectLst/>
              <a:latin typeface="Times New Roman" panose="02020603050405020304" pitchFamily="18" charset="0"/>
              <a:ea typeface="Batang"/>
            </a:endParaRPr>
          </a:p>
        </p:txBody>
      </p:sp>
      <p:pic>
        <p:nvPicPr>
          <p:cNvPr id="11266" name="Picture 2" descr="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684" y="2837127"/>
            <a:ext cx="2219441" cy="3795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33760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12651" y="306262"/>
            <a:ext cx="5336717" cy="523220"/>
          </a:xfrm>
          <a:prstGeom prst="rect">
            <a:avLst/>
          </a:prstGeom>
          <a:solidFill>
            <a:srgbClr val="FFFF00"/>
          </a:solidFill>
        </p:spPr>
        <p:txBody>
          <a:bodyPr wrap="none">
            <a:spAutoFit/>
          </a:bodyPr>
          <a:lstStyle/>
          <a:p>
            <a:pPr algn="ctr">
              <a:spcAft>
                <a:spcPts val="0"/>
              </a:spcAft>
            </a:pPr>
            <a:r>
              <a:rPr lang="en-US" sz="2800" b="1" dirty="0" smtClean="0">
                <a:effectLst/>
                <a:latin typeface="Arial" panose="020B0604020202020204" pitchFamily="34" charset="0"/>
                <a:ea typeface="Batang"/>
              </a:rPr>
              <a:t>Complementary Strain Energy</a:t>
            </a:r>
            <a:endParaRPr lang="en-IN" sz="2800" dirty="0">
              <a:effectLst/>
              <a:latin typeface="Times New Roman" panose="02020603050405020304" pitchFamily="18" charset="0"/>
              <a:ea typeface="Batang"/>
            </a:endParaRPr>
          </a:p>
        </p:txBody>
      </p:sp>
      <p:pic>
        <p:nvPicPr>
          <p:cNvPr id="12290" name="Picture 2" descr="fig%2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9640" y="4193320"/>
            <a:ext cx="2033899" cy="2485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3" descr="fig%2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0714" y="1537075"/>
            <a:ext cx="2423644" cy="2844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79882" y="829482"/>
            <a:ext cx="2788170" cy="3139321"/>
          </a:xfrm>
          <a:prstGeom prst="rect">
            <a:avLst/>
          </a:prstGeom>
          <a:solidFill>
            <a:schemeClr val="accent2">
              <a:lumMod val="40000"/>
              <a:lumOff val="60000"/>
            </a:schemeClr>
          </a:solidFill>
        </p:spPr>
        <p:txBody>
          <a:bodyPr wrap="square">
            <a:spAutoFit/>
          </a:bodyPr>
          <a:lstStyle/>
          <a:p>
            <a:pPr algn="just"/>
            <a:r>
              <a:rPr lang="en-US" dirty="0" smtClean="0">
                <a:effectLst/>
                <a:latin typeface="Arial" panose="020B0604020202020204" pitchFamily="34" charset="0"/>
                <a:ea typeface="Batang"/>
              </a:rPr>
              <a:t>Consider the stress strain diagram as shown below. The area enclosed by the inclined line and the vertical axis is called the complementary strain energy. For a linearly elastic materials the complementary strain energy and elastic strain energy are the same. </a:t>
            </a:r>
            <a:endParaRPr lang="en-IN" dirty="0"/>
          </a:p>
        </p:txBody>
      </p:sp>
      <p:pic>
        <p:nvPicPr>
          <p:cNvPr id="12292" name="Picture 4" descr="fig%2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9664" y="1619161"/>
            <a:ext cx="2028825"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455459" y="1017458"/>
            <a:ext cx="6505731" cy="646331"/>
          </a:xfrm>
          <a:prstGeom prst="rect">
            <a:avLst/>
          </a:prstGeom>
        </p:spPr>
        <p:txBody>
          <a:bodyPr wrap="square">
            <a:spAutoFit/>
          </a:bodyPr>
          <a:lstStyle/>
          <a:p>
            <a:pPr algn="just">
              <a:spcAft>
                <a:spcPts val="0"/>
              </a:spcAft>
            </a:pPr>
            <a:r>
              <a:rPr lang="en-US" dirty="0" smtClean="0">
                <a:effectLst/>
                <a:latin typeface="Arial" panose="020B0604020202020204" pitchFamily="34" charset="0"/>
                <a:ea typeface="Batang"/>
              </a:rPr>
              <a:t>Let us consider elastic non linear prismatic bar subjected to an axial load. The resulting stress strain plot is as shown. </a:t>
            </a:r>
            <a:endParaRPr lang="en-IN" sz="3200" dirty="0">
              <a:effectLst/>
              <a:latin typeface="Times New Roman" panose="02020603050405020304" pitchFamily="18" charset="0"/>
              <a:ea typeface="Batang"/>
            </a:endParaRPr>
          </a:p>
        </p:txBody>
      </p:sp>
      <p:sp>
        <p:nvSpPr>
          <p:cNvPr id="5" name="Rectangle 4"/>
          <p:cNvSpPr/>
          <p:nvPr/>
        </p:nvSpPr>
        <p:spPr>
          <a:xfrm>
            <a:off x="9041457" y="1819387"/>
            <a:ext cx="3005635" cy="923330"/>
          </a:xfrm>
          <a:prstGeom prst="rect">
            <a:avLst/>
          </a:prstGeom>
          <a:solidFill>
            <a:schemeClr val="accent1">
              <a:lumMod val="40000"/>
              <a:lumOff val="60000"/>
            </a:schemeClr>
          </a:solidFill>
        </p:spPr>
        <p:txBody>
          <a:bodyPr wrap="square">
            <a:spAutoFit/>
          </a:bodyPr>
          <a:lstStyle/>
          <a:p>
            <a:pPr algn="just">
              <a:spcAft>
                <a:spcPts val="0"/>
              </a:spcAft>
            </a:pPr>
            <a:r>
              <a:rPr lang="en-US" dirty="0" smtClean="0">
                <a:effectLst/>
                <a:latin typeface="Arial" panose="020B0604020202020204" pitchFamily="34" charset="0"/>
                <a:ea typeface="Batang"/>
              </a:rPr>
              <a:t>The new term complementary work is defined as follows </a:t>
            </a:r>
            <a:endParaRPr lang="en-IN" sz="3200" dirty="0">
              <a:effectLst/>
              <a:latin typeface="Times New Roman" panose="02020603050405020304" pitchFamily="18" charset="0"/>
              <a:ea typeface="Batang"/>
            </a:endParaRPr>
          </a:p>
        </p:txBody>
      </p:sp>
      <p:pic>
        <p:nvPicPr>
          <p:cNvPr id="12293" name="Picture 5" descr="Eq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15970" y="2712151"/>
            <a:ext cx="1491741" cy="1491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865189" y="4440144"/>
            <a:ext cx="7962049" cy="646331"/>
          </a:xfrm>
          <a:prstGeom prst="rect">
            <a:avLst/>
          </a:prstGeom>
          <a:solidFill>
            <a:schemeClr val="accent4">
              <a:lumMod val="40000"/>
              <a:lumOff val="60000"/>
            </a:schemeClr>
          </a:solidFill>
        </p:spPr>
        <p:txBody>
          <a:bodyPr wrap="square">
            <a:spAutoFit/>
          </a:bodyPr>
          <a:lstStyle/>
          <a:p>
            <a:pPr algn="just">
              <a:spcAft>
                <a:spcPts val="0"/>
              </a:spcAft>
            </a:pPr>
            <a:r>
              <a:rPr lang="en-US" dirty="0" smtClean="0">
                <a:effectLst/>
                <a:latin typeface="Arial" panose="020B0604020202020204" pitchFamily="34" charset="0"/>
                <a:ea typeface="Batang"/>
              </a:rPr>
              <a:t>So In geometric sense the work </a:t>
            </a:r>
            <a:r>
              <a:rPr lang="en-US" b="1" dirty="0" smtClean="0">
                <a:solidFill>
                  <a:srgbClr val="FF0000"/>
                </a:solidFill>
                <a:effectLst/>
                <a:latin typeface="Arial" panose="020B0604020202020204" pitchFamily="34" charset="0"/>
                <a:ea typeface="Batang"/>
              </a:rPr>
              <a:t>“W*” </a:t>
            </a:r>
            <a:r>
              <a:rPr lang="en-US" dirty="0" smtClean="0">
                <a:effectLst/>
                <a:latin typeface="Arial" panose="020B0604020202020204" pitchFamily="34" charset="0"/>
                <a:ea typeface="Batang"/>
              </a:rPr>
              <a:t>is the complement of the work </a:t>
            </a:r>
            <a:r>
              <a:rPr lang="en-US" b="1" dirty="0" smtClean="0">
                <a:solidFill>
                  <a:schemeClr val="tx2"/>
                </a:solidFill>
                <a:effectLst/>
                <a:latin typeface="Arial" panose="020B0604020202020204" pitchFamily="34" charset="0"/>
                <a:ea typeface="Batang"/>
              </a:rPr>
              <a:t>‘W'</a:t>
            </a:r>
            <a:r>
              <a:rPr lang="en-US" dirty="0" smtClean="0">
                <a:effectLst/>
                <a:latin typeface="Arial" panose="020B0604020202020204" pitchFamily="34" charset="0"/>
                <a:ea typeface="Batang"/>
              </a:rPr>
              <a:t> because it completes rectangle as shown in the above figure </a:t>
            </a:r>
            <a:endParaRPr lang="en-IN" sz="3200" dirty="0">
              <a:effectLst/>
              <a:latin typeface="Times New Roman" panose="02020603050405020304" pitchFamily="18" charset="0"/>
              <a:ea typeface="Batang"/>
            </a:endParaRPr>
          </a:p>
        </p:txBody>
      </p:sp>
      <p:pic>
        <p:nvPicPr>
          <p:cNvPr id="12294" name="Picture 6" descr="Eqn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4382" y="5112752"/>
            <a:ext cx="1661819" cy="71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2653259" y="5860572"/>
            <a:ext cx="9351025" cy="923330"/>
          </a:xfrm>
          <a:prstGeom prst="rect">
            <a:avLst/>
          </a:prstGeom>
        </p:spPr>
        <p:txBody>
          <a:bodyPr wrap="square">
            <a:spAutoFit/>
          </a:bodyPr>
          <a:lstStyle/>
          <a:p>
            <a:pPr algn="just">
              <a:spcAft>
                <a:spcPts val="0"/>
              </a:spcAft>
            </a:pPr>
            <a:r>
              <a:rPr lang="en-US" dirty="0" smtClean="0">
                <a:effectLst/>
                <a:latin typeface="Arial" panose="020B0604020202020204" pitchFamily="34" charset="0"/>
                <a:ea typeface="Batang"/>
              </a:rPr>
              <a:t>Sometimes the complementary energy is also called the stress energy. Complementary Energy is expressed in terms of the load and that the strain energy is expressed in terms of the displacement. </a:t>
            </a:r>
            <a:endParaRPr lang="en-IN" sz="3200" dirty="0">
              <a:effectLst/>
              <a:latin typeface="Times New Roman" panose="02020603050405020304" pitchFamily="18" charset="0"/>
              <a:ea typeface="Batang"/>
            </a:endParaRPr>
          </a:p>
        </p:txBody>
      </p:sp>
    </p:spTree>
    <p:extLst>
      <p:ext uri="{BB962C8B-B14F-4D97-AF65-F5344CB8AC3E}">
        <p14:creationId xmlns:p14="http://schemas.microsoft.com/office/powerpoint/2010/main" val="24185153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833" y="303312"/>
            <a:ext cx="11362543" cy="1354217"/>
          </a:xfrm>
          <a:prstGeom prst="rect">
            <a:avLst/>
          </a:prstGeom>
        </p:spPr>
        <p:txBody>
          <a:bodyPr wrap="square">
            <a:spAutoFit/>
          </a:bodyPr>
          <a:lstStyle/>
          <a:p>
            <a:pPr algn="ctr">
              <a:spcAft>
                <a:spcPts val="0"/>
              </a:spcAft>
            </a:pPr>
            <a:r>
              <a:rPr lang="en-US" sz="2800" b="1" dirty="0" err="1" smtClean="0">
                <a:effectLst/>
                <a:latin typeface="Arial" panose="020B0604020202020204" pitchFamily="34" charset="0"/>
                <a:ea typeface="Batang"/>
              </a:rPr>
              <a:t>Castigliano's</a:t>
            </a:r>
            <a:r>
              <a:rPr lang="en-US" sz="2800" b="1" dirty="0" smtClean="0">
                <a:effectLst/>
                <a:latin typeface="Arial" panose="020B0604020202020204" pitchFamily="34" charset="0"/>
                <a:ea typeface="Batang"/>
              </a:rPr>
              <a:t> Theorem</a:t>
            </a:r>
          </a:p>
          <a:p>
            <a:pPr algn="just">
              <a:spcAft>
                <a:spcPts val="0"/>
              </a:spcAft>
            </a:pPr>
            <a:r>
              <a:rPr lang="en-US" dirty="0" smtClean="0">
                <a:effectLst/>
                <a:latin typeface="Arial" panose="020B0604020202020204" pitchFamily="34" charset="0"/>
                <a:ea typeface="Batang"/>
              </a:rPr>
              <a:t>Strain energy techniques are frequently used to analyze the deflection of beam and structures. </a:t>
            </a:r>
            <a:r>
              <a:rPr lang="en-US" dirty="0" err="1" smtClean="0">
                <a:effectLst/>
                <a:latin typeface="Arial" panose="020B0604020202020204" pitchFamily="34" charset="0"/>
                <a:ea typeface="Batang"/>
              </a:rPr>
              <a:t>Castigliano's</a:t>
            </a:r>
            <a:r>
              <a:rPr lang="en-US" dirty="0" smtClean="0">
                <a:effectLst/>
                <a:latin typeface="Arial" panose="020B0604020202020204" pitchFamily="34" charset="0"/>
                <a:ea typeface="Batang"/>
              </a:rPr>
              <a:t> theorem were developed by the Italian engineer Alberto </a:t>
            </a:r>
            <a:r>
              <a:rPr lang="en-US" dirty="0" err="1">
                <a:latin typeface="Arial" panose="020B0604020202020204" pitchFamily="34" charset="0"/>
                <a:ea typeface="Batang"/>
              </a:rPr>
              <a:t>C</a:t>
            </a:r>
            <a:r>
              <a:rPr lang="en-US" dirty="0" err="1" smtClean="0">
                <a:effectLst/>
                <a:latin typeface="Arial" panose="020B0604020202020204" pitchFamily="34" charset="0"/>
                <a:ea typeface="Batang"/>
              </a:rPr>
              <a:t>astigliano</a:t>
            </a:r>
            <a:r>
              <a:rPr lang="en-US" dirty="0" smtClean="0">
                <a:effectLst/>
                <a:latin typeface="Arial" panose="020B0604020202020204" pitchFamily="34" charset="0"/>
                <a:ea typeface="Batang"/>
              </a:rPr>
              <a:t> in the year 1873, these theorems are applicable to any structure for which the force deformation relations are linear </a:t>
            </a:r>
            <a:endParaRPr lang="en-IN" sz="3200" dirty="0">
              <a:effectLst/>
              <a:latin typeface="Times New Roman" panose="02020603050405020304" pitchFamily="18" charset="0"/>
              <a:ea typeface="Batang"/>
            </a:endParaRPr>
          </a:p>
        </p:txBody>
      </p:sp>
      <p:pic>
        <p:nvPicPr>
          <p:cNvPr id="13314" name="Picture 2" descr="fig%2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439" y="2282874"/>
            <a:ext cx="4528225" cy="398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5516381" y="1791229"/>
            <a:ext cx="6205927" cy="923330"/>
          </a:xfrm>
          <a:prstGeom prst="rect">
            <a:avLst/>
          </a:prstGeom>
          <a:solidFill>
            <a:schemeClr val="accent1">
              <a:lumMod val="40000"/>
              <a:lumOff val="60000"/>
            </a:schemeClr>
          </a:solidFill>
        </p:spPr>
        <p:txBody>
          <a:bodyPr wrap="square">
            <a:spAutoFit/>
          </a:bodyPr>
          <a:lstStyle/>
          <a:p>
            <a:pPr algn="just">
              <a:spcAft>
                <a:spcPts val="0"/>
              </a:spcAft>
            </a:pPr>
            <a:r>
              <a:rPr lang="en-US" dirty="0" smtClean="0">
                <a:effectLst/>
                <a:latin typeface="Arial" panose="020B0604020202020204" pitchFamily="34" charset="0"/>
                <a:ea typeface="Batang"/>
              </a:rPr>
              <a:t>Let the two Loads P</a:t>
            </a:r>
            <a:r>
              <a:rPr lang="en-US" baseline="-25000" dirty="0" smtClean="0">
                <a:effectLst/>
                <a:latin typeface="Arial" panose="020B0604020202020204" pitchFamily="34" charset="0"/>
                <a:ea typeface="Batang"/>
              </a:rPr>
              <a:t>1</a:t>
            </a:r>
            <a:r>
              <a:rPr lang="en-US" dirty="0" smtClean="0">
                <a:effectLst/>
                <a:latin typeface="Arial" panose="020B0604020202020204" pitchFamily="34" charset="0"/>
                <a:ea typeface="Batang"/>
              </a:rPr>
              <a:t> and P</a:t>
            </a:r>
            <a:r>
              <a:rPr lang="en-US" baseline="-25000" dirty="0" smtClean="0">
                <a:effectLst/>
                <a:latin typeface="Arial" panose="020B0604020202020204" pitchFamily="34" charset="0"/>
                <a:ea typeface="Batang"/>
              </a:rPr>
              <a:t>2</a:t>
            </a:r>
            <a:r>
              <a:rPr lang="en-US" dirty="0" smtClean="0">
                <a:effectLst/>
                <a:latin typeface="Arial" panose="020B0604020202020204" pitchFamily="34" charset="0"/>
                <a:ea typeface="Batang"/>
              </a:rPr>
              <a:t> produce deflections Y</a:t>
            </a:r>
            <a:r>
              <a:rPr lang="en-US" baseline="-25000" dirty="0" smtClean="0">
                <a:effectLst/>
                <a:latin typeface="Arial" panose="020B0604020202020204" pitchFamily="34" charset="0"/>
                <a:ea typeface="Batang"/>
              </a:rPr>
              <a:t>1</a:t>
            </a:r>
            <a:r>
              <a:rPr lang="en-US" dirty="0" smtClean="0">
                <a:effectLst/>
                <a:latin typeface="Arial" panose="020B0604020202020204" pitchFamily="34" charset="0"/>
                <a:ea typeface="Batang"/>
              </a:rPr>
              <a:t> and Y</a:t>
            </a:r>
            <a:r>
              <a:rPr lang="en-US" baseline="-25000" dirty="0" smtClean="0">
                <a:effectLst/>
                <a:latin typeface="Arial" panose="020B0604020202020204" pitchFamily="34" charset="0"/>
                <a:ea typeface="Batang"/>
              </a:rPr>
              <a:t>2</a:t>
            </a:r>
            <a:r>
              <a:rPr lang="en-US" dirty="0" smtClean="0">
                <a:effectLst/>
                <a:latin typeface="Arial" panose="020B0604020202020204" pitchFamily="34" charset="0"/>
                <a:ea typeface="Batang"/>
              </a:rPr>
              <a:t> respectively strain energy in the beam is equal to the work done by the forces. </a:t>
            </a:r>
            <a:endParaRPr lang="en-IN" sz="3200" dirty="0">
              <a:effectLst/>
              <a:latin typeface="Times New Roman" panose="02020603050405020304" pitchFamily="18" charset="0"/>
              <a:ea typeface="Batang"/>
            </a:endParaRPr>
          </a:p>
        </p:txBody>
      </p:sp>
      <p:sp>
        <p:nvSpPr>
          <p:cNvPr id="4" name="Rectangle 3"/>
          <p:cNvSpPr/>
          <p:nvPr/>
        </p:nvSpPr>
        <p:spPr>
          <a:xfrm>
            <a:off x="310525" y="1883562"/>
            <a:ext cx="4685898" cy="369332"/>
          </a:xfrm>
          <a:prstGeom prst="rect">
            <a:avLst/>
          </a:prstGeom>
          <a:solidFill>
            <a:schemeClr val="accent2">
              <a:lumMod val="40000"/>
              <a:lumOff val="60000"/>
            </a:schemeClr>
          </a:solidFill>
        </p:spPr>
        <p:txBody>
          <a:bodyPr wrap="none">
            <a:spAutoFit/>
          </a:bodyPr>
          <a:lstStyle/>
          <a:p>
            <a:pPr algn="just">
              <a:spcAft>
                <a:spcPts val="0"/>
              </a:spcAft>
            </a:pPr>
            <a:r>
              <a:rPr lang="en-US" dirty="0" smtClean="0">
                <a:effectLst/>
                <a:latin typeface="Arial" panose="020B0604020202020204" pitchFamily="34" charset="0"/>
                <a:ea typeface="Batang"/>
              </a:rPr>
              <a:t>Consider a loaded beam as shown in figure </a:t>
            </a:r>
            <a:endParaRPr lang="en-IN" sz="3200" dirty="0" smtClean="0">
              <a:effectLst/>
              <a:latin typeface="Times New Roman" panose="02020603050405020304" pitchFamily="18" charset="0"/>
              <a:ea typeface="Batang"/>
            </a:endParaRPr>
          </a:p>
        </p:txBody>
      </p:sp>
      <p:pic>
        <p:nvPicPr>
          <p:cNvPr id="13315" name="Picture 3" descr="Eqn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0543" y="2836778"/>
            <a:ext cx="3060113" cy="610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5386465" y="3569957"/>
            <a:ext cx="6635645" cy="1415772"/>
          </a:xfrm>
          <a:prstGeom prst="rect">
            <a:avLst/>
          </a:prstGeom>
        </p:spPr>
        <p:txBody>
          <a:bodyPr wrap="square">
            <a:spAutoFit/>
          </a:bodyPr>
          <a:lstStyle/>
          <a:p>
            <a:pPr algn="just">
              <a:spcAft>
                <a:spcPts val="0"/>
              </a:spcAft>
            </a:pPr>
            <a:r>
              <a:rPr lang="en-US" dirty="0" smtClean="0">
                <a:effectLst/>
                <a:latin typeface="Arial" panose="020B0604020202020204" pitchFamily="34" charset="0"/>
                <a:ea typeface="Batang"/>
              </a:rPr>
              <a:t>Let the Load P</a:t>
            </a:r>
            <a:r>
              <a:rPr lang="en-US" baseline="-25000" dirty="0" smtClean="0">
                <a:effectLst/>
                <a:latin typeface="Arial" panose="020B0604020202020204" pitchFamily="34" charset="0"/>
                <a:ea typeface="Batang"/>
              </a:rPr>
              <a:t>1</a:t>
            </a:r>
            <a:r>
              <a:rPr lang="en-US" dirty="0" smtClean="0">
                <a:effectLst/>
                <a:latin typeface="Arial" panose="020B0604020202020204" pitchFamily="34" charset="0"/>
                <a:ea typeface="Batang"/>
              </a:rPr>
              <a:t> be increased by an amount </a:t>
            </a:r>
            <a:r>
              <a:rPr lang="en-US" dirty="0" smtClean="0">
                <a:effectLst/>
                <a:latin typeface="Symbol" panose="05050102010706020507" pitchFamily="18" charset="2"/>
                <a:ea typeface="Batang"/>
                <a:cs typeface="Arial" panose="020B0604020202020204" pitchFamily="34" charset="0"/>
              </a:rPr>
              <a:t>D</a:t>
            </a:r>
            <a:r>
              <a:rPr lang="en-US" dirty="0" smtClean="0">
                <a:effectLst/>
                <a:latin typeface="Arial" panose="020B0604020202020204" pitchFamily="34" charset="0"/>
                <a:ea typeface="Batang"/>
              </a:rPr>
              <a:t>P</a:t>
            </a:r>
            <a:r>
              <a:rPr lang="en-US" baseline="-25000" dirty="0" smtClean="0">
                <a:effectLst/>
                <a:latin typeface="Arial" panose="020B0604020202020204" pitchFamily="34" charset="0"/>
                <a:ea typeface="Batang"/>
              </a:rPr>
              <a:t>1</a:t>
            </a:r>
            <a:r>
              <a:rPr lang="en-US" dirty="0" smtClean="0">
                <a:effectLst/>
                <a:latin typeface="Arial" panose="020B0604020202020204" pitchFamily="34" charset="0"/>
                <a:ea typeface="Batang"/>
              </a:rPr>
              <a:t>. </a:t>
            </a:r>
            <a:endParaRPr lang="en-IN" sz="3200" dirty="0" smtClean="0">
              <a:effectLst/>
              <a:latin typeface="Times New Roman" panose="02020603050405020304" pitchFamily="18" charset="0"/>
              <a:ea typeface="Batang"/>
            </a:endParaRPr>
          </a:p>
          <a:p>
            <a:pPr algn="just">
              <a:spcAft>
                <a:spcPts val="0"/>
              </a:spcAft>
            </a:pPr>
            <a:r>
              <a:rPr lang="en-US" dirty="0" smtClean="0">
                <a:effectLst/>
                <a:latin typeface="Arial" panose="020B0604020202020204" pitchFamily="34" charset="0"/>
                <a:ea typeface="Batang"/>
              </a:rPr>
              <a:t>Let </a:t>
            </a:r>
            <a:r>
              <a:rPr lang="en-US" dirty="0" smtClean="0">
                <a:effectLst/>
                <a:latin typeface="Symbol" panose="05050102010706020507" pitchFamily="18" charset="2"/>
                <a:ea typeface="Batang"/>
                <a:cs typeface="Arial" panose="020B0604020202020204" pitchFamily="34" charset="0"/>
              </a:rPr>
              <a:t>D</a:t>
            </a:r>
            <a:r>
              <a:rPr lang="en-US" dirty="0" smtClean="0">
                <a:effectLst/>
                <a:latin typeface="Arial" panose="020B0604020202020204" pitchFamily="34" charset="0"/>
                <a:ea typeface="Batang"/>
              </a:rPr>
              <a:t>P</a:t>
            </a:r>
            <a:r>
              <a:rPr lang="en-US" baseline="-25000" dirty="0" smtClean="0">
                <a:effectLst/>
                <a:latin typeface="Arial" panose="020B0604020202020204" pitchFamily="34" charset="0"/>
                <a:ea typeface="Batang"/>
              </a:rPr>
              <a:t>1</a:t>
            </a:r>
            <a:r>
              <a:rPr lang="en-US" dirty="0" smtClean="0">
                <a:effectLst/>
                <a:latin typeface="Arial" panose="020B0604020202020204" pitchFamily="34" charset="0"/>
                <a:ea typeface="Batang"/>
              </a:rPr>
              <a:t> and </a:t>
            </a:r>
            <a:r>
              <a:rPr lang="en-US" dirty="0" smtClean="0">
                <a:effectLst/>
                <a:latin typeface="Symbol" panose="05050102010706020507" pitchFamily="18" charset="2"/>
                <a:ea typeface="Batang"/>
                <a:cs typeface="Arial" panose="020B0604020202020204" pitchFamily="34" charset="0"/>
              </a:rPr>
              <a:t>D</a:t>
            </a:r>
            <a:r>
              <a:rPr lang="en-US" dirty="0" smtClean="0">
                <a:effectLst/>
                <a:latin typeface="Arial" panose="020B0604020202020204" pitchFamily="34" charset="0"/>
                <a:ea typeface="Batang"/>
              </a:rPr>
              <a:t>P</a:t>
            </a:r>
            <a:r>
              <a:rPr lang="en-US" baseline="-25000" dirty="0" smtClean="0">
                <a:effectLst/>
                <a:latin typeface="Arial" panose="020B0604020202020204" pitchFamily="34" charset="0"/>
                <a:ea typeface="Batang"/>
              </a:rPr>
              <a:t>2</a:t>
            </a:r>
            <a:r>
              <a:rPr lang="en-US" dirty="0" smtClean="0">
                <a:effectLst/>
                <a:latin typeface="Arial" panose="020B0604020202020204" pitchFamily="34" charset="0"/>
                <a:ea typeface="Batang"/>
              </a:rPr>
              <a:t> be the corresponding changes in deflection due to change in load to </a:t>
            </a:r>
            <a:r>
              <a:rPr lang="en-US" dirty="0" smtClean="0">
                <a:effectLst/>
                <a:latin typeface="Symbol" panose="05050102010706020507" pitchFamily="18" charset="2"/>
                <a:ea typeface="Batang"/>
                <a:cs typeface="Arial" panose="020B0604020202020204" pitchFamily="34" charset="0"/>
              </a:rPr>
              <a:t>D</a:t>
            </a:r>
            <a:r>
              <a:rPr lang="en-US" dirty="0" smtClean="0">
                <a:effectLst/>
                <a:latin typeface="Arial" panose="020B0604020202020204" pitchFamily="34" charset="0"/>
                <a:ea typeface="Batang"/>
              </a:rPr>
              <a:t>P</a:t>
            </a:r>
            <a:r>
              <a:rPr lang="en-US" baseline="-25000" dirty="0" smtClean="0">
                <a:effectLst/>
                <a:latin typeface="Arial" panose="020B0604020202020204" pitchFamily="34" charset="0"/>
                <a:ea typeface="Batang"/>
              </a:rPr>
              <a:t>1</a:t>
            </a:r>
            <a:r>
              <a:rPr lang="en-US" dirty="0" smtClean="0">
                <a:effectLst/>
                <a:latin typeface="Arial" panose="020B0604020202020204" pitchFamily="34" charset="0"/>
                <a:ea typeface="Batang"/>
              </a:rPr>
              <a:t>. </a:t>
            </a:r>
            <a:endParaRPr lang="en-IN" sz="3200" dirty="0" smtClean="0">
              <a:effectLst/>
              <a:latin typeface="Times New Roman" panose="02020603050405020304" pitchFamily="18" charset="0"/>
              <a:ea typeface="Batang"/>
            </a:endParaRPr>
          </a:p>
          <a:p>
            <a:r>
              <a:rPr lang="en-US" dirty="0" smtClean="0">
                <a:effectLst/>
                <a:latin typeface="Arial" panose="020B0604020202020204" pitchFamily="34" charset="0"/>
                <a:ea typeface="Batang"/>
              </a:rPr>
              <a:t>Now the increase in strain energy</a:t>
            </a:r>
            <a:r>
              <a:rPr lang="en-US" sz="3200" dirty="0" smtClean="0">
                <a:effectLst/>
                <a:latin typeface="Times New Roman" panose="02020603050405020304" pitchFamily="18" charset="0"/>
                <a:ea typeface="Batang"/>
              </a:rPr>
              <a:t> </a:t>
            </a:r>
            <a:endParaRPr lang="en-IN" dirty="0"/>
          </a:p>
        </p:txBody>
      </p:sp>
      <p:pic>
        <p:nvPicPr>
          <p:cNvPr id="13316" name="Picture 4" descr="Eqn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5405" y="5017265"/>
            <a:ext cx="3667828" cy="547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502046" y="5681862"/>
            <a:ext cx="6096000" cy="646331"/>
          </a:xfrm>
          <a:prstGeom prst="rect">
            <a:avLst/>
          </a:prstGeom>
        </p:spPr>
        <p:txBody>
          <a:bodyPr>
            <a:spAutoFit/>
          </a:bodyPr>
          <a:lstStyle/>
          <a:p>
            <a:pPr algn="just">
              <a:spcAft>
                <a:spcPts val="0"/>
              </a:spcAft>
            </a:pPr>
            <a:r>
              <a:rPr lang="en-US" dirty="0" smtClean="0">
                <a:effectLst/>
                <a:latin typeface="Arial" panose="020B0604020202020204" pitchFamily="34" charset="0"/>
                <a:ea typeface="Batang"/>
              </a:rPr>
              <a:t>Suppose the increment in load is applied first followed by P</a:t>
            </a:r>
            <a:r>
              <a:rPr lang="en-US" baseline="-25000" dirty="0" smtClean="0">
                <a:effectLst/>
                <a:latin typeface="Arial" panose="020B0604020202020204" pitchFamily="34" charset="0"/>
                <a:ea typeface="Batang"/>
              </a:rPr>
              <a:t>1</a:t>
            </a:r>
            <a:r>
              <a:rPr lang="en-US" dirty="0" smtClean="0">
                <a:effectLst/>
                <a:latin typeface="Arial" panose="020B0604020202020204" pitchFamily="34" charset="0"/>
                <a:ea typeface="Batang"/>
              </a:rPr>
              <a:t> and P</a:t>
            </a:r>
            <a:r>
              <a:rPr lang="en-US" baseline="-25000" dirty="0" smtClean="0">
                <a:effectLst/>
                <a:latin typeface="Arial" panose="020B0604020202020204" pitchFamily="34" charset="0"/>
                <a:ea typeface="Batang"/>
              </a:rPr>
              <a:t>2</a:t>
            </a:r>
            <a:r>
              <a:rPr lang="en-US" dirty="0" smtClean="0">
                <a:effectLst/>
                <a:latin typeface="Arial" panose="020B0604020202020204" pitchFamily="34" charset="0"/>
                <a:ea typeface="Batang"/>
              </a:rPr>
              <a:t> then the resulting strain energy is </a:t>
            </a:r>
            <a:endParaRPr lang="en-IN" sz="3200" dirty="0">
              <a:effectLst/>
              <a:latin typeface="Times New Roman" panose="02020603050405020304" pitchFamily="18" charset="0"/>
              <a:ea typeface="Batang"/>
            </a:endParaRPr>
          </a:p>
        </p:txBody>
      </p:sp>
    </p:spTree>
    <p:extLst>
      <p:ext uri="{BB962C8B-B14F-4D97-AF65-F5344CB8AC3E}">
        <p14:creationId xmlns:p14="http://schemas.microsoft.com/office/powerpoint/2010/main" val="2139806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730" y="300394"/>
            <a:ext cx="11492459" cy="369332"/>
          </a:xfrm>
          <a:prstGeom prst="rect">
            <a:avLst/>
          </a:prstGeom>
        </p:spPr>
        <p:txBody>
          <a:bodyPr wrap="square">
            <a:spAutoFit/>
          </a:bodyPr>
          <a:lstStyle/>
          <a:p>
            <a:pPr algn="just">
              <a:spcAft>
                <a:spcPts val="0"/>
              </a:spcAft>
            </a:pPr>
            <a:r>
              <a:rPr lang="en-US" dirty="0" smtClean="0">
                <a:effectLst/>
                <a:latin typeface="Arial" panose="020B0604020202020204" pitchFamily="34" charset="0"/>
                <a:ea typeface="Batang"/>
              </a:rPr>
              <a:t>Suppose the increment in load is applied first followed by P</a:t>
            </a:r>
            <a:r>
              <a:rPr lang="en-US" baseline="-25000" dirty="0" smtClean="0">
                <a:effectLst/>
                <a:latin typeface="Arial" panose="020B0604020202020204" pitchFamily="34" charset="0"/>
                <a:ea typeface="Batang"/>
              </a:rPr>
              <a:t>1</a:t>
            </a:r>
            <a:r>
              <a:rPr lang="en-US" dirty="0" smtClean="0">
                <a:effectLst/>
                <a:latin typeface="Arial" panose="020B0604020202020204" pitchFamily="34" charset="0"/>
                <a:ea typeface="Batang"/>
              </a:rPr>
              <a:t> and P</a:t>
            </a:r>
            <a:r>
              <a:rPr lang="en-US" baseline="-25000" dirty="0" smtClean="0">
                <a:effectLst/>
                <a:latin typeface="Arial" panose="020B0604020202020204" pitchFamily="34" charset="0"/>
                <a:ea typeface="Batang"/>
              </a:rPr>
              <a:t>2</a:t>
            </a:r>
            <a:r>
              <a:rPr lang="en-US" dirty="0" smtClean="0">
                <a:effectLst/>
                <a:latin typeface="Arial" panose="020B0604020202020204" pitchFamily="34" charset="0"/>
                <a:ea typeface="Batang"/>
              </a:rPr>
              <a:t> then the resulting strain energy is </a:t>
            </a:r>
            <a:endParaRPr lang="en-IN" sz="3200" dirty="0">
              <a:effectLst/>
              <a:latin typeface="Times New Roman" panose="02020603050405020304" pitchFamily="18" charset="0"/>
              <a:ea typeface="Batang"/>
            </a:endParaRPr>
          </a:p>
        </p:txBody>
      </p:sp>
      <p:pic>
        <p:nvPicPr>
          <p:cNvPr id="14338" name="Picture 2" descr="Eqn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0492" y="827635"/>
            <a:ext cx="6556191" cy="671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409730" y="1656926"/>
            <a:ext cx="10952813" cy="646331"/>
          </a:xfrm>
          <a:prstGeom prst="rect">
            <a:avLst/>
          </a:prstGeom>
        </p:spPr>
        <p:txBody>
          <a:bodyPr wrap="square">
            <a:spAutoFit/>
          </a:bodyPr>
          <a:lstStyle/>
          <a:p>
            <a:pPr algn="just">
              <a:spcAft>
                <a:spcPts val="0"/>
              </a:spcAft>
            </a:pPr>
            <a:r>
              <a:rPr lang="en-US" dirty="0" smtClean="0">
                <a:effectLst/>
                <a:latin typeface="Arial" panose="020B0604020202020204" pitchFamily="34" charset="0"/>
                <a:ea typeface="Batang"/>
              </a:rPr>
              <a:t>Since the resultant strain energy is independent of order loading, </a:t>
            </a:r>
            <a:endParaRPr lang="en-IN" sz="3200" dirty="0" smtClean="0">
              <a:effectLst/>
              <a:latin typeface="Times New Roman" panose="02020603050405020304" pitchFamily="18" charset="0"/>
              <a:ea typeface="Batang"/>
            </a:endParaRPr>
          </a:p>
          <a:p>
            <a:pPr algn="just">
              <a:spcAft>
                <a:spcPts val="0"/>
              </a:spcAft>
            </a:pPr>
            <a:r>
              <a:rPr lang="en-US" dirty="0" smtClean="0">
                <a:effectLst/>
                <a:latin typeface="Arial" panose="020B0604020202020204" pitchFamily="34" charset="0"/>
                <a:ea typeface="Batang"/>
              </a:rPr>
              <a:t>Combing equation 1, 2 and 3. One can obtain </a:t>
            </a:r>
            <a:endParaRPr lang="en-IN" sz="3200" dirty="0">
              <a:effectLst/>
              <a:latin typeface="Times New Roman" panose="02020603050405020304" pitchFamily="18" charset="0"/>
              <a:ea typeface="Batang"/>
            </a:endParaRPr>
          </a:p>
        </p:txBody>
      </p:sp>
      <p:pic>
        <p:nvPicPr>
          <p:cNvPr id="14339" name="Picture 3" descr="Eqn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0432" y="2013447"/>
            <a:ext cx="4519185" cy="1506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descr="fig%2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357" y="2461166"/>
            <a:ext cx="3383064" cy="2976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572421" y="3519842"/>
            <a:ext cx="8494661" cy="923330"/>
          </a:xfrm>
          <a:prstGeom prst="rect">
            <a:avLst/>
          </a:prstGeom>
        </p:spPr>
        <p:txBody>
          <a:bodyPr wrap="square">
            <a:spAutoFit/>
          </a:bodyPr>
          <a:lstStyle/>
          <a:p>
            <a:pPr algn="just">
              <a:spcAft>
                <a:spcPts val="0"/>
              </a:spcAft>
            </a:pPr>
            <a:r>
              <a:rPr lang="en-US" dirty="0" smtClean="0">
                <a:effectLst/>
                <a:latin typeface="Arial" panose="020B0604020202020204" pitchFamily="34" charset="0"/>
                <a:ea typeface="Batang"/>
              </a:rPr>
              <a:t>or upon taking the limit as </a:t>
            </a:r>
            <a:r>
              <a:rPr lang="en-US" dirty="0" smtClean="0">
                <a:effectLst/>
                <a:latin typeface="Symbol" panose="05050102010706020507" pitchFamily="18" charset="2"/>
                <a:ea typeface="Batang"/>
                <a:cs typeface="Arial" panose="020B0604020202020204" pitchFamily="34" charset="0"/>
              </a:rPr>
              <a:t>D</a:t>
            </a:r>
            <a:r>
              <a:rPr lang="en-US" dirty="0" smtClean="0">
                <a:effectLst/>
                <a:latin typeface="Arial" panose="020B0604020202020204" pitchFamily="34" charset="0"/>
                <a:ea typeface="Batang"/>
              </a:rPr>
              <a:t>P</a:t>
            </a:r>
            <a:r>
              <a:rPr lang="en-US" baseline="-25000" dirty="0" smtClean="0">
                <a:effectLst/>
                <a:latin typeface="Arial" panose="020B0604020202020204" pitchFamily="34" charset="0"/>
                <a:ea typeface="Batang"/>
              </a:rPr>
              <a:t>1</a:t>
            </a:r>
            <a:r>
              <a:rPr lang="en-US" dirty="0" smtClean="0">
                <a:effectLst/>
                <a:latin typeface="Arial" panose="020B0604020202020204" pitchFamily="34" charset="0"/>
                <a:ea typeface="Batang"/>
              </a:rPr>
              <a:t> approaches zero </a:t>
            </a:r>
          </a:p>
          <a:p>
            <a:pPr algn="just">
              <a:spcAft>
                <a:spcPts val="0"/>
              </a:spcAft>
            </a:pPr>
            <a:r>
              <a:rPr lang="en-US" dirty="0" smtClean="0">
                <a:effectLst/>
                <a:latin typeface="Arial" panose="020B0604020202020204" pitchFamily="34" charset="0"/>
                <a:ea typeface="Batang"/>
              </a:rPr>
              <a:t>[Partial derivative are used because the strain energy is a function of both P</a:t>
            </a:r>
            <a:r>
              <a:rPr lang="en-US" baseline="-25000" dirty="0" smtClean="0">
                <a:effectLst/>
                <a:latin typeface="Arial" panose="020B0604020202020204" pitchFamily="34" charset="0"/>
                <a:ea typeface="Batang"/>
              </a:rPr>
              <a:t>1</a:t>
            </a:r>
            <a:r>
              <a:rPr lang="en-US" dirty="0" smtClean="0">
                <a:effectLst/>
                <a:latin typeface="Arial" panose="020B0604020202020204" pitchFamily="34" charset="0"/>
                <a:ea typeface="Batang"/>
              </a:rPr>
              <a:t> and P</a:t>
            </a:r>
            <a:r>
              <a:rPr lang="en-US" baseline="-25000" dirty="0" smtClean="0">
                <a:effectLst/>
                <a:latin typeface="Arial" panose="020B0604020202020204" pitchFamily="34" charset="0"/>
                <a:ea typeface="Batang"/>
              </a:rPr>
              <a:t>2</a:t>
            </a:r>
            <a:r>
              <a:rPr lang="en-US" dirty="0" smtClean="0">
                <a:effectLst/>
                <a:latin typeface="Arial" panose="020B0604020202020204" pitchFamily="34" charset="0"/>
                <a:ea typeface="Batang"/>
              </a:rPr>
              <a:t> ] </a:t>
            </a:r>
            <a:endParaRPr lang="en-IN" sz="3200" dirty="0">
              <a:effectLst/>
              <a:latin typeface="Times New Roman" panose="02020603050405020304" pitchFamily="18" charset="0"/>
              <a:ea typeface="Batang"/>
            </a:endParaRPr>
          </a:p>
        </p:txBody>
      </p:sp>
      <p:pic>
        <p:nvPicPr>
          <p:cNvPr id="14340" name="Picture 4" descr="Eqn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7654" y="4260609"/>
            <a:ext cx="2016384" cy="671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500493" y="5183939"/>
            <a:ext cx="9401696" cy="646331"/>
          </a:xfrm>
          <a:prstGeom prst="rect">
            <a:avLst/>
          </a:prstGeom>
          <a:solidFill>
            <a:schemeClr val="tx2">
              <a:lumMod val="20000"/>
              <a:lumOff val="80000"/>
            </a:schemeClr>
          </a:solidFill>
        </p:spPr>
        <p:txBody>
          <a:bodyPr wrap="square">
            <a:spAutoFit/>
          </a:bodyPr>
          <a:lstStyle/>
          <a:p>
            <a:pPr algn="just">
              <a:spcAft>
                <a:spcPts val="0"/>
              </a:spcAft>
            </a:pPr>
            <a:r>
              <a:rPr lang="en-US" dirty="0" smtClean="0">
                <a:effectLst/>
                <a:latin typeface="Arial" panose="020B0604020202020204" pitchFamily="34" charset="0"/>
                <a:ea typeface="Batang"/>
              </a:rPr>
              <a:t>For a general case there may be number of loads, therefore, the equation (6) can be written as </a:t>
            </a:r>
            <a:endParaRPr lang="en-IN" sz="3200" dirty="0">
              <a:effectLst/>
              <a:latin typeface="Times New Roman" panose="02020603050405020304" pitchFamily="18" charset="0"/>
              <a:ea typeface="Batang"/>
            </a:endParaRPr>
          </a:p>
        </p:txBody>
      </p:sp>
      <p:pic>
        <p:nvPicPr>
          <p:cNvPr id="14341" name="Picture 5" descr="Eqn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8880" y="5628228"/>
            <a:ext cx="1779638" cy="741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7083241" y="6082445"/>
            <a:ext cx="4818948" cy="369332"/>
          </a:xfrm>
          <a:prstGeom prst="rect">
            <a:avLst/>
          </a:prstGeom>
          <a:solidFill>
            <a:srgbClr val="FFFF00"/>
          </a:solidFill>
        </p:spPr>
        <p:txBody>
          <a:bodyPr wrap="none">
            <a:spAutoFit/>
          </a:bodyPr>
          <a:lstStyle/>
          <a:p>
            <a:pPr algn="just">
              <a:spcAft>
                <a:spcPts val="0"/>
              </a:spcAft>
            </a:pPr>
            <a:r>
              <a:rPr lang="en-US" dirty="0" smtClean="0">
                <a:effectLst/>
                <a:latin typeface="Arial" panose="020B0604020202020204" pitchFamily="34" charset="0"/>
                <a:ea typeface="Batang"/>
              </a:rPr>
              <a:t>The above equation is castigation's theorem: </a:t>
            </a:r>
            <a:endParaRPr lang="en-IN" sz="3200" dirty="0">
              <a:effectLst/>
              <a:latin typeface="Times New Roman" panose="02020603050405020304" pitchFamily="18" charset="0"/>
              <a:ea typeface="Batang"/>
            </a:endParaRPr>
          </a:p>
        </p:txBody>
      </p:sp>
    </p:spTree>
    <p:extLst>
      <p:ext uri="{BB962C8B-B14F-4D97-AF65-F5344CB8AC3E}">
        <p14:creationId xmlns:p14="http://schemas.microsoft.com/office/powerpoint/2010/main" val="4090210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4873" y="466208"/>
            <a:ext cx="11572406" cy="1446550"/>
          </a:xfrm>
          <a:prstGeom prst="rect">
            <a:avLst/>
          </a:prstGeom>
          <a:solidFill>
            <a:schemeClr val="accent1">
              <a:lumMod val="40000"/>
              <a:lumOff val="60000"/>
            </a:schemeClr>
          </a:solidFill>
        </p:spPr>
        <p:txBody>
          <a:bodyPr wrap="square">
            <a:spAutoFit/>
          </a:bodyPr>
          <a:lstStyle/>
          <a:p>
            <a:pPr algn="ctr"/>
            <a:r>
              <a:rPr lang="en-US" sz="2800" b="1" dirty="0" smtClean="0">
                <a:solidFill>
                  <a:srgbClr val="C00000"/>
                </a:solidFill>
                <a:effectLst/>
                <a:latin typeface="Arial" panose="020B0604020202020204" pitchFamily="34" charset="0"/>
                <a:ea typeface="Batang"/>
              </a:rPr>
              <a:t>The statement of this theorem</a:t>
            </a:r>
          </a:p>
          <a:p>
            <a:r>
              <a:rPr lang="en-US" sz="2000" dirty="0" smtClean="0">
                <a:effectLst/>
                <a:latin typeface="Arial" panose="020B0604020202020204" pitchFamily="34" charset="0"/>
                <a:ea typeface="Batang"/>
              </a:rPr>
              <a:t>If the strain energy of a linearly elastic structure is expressed in terms of the system of external loads. The partial derivative of strain energy with respect to a concentrated external load is the deflection of the structure at the point of application and in the direction of that load. </a:t>
            </a:r>
            <a:endParaRPr lang="en-IN" sz="2000" dirty="0"/>
          </a:p>
        </p:txBody>
      </p:sp>
      <p:sp>
        <p:nvSpPr>
          <p:cNvPr id="3" name="Rectangle 2"/>
          <p:cNvSpPr/>
          <p:nvPr/>
        </p:nvSpPr>
        <p:spPr>
          <a:xfrm>
            <a:off x="194873" y="2067927"/>
            <a:ext cx="11572406" cy="646331"/>
          </a:xfrm>
          <a:prstGeom prst="rect">
            <a:avLst/>
          </a:prstGeom>
        </p:spPr>
        <p:txBody>
          <a:bodyPr wrap="square">
            <a:spAutoFit/>
          </a:bodyPr>
          <a:lstStyle/>
          <a:p>
            <a:pPr algn="just">
              <a:spcAft>
                <a:spcPts val="0"/>
              </a:spcAft>
            </a:pPr>
            <a:r>
              <a:rPr lang="en-US" dirty="0" smtClean="0">
                <a:effectLst/>
                <a:latin typeface="Arial" panose="020B0604020202020204" pitchFamily="34" charset="0"/>
                <a:ea typeface="Batang"/>
              </a:rPr>
              <a:t>In a similar fashion, </a:t>
            </a:r>
            <a:r>
              <a:rPr lang="en-US" dirty="0" err="1">
                <a:latin typeface="Arial" panose="020B0604020202020204" pitchFamily="34" charset="0"/>
                <a:ea typeface="Batang"/>
              </a:rPr>
              <a:t>C</a:t>
            </a:r>
            <a:r>
              <a:rPr lang="en-US" dirty="0" err="1" smtClean="0">
                <a:effectLst/>
                <a:latin typeface="Arial" panose="020B0604020202020204" pitchFamily="34" charset="0"/>
                <a:ea typeface="Batang"/>
              </a:rPr>
              <a:t>astigliano's</a:t>
            </a:r>
            <a:r>
              <a:rPr lang="en-US" dirty="0" smtClean="0">
                <a:effectLst/>
                <a:latin typeface="Arial" panose="020B0604020202020204" pitchFamily="34" charset="0"/>
                <a:ea typeface="Batang"/>
              </a:rPr>
              <a:t> theorem can also be valid for applied moments and resulting rotations of the structure </a:t>
            </a:r>
            <a:endParaRPr lang="en-IN" sz="3200" dirty="0">
              <a:effectLst/>
              <a:latin typeface="Times New Roman" panose="02020603050405020304" pitchFamily="18" charset="0"/>
              <a:ea typeface="Batang"/>
            </a:endParaRPr>
          </a:p>
        </p:txBody>
      </p:sp>
      <p:pic>
        <p:nvPicPr>
          <p:cNvPr id="15362" name="Picture 2" descr="Eqn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730" y="2495151"/>
            <a:ext cx="1867935" cy="778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260328" y="2615957"/>
            <a:ext cx="5894562" cy="369332"/>
          </a:xfrm>
          <a:prstGeom prst="rect">
            <a:avLst/>
          </a:prstGeom>
        </p:spPr>
        <p:txBody>
          <a:bodyPr wrap="none">
            <a:spAutoFit/>
          </a:bodyPr>
          <a:lstStyle/>
          <a:p>
            <a:pPr algn="ctr">
              <a:spcAft>
                <a:spcPts val="0"/>
              </a:spcAft>
            </a:pPr>
            <a:r>
              <a:rPr lang="en-US" dirty="0" smtClean="0">
                <a:effectLst/>
                <a:latin typeface="Arial" panose="020B0604020202020204" pitchFamily="34" charset="0"/>
                <a:ea typeface="Batang"/>
              </a:rPr>
              <a:t>Where  </a:t>
            </a:r>
            <a:r>
              <a:rPr lang="en-US" dirty="0" err="1" smtClean="0">
                <a:effectLst/>
                <a:latin typeface="Arial" panose="020B0604020202020204" pitchFamily="34" charset="0"/>
                <a:ea typeface="Batang"/>
              </a:rPr>
              <a:t>M</a:t>
            </a:r>
            <a:r>
              <a:rPr lang="en-US" baseline="-25000" dirty="0" err="1" smtClean="0">
                <a:effectLst/>
                <a:latin typeface="Arial" panose="020B0604020202020204" pitchFamily="34" charset="0"/>
                <a:ea typeface="Batang"/>
              </a:rPr>
              <a:t>i</a:t>
            </a:r>
            <a:r>
              <a:rPr lang="en-US" dirty="0" smtClean="0">
                <a:effectLst/>
                <a:latin typeface="Arial" panose="020B0604020202020204" pitchFamily="34" charset="0"/>
                <a:ea typeface="Batang"/>
              </a:rPr>
              <a:t> = applied moment  and </a:t>
            </a:r>
            <a:r>
              <a:rPr lang="en-US" dirty="0" err="1" smtClean="0">
                <a:effectLst/>
                <a:latin typeface="Arial" panose="020B0604020202020204" pitchFamily="34" charset="0"/>
                <a:ea typeface="Batang"/>
              </a:rPr>
              <a:t>θ</a:t>
            </a:r>
            <a:r>
              <a:rPr lang="en-US" baseline="-25000" dirty="0" err="1" smtClean="0">
                <a:effectLst/>
                <a:latin typeface="Arial" panose="020B0604020202020204" pitchFamily="34" charset="0"/>
                <a:ea typeface="Batang"/>
              </a:rPr>
              <a:t>i</a:t>
            </a:r>
            <a:r>
              <a:rPr lang="en-US" dirty="0" smtClean="0">
                <a:effectLst/>
                <a:latin typeface="Arial" panose="020B0604020202020204" pitchFamily="34" charset="0"/>
                <a:ea typeface="Batang"/>
              </a:rPr>
              <a:t> = resulting rotation </a:t>
            </a:r>
            <a:endParaRPr lang="en-IN" sz="3200" dirty="0">
              <a:effectLst/>
              <a:latin typeface="Times New Roman" panose="02020603050405020304" pitchFamily="18" charset="0"/>
              <a:ea typeface="Batang"/>
            </a:endParaRPr>
          </a:p>
        </p:txBody>
      </p:sp>
      <p:pic>
        <p:nvPicPr>
          <p:cNvPr id="15363" name="Picture 3" descr="fig%2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74" y="2694362"/>
            <a:ext cx="1368954" cy="3396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5031562" y="3165766"/>
            <a:ext cx="3688830" cy="369332"/>
          </a:xfrm>
          <a:prstGeom prst="rect">
            <a:avLst/>
          </a:prstGeom>
          <a:solidFill>
            <a:srgbClr val="FFFF00"/>
          </a:solidFill>
        </p:spPr>
        <p:txBody>
          <a:bodyPr wrap="none">
            <a:spAutoFit/>
          </a:bodyPr>
          <a:lstStyle/>
          <a:p>
            <a:r>
              <a:rPr lang="en-US" b="1" dirty="0" err="1" smtClean="0">
                <a:effectLst/>
                <a:latin typeface="Arial" panose="020B0604020202020204" pitchFamily="34" charset="0"/>
                <a:ea typeface="Batang"/>
              </a:rPr>
              <a:t>Castigliano's</a:t>
            </a:r>
            <a:r>
              <a:rPr lang="en-US" b="1" dirty="0" smtClean="0">
                <a:effectLst/>
                <a:latin typeface="Arial" panose="020B0604020202020204" pitchFamily="34" charset="0"/>
                <a:ea typeface="Batang"/>
              </a:rPr>
              <a:t> Second Theorem </a:t>
            </a:r>
            <a:endParaRPr lang="en-IN" dirty="0"/>
          </a:p>
        </p:txBody>
      </p:sp>
      <p:sp>
        <p:nvSpPr>
          <p:cNvPr id="6" name="Rectangle 5"/>
          <p:cNvSpPr/>
          <p:nvPr/>
        </p:nvSpPr>
        <p:spPr>
          <a:xfrm>
            <a:off x="1199213" y="3513170"/>
            <a:ext cx="10687986" cy="923330"/>
          </a:xfrm>
          <a:prstGeom prst="rect">
            <a:avLst/>
          </a:prstGeom>
        </p:spPr>
        <p:txBody>
          <a:bodyPr wrap="square">
            <a:spAutoFit/>
          </a:bodyPr>
          <a:lstStyle/>
          <a:p>
            <a:pPr algn="just">
              <a:spcAft>
                <a:spcPts val="0"/>
              </a:spcAft>
            </a:pPr>
            <a:r>
              <a:rPr lang="en-US" dirty="0" smtClean="0">
                <a:effectLst/>
                <a:latin typeface="Arial" panose="020B0604020202020204" pitchFamily="34" charset="0"/>
                <a:ea typeface="Batang"/>
              </a:rPr>
              <a:t>In similar fashion as discussed, suppose the displacement of the structure are changed by a small amount </a:t>
            </a:r>
            <a:r>
              <a:rPr lang="en-US" dirty="0" err="1" smtClean="0">
                <a:effectLst/>
                <a:latin typeface="Arial" panose="020B0604020202020204" pitchFamily="34" charset="0"/>
                <a:ea typeface="Batang"/>
              </a:rPr>
              <a:t>d</a:t>
            </a:r>
            <a:r>
              <a:rPr lang="en-US" dirty="0" err="1" smtClean="0">
                <a:effectLst/>
                <a:latin typeface="Symbol" panose="05050102010706020507" pitchFamily="18" charset="2"/>
                <a:ea typeface="Batang"/>
                <a:cs typeface="Arial" panose="020B0604020202020204" pitchFamily="34" charset="0"/>
              </a:rPr>
              <a:t>d</a:t>
            </a:r>
            <a:r>
              <a:rPr lang="en-US" baseline="-25000" dirty="0" err="1" smtClean="0">
                <a:effectLst/>
                <a:latin typeface="Arial" panose="020B0604020202020204" pitchFamily="34" charset="0"/>
                <a:ea typeface="Batang"/>
              </a:rPr>
              <a:t>i</a:t>
            </a:r>
            <a:r>
              <a:rPr lang="en-US" dirty="0" smtClean="0">
                <a:effectLst/>
                <a:latin typeface="Arial" panose="020B0604020202020204" pitchFamily="34" charset="0"/>
                <a:ea typeface="Batang"/>
              </a:rPr>
              <a:t>. While all other displacements are held constant the increase in strain energy can be expressed as </a:t>
            </a:r>
            <a:endParaRPr lang="en-IN" sz="3200" dirty="0">
              <a:effectLst/>
              <a:latin typeface="Times New Roman" panose="02020603050405020304" pitchFamily="18" charset="0"/>
              <a:ea typeface="Batang"/>
            </a:endParaRPr>
          </a:p>
        </p:txBody>
      </p:sp>
      <p:pic>
        <p:nvPicPr>
          <p:cNvPr id="15364" name="Picture 4" descr="Eqn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3942" y="4452229"/>
            <a:ext cx="2300723" cy="822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4260328" y="4201681"/>
            <a:ext cx="7626871" cy="1754326"/>
          </a:xfrm>
          <a:prstGeom prst="rect">
            <a:avLst/>
          </a:prstGeom>
          <a:solidFill>
            <a:schemeClr val="accent2">
              <a:lumMod val="40000"/>
              <a:lumOff val="60000"/>
            </a:schemeClr>
          </a:solidFill>
        </p:spPr>
        <p:txBody>
          <a:bodyPr wrap="square">
            <a:spAutoFit/>
          </a:bodyPr>
          <a:lstStyle/>
          <a:p>
            <a:pPr marL="285750" indent="-285750" algn="just">
              <a:spcAft>
                <a:spcPts val="0"/>
              </a:spcAft>
              <a:buFont typeface="Arial" panose="020B0604020202020204" pitchFamily="34" charset="0"/>
              <a:buChar char="•"/>
            </a:pPr>
            <a:r>
              <a:rPr lang="en-US" dirty="0" smtClean="0">
                <a:effectLst/>
                <a:latin typeface="Arial" panose="020B0604020202020204" pitchFamily="34" charset="0"/>
                <a:ea typeface="Batang"/>
              </a:rPr>
              <a:t>Where </a:t>
            </a:r>
            <a:r>
              <a:rPr lang="en-US" dirty="0" smtClean="0">
                <a:effectLst/>
                <a:latin typeface="Symbol" panose="05050102010706020507" pitchFamily="18" charset="2"/>
                <a:ea typeface="Batang"/>
                <a:cs typeface="Arial" panose="020B0604020202020204" pitchFamily="34" charset="0"/>
              </a:rPr>
              <a:t>¶</a:t>
            </a:r>
            <a:r>
              <a:rPr lang="en-US" dirty="0" smtClean="0">
                <a:effectLst/>
                <a:latin typeface="Arial" panose="020B0604020202020204" pitchFamily="34" charset="0"/>
                <a:ea typeface="Batang"/>
              </a:rPr>
              <a:t>U / </a:t>
            </a:r>
            <a:r>
              <a:rPr lang="en-US" dirty="0" smtClean="0">
                <a:effectLst/>
                <a:latin typeface="Symbol" panose="05050102010706020507" pitchFamily="18" charset="2"/>
                <a:ea typeface="Batang"/>
                <a:cs typeface="Arial" panose="020B0604020202020204" pitchFamily="34" charset="0"/>
              </a:rPr>
              <a:t>d</a:t>
            </a:r>
            <a:r>
              <a:rPr lang="en-US" baseline="-25000" dirty="0" smtClean="0">
                <a:effectLst/>
                <a:latin typeface="Arial" panose="020B0604020202020204" pitchFamily="34" charset="0"/>
                <a:ea typeface="Batang"/>
              </a:rPr>
              <a:t>i </a:t>
            </a:r>
            <a:r>
              <a:rPr lang="en-US" dirty="0" smtClean="0">
                <a:effectLst/>
                <a:latin typeface="Symbol" panose="05050102010706020507" pitchFamily="18" charset="2"/>
                <a:ea typeface="Batang"/>
                <a:cs typeface="Arial" panose="020B0604020202020204" pitchFamily="34" charset="0"/>
              </a:rPr>
              <a:t>®</a:t>
            </a:r>
            <a:r>
              <a:rPr lang="en-US" dirty="0" smtClean="0">
                <a:effectLst/>
                <a:latin typeface="Arial" panose="020B0604020202020204" pitchFamily="34" charset="0"/>
                <a:ea typeface="Batang"/>
              </a:rPr>
              <a:t> is the rate of change of the </a:t>
            </a:r>
            <a:r>
              <a:rPr lang="en-US" dirty="0" err="1" smtClean="0">
                <a:effectLst/>
                <a:latin typeface="Arial" panose="020B0604020202020204" pitchFamily="34" charset="0"/>
                <a:ea typeface="Batang"/>
              </a:rPr>
              <a:t>starin</a:t>
            </a:r>
            <a:r>
              <a:rPr lang="en-US" dirty="0" smtClean="0">
                <a:effectLst/>
                <a:latin typeface="Arial" panose="020B0604020202020204" pitchFamily="34" charset="0"/>
                <a:ea typeface="Batang"/>
              </a:rPr>
              <a:t> energy w.r.t </a:t>
            </a:r>
            <a:r>
              <a:rPr lang="en-US" dirty="0" smtClean="0">
                <a:effectLst/>
                <a:latin typeface="Symbol" panose="05050102010706020507" pitchFamily="18" charset="2"/>
                <a:ea typeface="Batang"/>
                <a:cs typeface="Arial" panose="020B0604020202020204" pitchFamily="34" charset="0"/>
              </a:rPr>
              <a:t>d</a:t>
            </a:r>
            <a:r>
              <a:rPr lang="en-US" baseline="-25000" dirty="0" smtClean="0">
                <a:effectLst/>
                <a:latin typeface="Arial" panose="020B0604020202020204" pitchFamily="34" charset="0"/>
                <a:ea typeface="Batang"/>
              </a:rPr>
              <a:t>i</a:t>
            </a:r>
            <a:r>
              <a:rPr lang="en-US" dirty="0" smtClean="0">
                <a:effectLst/>
                <a:latin typeface="Arial" panose="020B0604020202020204" pitchFamily="34" charset="0"/>
                <a:ea typeface="Batang"/>
              </a:rPr>
              <a:t>. </a:t>
            </a:r>
            <a:endParaRPr lang="en-IN" sz="3200" dirty="0" smtClean="0">
              <a:effectLst/>
              <a:latin typeface="Times New Roman" panose="02020603050405020304" pitchFamily="18" charset="0"/>
              <a:ea typeface="Batang"/>
            </a:endParaRPr>
          </a:p>
          <a:p>
            <a:pPr marL="285750" indent="-285750" algn="just">
              <a:spcAft>
                <a:spcPts val="0"/>
              </a:spcAft>
              <a:buFont typeface="Arial" panose="020B0604020202020204" pitchFamily="34" charset="0"/>
              <a:buChar char="•"/>
            </a:pPr>
            <a:r>
              <a:rPr lang="en-US" dirty="0" smtClean="0">
                <a:effectLst/>
                <a:latin typeface="Arial" panose="020B0604020202020204" pitchFamily="34" charset="0"/>
                <a:ea typeface="Batang"/>
              </a:rPr>
              <a:t>It may be seen that, when the displacement </a:t>
            </a:r>
            <a:r>
              <a:rPr lang="en-US" dirty="0" smtClean="0">
                <a:effectLst/>
                <a:latin typeface="Symbol" panose="05050102010706020507" pitchFamily="18" charset="2"/>
                <a:ea typeface="Batang"/>
                <a:cs typeface="Arial" panose="020B0604020202020204" pitchFamily="34" charset="0"/>
              </a:rPr>
              <a:t>d</a:t>
            </a:r>
            <a:r>
              <a:rPr lang="en-US" baseline="-25000" dirty="0" smtClean="0">
                <a:effectLst/>
                <a:latin typeface="Arial" panose="020B0604020202020204" pitchFamily="34" charset="0"/>
                <a:ea typeface="Batang"/>
              </a:rPr>
              <a:t>i</a:t>
            </a:r>
            <a:r>
              <a:rPr lang="en-US" dirty="0" smtClean="0">
                <a:effectLst/>
                <a:latin typeface="Arial" panose="020B0604020202020204" pitchFamily="34" charset="0"/>
                <a:ea typeface="Batang"/>
              </a:rPr>
              <a:t> is increased by the small amount </a:t>
            </a:r>
            <a:r>
              <a:rPr lang="en-US" dirty="0" err="1" smtClean="0">
                <a:effectLst/>
                <a:latin typeface="Arial" panose="020B0604020202020204" pitchFamily="34" charset="0"/>
                <a:ea typeface="Batang"/>
              </a:rPr>
              <a:t>d</a:t>
            </a:r>
            <a:r>
              <a:rPr lang="en-US" dirty="0" err="1" smtClean="0">
                <a:effectLst/>
                <a:latin typeface="Symbol" panose="05050102010706020507" pitchFamily="18" charset="2"/>
                <a:ea typeface="Batang"/>
                <a:cs typeface="Arial" panose="020B0604020202020204" pitchFamily="34" charset="0"/>
              </a:rPr>
              <a:t>d</a:t>
            </a:r>
            <a:r>
              <a:rPr lang="en-US" dirty="0" smtClean="0">
                <a:effectLst/>
                <a:latin typeface="Arial" panose="020B0604020202020204" pitchFamily="34" charset="0"/>
                <a:ea typeface="Batang"/>
              </a:rPr>
              <a:t>; </a:t>
            </a:r>
            <a:r>
              <a:rPr lang="en-US" dirty="0" err="1" smtClean="0">
                <a:effectLst/>
                <a:latin typeface="Arial" panose="020B0604020202020204" pitchFamily="34" charset="0"/>
                <a:ea typeface="Batang"/>
              </a:rPr>
              <a:t>workdone</a:t>
            </a:r>
            <a:r>
              <a:rPr lang="en-US" dirty="0" smtClean="0">
                <a:effectLst/>
                <a:latin typeface="Arial" panose="020B0604020202020204" pitchFamily="34" charset="0"/>
                <a:ea typeface="Batang"/>
              </a:rPr>
              <a:t> by the corresponding force only since other displacements are not changed. </a:t>
            </a:r>
            <a:endParaRPr lang="en-IN" sz="3200" dirty="0" smtClean="0">
              <a:effectLst/>
              <a:latin typeface="Times New Roman" panose="02020603050405020304" pitchFamily="18" charset="0"/>
              <a:ea typeface="Batang"/>
            </a:endParaRPr>
          </a:p>
          <a:p>
            <a:pPr marL="285750" indent="-285750" algn="just">
              <a:spcAft>
                <a:spcPts val="0"/>
              </a:spcAft>
              <a:buFont typeface="Arial" panose="020B0604020202020204" pitchFamily="34" charset="0"/>
              <a:buChar char="•"/>
            </a:pPr>
            <a:r>
              <a:rPr lang="en-US" dirty="0" smtClean="0">
                <a:effectLst/>
                <a:latin typeface="Arial" panose="020B0604020202020204" pitchFamily="34" charset="0"/>
                <a:ea typeface="Batang"/>
              </a:rPr>
              <a:t>The work which is equal to </a:t>
            </a:r>
            <a:r>
              <a:rPr lang="en-US" dirty="0" err="1" smtClean="0">
                <a:effectLst/>
                <a:latin typeface="Arial" panose="020B0604020202020204" pitchFamily="34" charset="0"/>
                <a:ea typeface="Batang"/>
              </a:rPr>
              <a:t>P</a:t>
            </a:r>
            <a:r>
              <a:rPr lang="en-US" baseline="-25000" dirty="0" err="1" smtClean="0">
                <a:effectLst/>
                <a:latin typeface="Arial" panose="020B0604020202020204" pitchFamily="34" charset="0"/>
                <a:ea typeface="Batang"/>
              </a:rPr>
              <a:t>i</a:t>
            </a:r>
            <a:r>
              <a:rPr lang="en-US" dirty="0" err="1" smtClean="0">
                <a:effectLst/>
                <a:latin typeface="Arial" panose="020B0604020202020204" pitchFamily="34" charset="0"/>
                <a:ea typeface="Batang"/>
              </a:rPr>
              <a:t>d</a:t>
            </a:r>
            <a:r>
              <a:rPr lang="en-US" dirty="0" err="1" smtClean="0">
                <a:effectLst/>
                <a:latin typeface="Symbol" panose="05050102010706020507" pitchFamily="18" charset="2"/>
                <a:ea typeface="Batang"/>
                <a:cs typeface="Arial" panose="020B0604020202020204" pitchFamily="34" charset="0"/>
              </a:rPr>
              <a:t>d</a:t>
            </a:r>
            <a:r>
              <a:rPr lang="en-US" baseline="-25000" dirty="0" err="1" smtClean="0">
                <a:effectLst/>
                <a:latin typeface="Arial" panose="020B0604020202020204" pitchFamily="34" charset="0"/>
                <a:ea typeface="Batang"/>
              </a:rPr>
              <a:t>i</a:t>
            </a:r>
            <a:r>
              <a:rPr lang="en-US" dirty="0" smtClean="0">
                <a:effectLst/>
                <a:latin typeface="Arial" panose="020B0604020202020204" pitchFamily="34" charset="0"/>
                <a:ea typeface="Batang"/>
              </a:rPr>
              <a:t> is equal to increase in strain energy stored in the structure </a:t>
            </a:r>
            <a:endParaRPr lang="en-IN" sz="3200" dirty="0">
              <a:effectLst/>
              <a:latin typeface="Times New Roman" panose="02020603050405020304" pitchFamily="18" charset="0"/>
              <a:ea typeface="Batang"/>
            </a:endParaRPr>
          </a:p>
        </p:txBody>
      </p:sp>
      <p:pic>
        <p:nvPicPr>
          <p:cNvPr id="15365" name="Picture 5" descr="Eqn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33548" y="5740693"/>
            <a:ext cx="1039994" cy="446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6" descr="Eqn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93374" y="5671514"/>
            <a:ext cx="923814" cy="769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229577" y="6038867"/>
            <a:ext cx="9603971" cy="646331"/>
          </a:xfrm>
          <a:prstGeom prst="rect">
            <a:avLst/>
          </a:prstGeom>
          <a:solidFill>
            <a:schemeClr val="accent5">
              <a:lumMod val="40000"/>
              <a:lumOff val="60000"/>
            </a:schemeClr>
          </a:solidFill>
        </p:spPr>
        <p:txBody>
          <a:bodyPr wrap="square">
            <a:spAutoFit/>
          </a:bodyPr>
          <a:lstStyle/>
          <a:p>
            <a:pPr algn="just">
              <a:spcAft>
                <a:spcPts val="0"/>
              </a:spcAft>
            </a:pPr>
            <a:r>
              <a:rPr lang="en-US" dirty="0" smtClean="0">
                <a:effectLst/>
                <a:latin typeface="Arial" panose="020B0604020202020204" pitchFamily="34" charset="0"/>
                <a:ea typeface="Batang"/>
              </a:rPr>
              <a:t>The partial derivative of strain energy w.r.t. any displacement </a:t>
            </a:r>
            <a:r>
              <a:rPr lang="en-US" dirty="0" smtClean="0">
                <a:effectLst/>
                <a:latin typeface="Symbol" panose="05050102010706020507" pitchFamily="18" charset="2"/>
                <a:ea typeface="Batang"/>
                <a:cs typeface="Arial" panose="020B0604020202020204" pitchFamily="34" charset="0"/>
              </a:rPr>
              <a:t>d</a:t>
            </a:r>
            <a:r>
              <a:rPr lang="en-US" baseline="-25000" dirty="0" smtClean="0">
                <a:effectLst/>
                <a:latin typeface="Arial" panose="020B0604020202020204" pitchFamily="34" charset="0"/>
                <a:ea typeface="Batang"/>
              </a:rPr>
              <a:t>i</a:t>
            </a:r>
            <a:r>
              <a:rPr lang="en-US" dirty="0" smtClean="0">
                <a:effectLst/>
                <a:latin typeface="Arial" panose="020B0604020202020204" pitchFamily="34" charset="0"/>
                <a:ea typeface="Batang"/>
              </a:rPr>
              <a:t> is equal to the corresponding force P</a:t>
            </a:r>
            <a:r>
              <a:rPr lang="en-US" baseline="-25000" dirty="0" smtClean="0">
                <a:effectLst/>
                <a:latin typeface="Arial" panose="020B0604020202020204" pitchFamily="34" charset="0"/>
                <a:ea typeface="Batang"/>
              </a:rPr>
              <a:t>i</a:t>
            </a:r>
            <a:r>
              <a:rPr lang="en-US" dirty="0" smtClean="0">
                <a:effectLst/>
                <a:latin typeface="Arial" panose="020B0604020202020204" pitchFamily="34" charset="0"/>
                <a:ea typeface="Batang"/>
              </a:rPr>
              <a:t> provided that the strain is expressed as a function of the displacements. </a:t>
            </a:r>
            <a:endParaRPr lang="en-IN" sz="3200" dirty="0">
              <a:effectLst/>
              <a:latin typeface="Times New Roman" panose="02020603050405020304" pitchFamily="18" charset="0"/>
              <a:ea typeface="Batang"/>
            </a:endParaRPr>
          </a:p>
        </p:txBody>
      </p:sp>
    </p:spTree>
    <p:extLst>
      <p:ext uri="{BB962C8B-B14F-4D97-AF65-F5344CB8AC3E}">
        <p14:creationId xmlns:p14="http://schemas.microsoft.com/office/powerpoint/2010/main" val="927954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793" y="171989"/>
            <a:ext cx="11302583" cy="1015663"/>
          </a:xfrm>
          <a:prstGeom prst="rect">
            <a:avLst/>
          </a:prstGeom>
          <a:solidFill>
            <a:schemeClr val="accent2">
              <a:lumMod val="20000"/>
              <a:lumOff val="80000"/>
            </a:schemeClr>
          </a:solidFill>
        </p:spPr>
        <p:txBody>
          <a:bodyPr wrap="square">
            <a:spAutoFit/>
          </a:bodyPr>
          <a:lstStyle/>
          <a:p>
            <a:pPr algn="just"/>
            <a:r>
              <a:rPr lang="en-US" sz="2000" b="1" dirty="0" smtClean="0">
                <a:latin typeface="Arial" panose="020B0604020202020204" pitchFamily="34" charset="0"/>
                <a:ea typeface="Batang"/>
              </a:rPr>
              <a:t>Example 1:</a:t>
            </a:r>
            <a:r>
              <a:rPr lang="en-US" sz="2000" b="1" dirty="0" smtClean="0">
                <a:effectLst/>
                <a:latin typeface="Arial" panose="020B0604020202020204" pitchFamily="34" charset="0"/>
                <a:ea typeface="Batang"/>
              </a:rPr>
              <a:t> </a:t>
            </a:r>
            <a:r>
              <a:rPr lang="en-US" sz="2000" dirty="0" smtClean="0">
                <a:effectLst/>
                <a:latin typeface="Arial" panose="020B0604020202020204" pitchFamily="34" charset="0"/>
                <a:ea typeface="Batang"/>
              </a:rPr>
              <a:t>The cantilever beam CD supports a uniformly distributed Load w. and a concentrated load P as shown in figure below. Suppose </a:t>
            </a:r>
            <a:endParaRPr lang="en-IN" sz="2000" dirty="0" smtClean="0">
              <a:effectLst/>
              <a:latin typeface="Arial" panose="020B0604020202020204" pitchFamily="34" charset="0"/>
              <a:ea typeface="Batang"/>
            </a:endParaRPr>
          </a:p>
          <a:p>
            <a:pPr algn="ctr"/>
            <a:r>
              <a:rPr lang="en-US" sz="2000" dirty="0" smtClean="0">
                <a:effectLst/>
                <a:latin typeface="Arial" panose="020B0604020202020204" pitchFamily="34" charset="0"/>
                <a:ea typeface="Batang"/>
              </a:rPr>
              <a:t>L = 3m; w = 6KN/m ; P = 6KN and E. I = 5 MN m</a:t>
            </a:r>
            <a:r>
              <a:rPr lang="en-US" sz="2000" baseline="30000" dirty="0" smtClean="0">
                <a:effectLst/>
                <a:latin typeface="Arial" panose="020B0604020202020204" pitchFamily="34" charset="0"/>
                <a:ea typeface="Batang"/>
              </a:rPr>
              <a:t>2</a:t>
            </a:r>
            <a:r>
              <a:rPr lang="en-US" sz="2000" dirty="0" smtClean="0">
                <a:effectLst/>
                <a:latin typeface="Arial" panose="020B0604020202020204" pitchFamily="34" charset="0"/>
                <a:ea typeface="Batang"/>
              </a:rPr>
              <a:t> determine the deflection at D </a:t>
            </a:r>
            <a:endParaRPr lang="en-IN" sz="2000" dirty="0">
              <a:effectLst/>
              <a:latin typeface="Arial" panose="020B0604020202020204" pitchFamily="34" charset="0"/>
              <a:ea typeface="Batang"/>
            </a:endParaRPr>
          </a:p>
        </p:txBody>
      </p:sp>
      <p:pic>
        <p:nvPicPr>
          <p:cNvPr id="16386" name="Picture 2" descr="fig%2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487" y="1398847"/>
            <a:ext cx="3050535" cy="1569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672591" y="1398847"/>
            <a:ext cx="8154648" cy="646331"/>
          </a:xfrm>
          <a:prstGeom prst="rect">
            <a:avLst/>
          </a:prstGeom>
          <a:solidFill>
            <a:schemeClr val="accent1">
              <a:lumMod val="40000"/>
              <a:lumOff val="60000"/>
            </a:schemeClr>
          </a:solidFill>
        </p:spPr>
        <p:txBody>
          <a:bodyPr wrap="square">
            <a:spAutoFit/>
          </a:bodyPr>
          <a:lstStyle/>
          <a:p>
            <a:pPr algn="just"/>
            <a:r>
              <a:rPr lang="en-US" dirty="0" smtClean="0">
                <a:effectLst/>
                <a:latin typeface="Arial" panose="020B0604020202020204" pitchFamily="34" charset="0"/>
                <a:ea typeface="Batang"/>
              </a:rPr>
              <a:t>The deflection 'Y</a:t>
            </a:r>
            <a:r>
              <a:rPr lang="en-US" baseline="-25000" dirty="0" smtClean="0">
                <a:effectLst/>
                <a:latin typeface="Arial" panose="020B0604020202020204" pitchFamily="34" charset="0"/>
                <a:ea typeface="Batang"/>
              </a:rPr>
              <a:t>0</a:t>
            </a:r>
            <a:r>
              <a:rPr lang="en-US" dirty="0" smtClean="0">
                <a:effectLst/>
                <a:latin typeface="Arial" panose="020B0604020202020204" pitchFamily="34" charset="0"/>
                <a:ea typeface="Batang"/>
              </a:rPr>
              <a:t>’ at the point D Where load ‘P' is applied is obtained from the relation </a:t>
            </a:r>
            <a:endParaRPr lang="en-IN" dirty="0">
              <a:effectLst/>
              <a:latin typeface="Arial" panose="020B0604020202020204" pitchFamily="34" charset="0"/>
              <a:ea typeface="Batang"/>
            </a:endParaRPr>
          </a:p>
        </p:txBody>
      </p:sp>
      <p:pic>
        <p:nvPicPr>
          <p:cNvPr id="16387" name="Picture 3" descr="Eqn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1360" y="1830865"/>
            <a:ext cx="1021563" cy="867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24487" y="2994581"/>
            <a:ext cx="11402752" cy="369332"/>
          </a:xfrm>
          <a:prstGeom prst="rect">
            <a:avLst/>
          </a:prstGeom>
          <a:solidFill>
            <a:schemeClr val="accent4">
              <a:lumMod val="40000"/>
              <a:lumOff val="60000"/>
            </a:schemeClr>
          </a:solidFill>
        </p:spPr>
        <p:txBody>
          <a:bodyPr wrap="square">
            <a:spAutoFit/>
          </a:bodyPr>
          <a:lstStyle/>
          <a:p>
            <a:pPr algn="just"/>
            <a:r>
              <a:rPr lang="en-US" dirty="0" smtClean="0">
                <a:effectLst/>
                <a:latin typeface="Arial" panose="020B0604020202020204" pitchFamily="34" charset="0"/>
                <a:ea typeface="Batang"/>
              </a:rPr>
              <a:t>Since P is acting vertical and directed downward </a:t>
            </a:r>
            <a:r>
              <a:rPr lang="en-US" dirty="0" smtClean="0">
                <a:effectLst/>
                <a:latin typeface="Symbol" panose="05050102010706020507" pitchFamily="18" charset="2"/>
                <a:ea typeface="Batang"/>
              </a:rPr>
              <a:t>d</a:t>
            </a:r>
            <a:r>
              <a:rPr lang="en-US" dirty="0" smtClean="0">
                <a:effectLst/>
                <a:latin typeface="Arial" panose="020B0604020202020204" pitchFamily="34" charset="0"/>
                <a:ea typeface="Batang"/>
              </a:rPr>
              <a:t>; represents a vertical deflection and is positions downward. </a:t>
            </a:r>
            <a:endParaRPr lang="en-IN" dirty="0">
              <a:effectLst/>
              <a:latin typeface="Arial" panose="020B0604020202020204" pitchFamily="34" charset="0"/>
              <a:ea typeface="Batang"/>
            </a:endParaRPr>
          </a:p>
        </p:txBody>
      </p:sp>
      <p:pic>
        <p:nvPicPr>
          <p:cNvPr id="16388" name="Picture 4" descr="Eqn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487" y="3390441"/>
            <a:ext cx="3626266" cy="1106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513562" y="3504248"/>
            <a:ext cx="4993675" cy="369332"/>
          </a:xfrm>
          <a:prstGeom prst="rect">
            <a:avLst/>
          </a:prstGeom>
        </p:spPr>
        <p:txBody>
          <a:bodyPr wrap="none">
            <a:spAutoFit/>
          </a:bodyPr>
          <a:lstStyle/>
          <a:p>
            <a:pPr algn="just"/>
            <a:r>
              <a:rPr lang="en-US" dirty="0" smtClean="0">
                <a:effectLst/>
                <a:latin typeface="Arial" panose="020B0604020202020204" pitchFamily="34" charset="0"/>
                <a:ea typeface="Batang"/>
              </a:rPr>
              <a:t>The bending moment M at a distance x from D </a:t>
            </a:r>
            <a:endParaRPr lang="en-IN" dirty="0">
              <a:effectLst/>
              <a:latin typeface="Arial" panose="020B0604020202020204" pitchFamily="34" charset="0"/>
              <a:ea typeface="Batang"/>
            </a:endParaRPr>
          </a:p>
        </p:txBody>
      </p:sp>
      <p:pic>
        <p:nvPicPr>
          <p:cNvPr id="16389" name="Picture 5" descr="Eqn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4294" y="4005010"/>
            <a:ext cx="3484606" cy="656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12759" y="4731346"/>
            <a:ext cx="4100803" cy="369332"/>
          </a:xfrm>
          <a:prstGeom prst="rect">
            <a:avLst/>
          </a:prstGeom>
        </p:spPr>
        <p:txBody>
          <a:bodyPr wrap="none">
            <a:spAutoFit/>
          </a:bodyPr>
          <a:lstStyle/>
          <a:p>
            <a:pPr algn="just"/>
            <a:r>
              <a:rPr lang="en-US" dirty="0" smtClean="0">
                <a:effectLst/>
                <a:latin typeface="Arial" panose="020B0604020202020204" pitchFamily="34" charset="0"/>
                <a:ea typeface="Batang"/>
              </a:rPr>
              <a:t>And its derivative with respect to ‘P' is </a:t>
            </a:r>
            <a:endParaRPr lang="en-IN" dirty="0">
              <a:effectLst/>
              <a:latin typeface="Arial" panose="020B0604020202020204" pitchFamily="34" charset="0"/>
              <a:ea typeface="Batang"/>
            </a:endParaRPr>
          </a:p>
        </p:txBody>
      </p:sp>
      <p:pic>
        <p:nvPicPr>
          <p:cNvPr id="16390" name="Picture 6" descr="Eqn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5793" y="4846514"/>
            <a:ext cx="3277223" cy="594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3327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Eqn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9696" y="1054075"/>
            <a:ext cx="3800464" cy="3592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92383" y="277330"/>
            <a:ext cx="5114542" cy="369332"/>
          </a:xfrm>
          <a:prstGeom prst="rect">
            <a:avLst/>
          </a:prstGeom>
        </p:spPr>
        <p:txBody>
          <a:bodyPr wrap="none">
            <a:spAutoFit/>
          </a:bodyPr>
          <a:lstStyle/>
          <a:p>
            <a:pPr algn="just"/>
            <a:r>
              <a:rPr lang="en-US" dirty="0" smtClean="0">
                <a:effectLst/>
                <a:latin typeface="Arial" panose="020B0604020202020204" pitchFamily="34" charset="0"/>
                <a:ea typeface="Batang"/>
              </a:rPr>
              <a:t>Substituting for M and </a:t>
            </a:r>
            <a:r>
              <a:rPr lang="en-US" dirty="0" smtClean="0">
                <a:effectLst/>
                <a:latin typeface="Symbol" panose="05050102010706020507" pitchFamily="18" charset="2"/>
                <a:ea typeface="Batang"/>
              </a:rPr>
              <a:t>¶</a:t>
            </a:r>
            <a:r>
              <a:rPr lang="en-US" dirty="0" smtClean="0">
                <a:effectLst/>
                <a:latin typeface="Arial" panose="020B0604020202020204" pitchFamily="34" charset="0"/>
                <a:ea typeface="Batang"/>
              </a:rPr>
              <a:t> M/ </a:t>
            </a:r>
            <a:r>
              <a:rPr lang="en-US" dirty="0" smtClean="0">
                <a:effectLst/>
                <a:latin typeface="Symbol" panose="05050102010706020507" pitchFamily="18" charset="2"/>
                <a:ea typeface="Batang"/>
              </a:rPr>
              <a:t>¶</a:t>
            </a:r>
            <a:r>
              <a:rPr lang="en-US" dirty="0" smtClean="0">
                <a:effectLst/>
                <a:latin typeface="Arial" panose="020B0604020202020204" pitchFamily="34" charset="0"/>
                <a:ea typeface="Batang"/>
              </a:rPr>
              <a:t> P into equation (1) </a:t>
            </a:r>
            <a:endParaRPr lang="en-IN" dirty="0">
              <a:effectLst/>
              <a:latin typeface="Arial" panose="020B0604020202020204" pitchFamily="34" charset="0"/>
              <a:ea typeface="Batang"/>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009962845"/>
              </p:ext>
            </p:extLst>
          </p:nvPr>
        </p:nvGraphicFramePr>
        <p:xfrm>
          <a:off x="7321550" y="646112"/>
          <a:ext cx="3797642" cy="2636733"/>
        </p:xfrm>
        <a:graphic>
          <a:graphicData uri="http://schemas.openxmlformats.org/presentationml/2006/ole">
            <mc:AlternateContent xmlns:mc="http://schemas.openxmlformats.org/markup-compatibility/2006">
              <mc:Choice xmlns:v="urn:schemas-microsoft-com:vml" Requires="v">
                <p:oleObj spid="_x0000_s17422" name="Equation" r:id="rId4" imgW="1993680" imgH="1384200" progId="Equation.DSMT4">
                  <p:embed/>
                </p:oleObj>
              </mc:Choice>
              <mc:Fallback>
                <p:oleObj name="Equation" r:id="rId4" imgW="1993680" imgH="1384200" progId="Equation.DSMT4">
                  <p:embed/>
                  <p:pic>
                    <p:nvPicPr>
                      <p:cNvPr id="0" name=""/>
                      <p:cNvPicPr/>
                      <p:nvPr/>
                    </p:nvPicPr>
                    <p:blipFill>
                      <a:blip r:embed="rId5"/>
                      <a:stretch>
                        <a:fillRect/>
                      </a:stretch>
                    </p:blipFill>
                    <p:spPr>
                      <a:xfrm>
                        <a:off x="7321550" y="646112"/>
                        <a:ext cx="3797642" cy="2636733"/>
                      </a:xfrm>
                      <a:prstGeom prst="rect">
                        <a:avLst/>
                      </a:prstGeom>
                      <a:solidFill>
                        <a:schemeClr val="accent4">
                          <a:lumMod val="40000"/>
                          <a:lumOff val="60000"/>
                        </a:schemeClr>
                      </a:solidFill>
                    </p:spPr>
                  </p:pic>
                </p:oleObj>
              </mc:Fallback>
            </mc:AlternateContent>
          </a:graphicData>
        </a:graphic>
      </p:graphicFrame>
      <p:sp>
        <p:nvSpPr>
          <p:cNvPr id="5" name="Right Arrow 4"/>
          <p:cNvSpPr/>
          <p:nvPr/>
        </p:nvSpPr>
        <p:spPr>
          <a:xfrm>
            <a:off x="5616788" y="2042388"/>
            <a:ext cx="1157847" cy="2606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 name="Rectangle 1"/>
              <p:cNvSpPr/>
              <p:nvPr/>
            </p:nvSpPr>
            <p:spPr>
              <a:xfrm>
                <a:off x="5589695" y="1584603"/>
                <a:ext cx="1292341" cy="400110"/>
              </a:xfrm>
              <a:prstGeom prst="rect">
                <a:avLst/>
              </a:prstGeom>
              <a:solidFill>
                <a:schemeClr val="accent2">
                  <a:lumMod val="40000"/>
                  <a:lumOff val="60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sz="2000" b="0" i="1" smtClean="0"/>
                        <m:t>If</m:t>
                      </m:r>
                      <m:r>
                        <m:rPr>
                          <m:nor/>
                        </m:rPr>
                        <a:rPr lang="en-US" sz="2000" b="0" i="1" smtClean="0"/>
                        <m:t> </m:t>
                      </m:r>
                      <m:r>
                        <m:rPr>
                          <m:nor/>
                        </m:rPr>
                        <a:rPr lang="en-US" sz="2000" b="0" i="1" smtClean="0"/>
                        <m:t>P</m:t>
                      </m:r>
                      <m:r>
                        <m:rPr>
                          <m:nor/>
                        </m:rPr>
                        <a:rPr lang="en-US" sz="2000" b="0" i="1" smtClean="0"/>
                        <m:t> </m:t>
                      </m:r>
                      <m:r>
                        <m:rPr>
                          <m:nor/>
                        </m:rPr>
                        <a:rPr lang="en-US" sz="2000" b="0" i="1" smtClean="0"/>
                        <m:t>is</m:t>
                      </m:r>
                      <m:r>
                        <m:rPr>
                          <m:nor/>
                        </m:rPr>
                        <a:rPr lang="en-US" sz="2000" b="0" i="1" smtClean="0"/>
                        <m:t> </m:t>
                      </m:r>
                      <m:r>
                        <m:rPr>
                          <m:nor/>
                        </m:rPr>
                        <a:rPr lang="en-US" sz="2000" b="0" i="1" smtClean="0"/>
                        <m:t>zero</m:t>
                      </m:r>
                    </m:oMath>
                  </m:oMathPara>
                </a14:m>
                <a:endParaRPr lang="en-IN" sz="2000" dirty="0"/>
              </a:p>
            </p:txBody>
          </p:sp>
        </mc:Choice>
        <mc:Fallback xmlns="">
          <p:sp>
            <p:nvSpPr>
              <p:cNvPr id="2" name="Rectangle 1"/>
              <p:cNvSpPr>
                <a:spLocks noRot="1" noChangeAspect="1" noMove="1" noResize="1" noEditPoints="1" noAdjustHandles="1" noChangeArrowheads="1" noChangeShapeType="1" noTextEdit="1"/>
              </p:cNvSpPr>
              <p:nvPr/>
            </p:nvSpPr>
            <p:spPr>
              <a:xfrm>
                <a:off x="5589695" y="1584603"/>
                <a:ext cx="1292341" cy="400110"/>
              </a:xfrm>
              <a:prstGeom prst="rect">
                <a:avLst/>
              </a:prstGeom>
              <a:blipFill rotWithShape="0">
                <a:blip r:embed="rId6"/>
                <a:stretch>
                  <a:fillRect b="-10606"/>
                </a:stretch>
              </a:blipFill>
            </p:spPr>
            <p:txBody>
              <a:bodyPr/>
              <a:lstStyle/>
              <a:p>
                <a:r>
                  <a:rPr lang="en-IN">
                    <a:noFill/>
                  </a:rPr>
                  <a:t> </a:t>
                </a:r>
              </a:p>
            </p:txBody>
          </p:sp>
        </mc:Fallback>
      </mc:AlternateContent>
    </p:spTree>
    <p:extLst>
      <p:ext uri="{BB962C8B-B14F-4D97-AF65-F5344CB8AC3E}">
        <p14:creationId xmlns:p14="http://schemas.microsoft.com/office/powerpoint/2010/main" val="2347640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fig%2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723" y="844211"/>
            <a:ext cx="3730747" cy="257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19921" y="257703"/>
            <a:ext cx="11662347" cy="400110"/>
          </a:xfrm>
          <a:prstGeom prst="rect">
            <a:avLst/>
          </a:prstGeom>
          <a:solidFill>
            <a:schemeClr val="accent1">
              <a:lumMod val="20000"/>
              <a:lumOff val="80000"/>
            </a:schemeClr>
          </a:solidFill>
        </p:spPr>
        <p:txBody>
          <a:bodyPr wrap="square">
            <a:spAutoFit/>
          </a:bodyPr>
          <a:lstStyle/>
          <a:p>
            <a:pPr algn="just"/>
            <a:r>
              <a:rPr lang="en-US" sz="2000" b="1" dirty="0" smtClean="0">
                <a:solidFill>
                  <a:srgbClr val="C00000"/>
                </a:solidFill>
                <a:effectLst/>
                <a:latin typeface="Arial" panose="020B0604020202020204" pitchFamily="34" charset="0"/>
                <a:ea typeface="Batang"/>
              </a:rPr>
              <a:t>Problem 2: </a:t>
            </a:r>
            <a:r>
              <a:rPr lang="en-US" sz="2000" dirty="0" smtClean="0">
                <a:solidFill>
                  <a:srgbClr val="C00000"/>
                </a:solidFill>
                <a:effectLst/>
                <a:latin typeface="Arial" panose="020B0604020202020204" pitchFamily="34" charset="0"/>
                <a:ea typeface="Batang"/>
              </a:rPr>
              <a:t>For the truss as shown in the figure above, Determine the vertical deflection at the joint C. </a:t>
            </a:r>
            <a:endParaRPr lang="en-IN" sz="2000" dirty="0">
              <a:solidFill>
                <a:srgbClr val="C00000"/>
              </a:solidFill>
              <a:effectLst/>
              <a:latin typeface="Arial" panose="020B0604020202020204" pitchFamily="34" charset="0"/>
              <a:ea typeface="Batang"/>
            </a:endParaRPr>
          </a:p>
        </p:txBody>
      </p:sp>
      <p:sp>
        <p:nvSpPr>
          <p:cNvPr id="3" name="Rectangle 2"/>
          <p:cNvSpPr/>
          <p:nvPr/>
        </p:nvSpPr>
        <p:spPr>
          <a:xfrm>
            <a:off x="4831829" y="844211"/>
            <a:ext cx="7115331" cy="646331"/>
          </a:xfrm>
          <a:prstGeom prst="rect">
            <a:avLst/>
          </a:prstGeom>
        </p:spPr>
        <p:txBody>
          <a:bodyPr wrap="square">
            <a:spAutoFit/>
          </a:bodyPr>
          <a:lstStyle/>
          <a:p>
            <a:pPr algn="just"/>
            <a:r>
              <a:rPr lang="en-US" b="1" dirty="0" smtClean="0">
                <a:effectLst/>
                <a:latin typeface="Arial" panose="020B0604020202020204" pitchFamily="34" charset="0"/>
                <a:ea typeface="Batang"/>
              </a:rPr>
              <a:t>Solution: </a:t>
            </a:r>
            <a:r>
              <a:rPr lang="en-US" dirty="0" smtClean="0">
                <a:effectLst/>
                <a:latin typeface="Arial" panose="020B0604020202020204" pitchFamily="34" charset="0"/>
                <a:ea typeface="Batang"/>
              </a:rPr>
              <a:t>Since no vertical load is applied at Joint C. we may introduce dummy load Q. as shown below </a:t>
            </a:r>
            <a:endParaRPr lang="en-IN" dirty="0">
              <a:effectLst/>
              <a:latin typeface="Arial" panose="020B0604020202020204" pitchFamily="34" charset="0"/>
              <a:ea typeface="Batang"/>
            </a:endParaRPr>
          </a:p>
        </p:txBody>
      </p:sp>
      <p:pic>
        <p:nvPicPr>
          <p:cNvPr id="18435" name="Picture 3" descr="fig%2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1829" y="1527040"/>
            <a:ext cx="2560003" cy="195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7767764" y="1676940"/>
            <a:ext cx="3917585" cy="1200329"/>
          </a:xfrm>
          <a:prstGeom prst="rect">
            <a:avLst/>
          </a:prstGeom>
        </p:spPr>
        <p:txBody>
          <a:bodyPr wrap="square">
            <a:spAutoFit/>
          </a:bodyPr>
          <a:lstStyle/>
          <a:p>
            <a:pPr algn="just"/>
            <a:r>
              <a:rPr lang="en-US" dirty="0" smtClean="0">
                <a:effectLst/>
                <a:latin typeface="Arial" panose="020B0604020202020204" pitchFamily="34" charset="0"/>
                <a:ea typeface="Batang"/>
              </a:rPr>
              <a:t>Using </a:t>
            </a:r>
            <a:r>
              <a:rPr lang="en-US" dirty="0" err="1" smtClean="0">
                <a:effectLst/>
                <a:latin typeface="Arial" panose="020B0604020202020204" pitchFamily="34" charset="0"/>
                <a:ea typeface="Batang"/>
              </a:rPr>
              <a:t>castigliano's</a:t>
            </a:r>
            <a:r>
              <a:rPr lang="en-US" dirty="0" smtClean="0">
                <a:effectLst/>
                <a:latin typeface="Arial" panose="020B0604020202020204" pitchFamily="34" charset="0"/>
                <a:ea typeface="Batang"/>
              </a:rPr>
              <a:t> theorem and denoting by the force F</a:t>
            </a:r>
            <a:r>
              <a:rPr lang="en-US" baseline="-25000" dirty="0" smtClean="0">
                <a:effectLst/>
                <a:latin typeface="Arial" panose="020B0604020202020204" pitchFamily="34" charset="0"/>
                <a:ea typeface="Batang"/>
              </a:rPr>
              <a:t>i</a:t>
            </a:r>
            <a:r>
              <a:rPr lang="en-US" dirty="0" smtClean="0">
                <a:effectLst/>
                <a:latin typeface="Arial" panose="020B0604020202020204" pitchFamily="34" charset="0"/>
                <a:ea typeface="Batang"/>
              </a:rPr>
              <a:t> in a given member </a:t>
            </a:r>
            <a:r>
              <a:rPr lang="en-US" dirty="0" err="1" smtClean="0">
                <a:effectLst/>
                <a:latin typeface="Arial" panose="020B0604020202020204" pitchFamily="34" charset="0"/>
                <a:ea typeface="Batang"/>
              </a:rPr>
              <a:t>i</a:t>
            </a:r>
            <a:r>
              <a:rPr lang="en-US" dirty="0" smtClean="0">
                <a:effectLst/>
                <a:latin typeface="Arial" panose="020B0604020202020204" pitchFamily="34" charset="0"/>
                <a:ea typeface="Batang"/>
              </a:rPr>
              <a:t> caused by the combined loading of P and Q. we have </a:t>
            </a:r>
            <a:endParaRPr lang="en-IN" dirty="0">
              <a:effectLst/>
              <a:latin typeface="Arial" panose="020B0604020202020204" pitchFamily="34" charset="0"/>
              <a:ea typeface="Batang"/>
            </a:endParaRPr>
          </a:p>
        </p:txBody>
      </p:sp>
      <p:pic>
        <p:nvPicPr>
          <p:cNvPr id="18436" name="Picture 4" descr="Eqn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7764" y="3063667"/>
            <a:ext cx="3917585" cy="631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5" descr="fig%2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723" y="4112068"/>
            <a:ext cx="3769141" cy="1988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59829" y="3644970"/>
            <a:ext cx="6935449" cy="369332"/>
          </a:xfrm>
          <a:prstGeom prst="rect">
            <a:avLst/>
          </a:prstGeom>
          <a:solidFill>
            <a:schemeClr val="accent1">
              <a:lumMod val="40000"/>
              <a:lumOff val="60000"/>
            </a:schemeClr>
          </a:solidFill>
        </p:spPr>
        <p:txBody>
          <a:bodyPr wrap="square">
            <a:spAutoFit/>
          </a:bodyPr>
          <a:lstStyle/>
          <a:p>
            <a:pPr algn="just"/>
            <a:r>
              <a:rPr lang="en-US" b="1" dirty="0" smtClean="0">
                <a:effectLst/>
                <a:latin typeface="Arial" panose="020B0604020202020204" pitchFamily="34" charset="0"/>
                <a:ea typeface="Batang"/>
              </a:rPr>
              <a:t>Free body diagram : </a:t>
            </a:r>
            <a:r>
              <a:rPr lang="en-US" dirty="0" smtClean="0">
                <a:effectLst/>
                <a:latin typeface="Arial" panose="020B0604020202020204" pitchFamily="34" charset="0"/>
                <a:ea typeface="Batang"/>
              </a:rPr>
              <a:t>The free body diagram is as shown below </a:t>
            </a:r>
            <a:endParaRPr lang="en-IN" dirty="0">
              <a:effectLst/>
              <a:latin typeface="Arial" panose="020B0604020202020204" pitchFamily="34" charset="0"/>
              <a:ea typeface="Batang"/>
            </a:endParaRPr>
          </a:p>
        </p:txBody>
      </p:sp>
      <p:sp>
        <p:nvSpPr>
          <p:cNvPr id="6" name="Rectangle 5"/>
          <p:cNvSpPr/>
          <p:nvPr/>
        </p:nvSpPr>
        <p:spPr>
          <a:xfrm>
            <a:off x="5086663" y="4173709"/>
            <a:ext cx="6096000" cy="923330"/>
          </a:xfrm>
          <a:prstGeom prst="rect">
            <a:avLst/>
          </a:prstGeom>
        </p:spPr>
        <p:txBody>
          <a:bodyPr>
            <a:spAutoFit/>
          </a:bodyPr>
          <a:lstStyle/>
          <a:p>
            <a:pPr algn="just"/>
            <a:r>
              <a:rPr lang="en-US" b="1" dirty="0" smtClean="0">
                <a:effectLst/>
                <a:latin typeface="Arial" panose="020B0604020202020204" pitchFamily="34" charset="0"/>
                <a:ea typeface="Batang"/>
              </a:rPr>
              <a:t>Force in Members: </a:t>
            </a:r>
            <a:r>
              <a:rPr lang="en-US" dirty="0" smtClean="0">
                <a:effectLst/>
                <a:latin typeface="Arial" panose="020B0604020202020204" pitchFamily="34" charset="0"/>
                <a:ea typeface="Batang"/>
              </a:rPr>
              <a:t>Considering in sequence, the equilibrium of joints E, C, B and D, we may determine the force in each member caused by load Q. </a:t>
            </a:r>
            <a:endParaRPr lang="en-IN" dirty="0">
              <a:effectLst/>
              <a:latin typeface="Arial" panose="020B0604020202020204" pitchFamily="34" charset="0"/>
              <a:ea typeface="Batang"/>
            </a:endParaRPr>
          </a:p>
        </p:txBody>
      </p:sp>
      <p:sp>
        <p:nvSpPr>
          <p:cNvPr id="7" name="Rectangle 6"/>
          <p:cNvSpPr/>
          <p:nvPr/>
        </p:nvSpPr>
        <p:spPr>
          <a:xfrm>
            <a:off x="3727553" y="5402761"/>
            <a:ext cx="3272854" cy="923330"/>
          </a:xfrm>
          <a:prstGeom prst="rect">
            <a:avLst/>
          </a:prstGeom>
          <a:solidFill>
            <a:schemeClr val="accent2">
              <a:lumMod val="20000"/>
              <a:lumOff val="80000"/>
            </a:schemeClr>
          </a:solidFill>
        </p:spPr>
        <p:txBody>
          <a:bodyPr wrap="square">
            <a:spAutoFit/>
          </a:bodyPr>
          <a:lstStyle/>
          <a:p>
            <a:pPr>
              <a:spcAft>
                <a:spcPts val="0"/>
              </a:spcAft>
            </a:pPr>
            <a:r>
              <a:rPr lang="fr-FR" dirty="0" smtClean="0">
                <a:effectLst/>
                <a:latin typeface="Arial" panose="020B0604020202020204" pitchFamily="34" charset="0"/>
                <a:ea typeface="Batang"/>
              </a:rPr>
              <a:t>Joint E: F</a:t>
            </a:r>
            <a:r>
              <a:rPr lang="fr-FR" baseline="-25000" dirty="0" smtClean="0">
                <a:effectLst/>
                <a:latin typeface="Arial" panose="020B0604020202020204" pitchFamily="34" charset="0"/>
                <a:ea typeface="Batang"/>
              </a:rPr>
              <a:t>CE</a:t>
            </a:r>
            <a:r>
              <a:rPr lang="fr-FR" dirty="0" smtClean="0">
                <a:effectLst/>
                <a:latin typeface="Arial" panose="020B0604020202020204" pitchFamily="34" charset="0"/>
                <a:ea typeface="Batang"/>
              </a:rPr>
              <a:t> = F</a:t>
            </a:r>
            <a:r>
              <a:rPr lang="fr-FR" baseline="-25000" dirty="0" smtClean="0">
                <a:effectLst/>
                <a:latin typeface="Arial" panose="020B0604020202020204" pitchFamily="34" charset="0"/>
                <a:ea typeface="Batang"/>
              </a:rPr>
              <a:t>DE</a:t>
            </a:r>
            <a:r>
              <a:rPr lang="fr-FR" dirty="0" smtClean="0">
                <a:effectLst/>
                <a:latin typeface="Arial" panose="020B0604020202020204" pitchFamily="34" charset="0"/>
                <a:ea typeface="Batang"/>
              </a:rPr>
              <a:t> = 0</a:t>
            </a:r>
            <a:endParaRPr lang="en-IN" dirty="0" smtClean="0">
              <a:effectLst/>
              <a:latin typeface="Arial" panose="020B0604020202020204" pitchFamily="34" charset="0"/>
              <a:ea typeface="Batang"/>
            </a:endParaRPr>
          </a:p>
          <a:p>
            <a:pPr>
              <a:spcAft>
                <a:spcPts val="0"/>
              </a:spcAft>
            </a:pPr>
            <a:r>
              <a:rPr lang="fr-FR" dirty="0" smtClean="0">
                <a:effectLst/>
                <a:latin typeface="Arial" panose="020B0604020202020204" pitchFamily="34" charset="0"/>
                <a:ea typeface="Batang"/>
              </a:rPr>
              <a:t>Joint C: F</a:t>
            </a:r>
            <a:r>
              <a:rPr lang="fr-FR" baseline="-25000" dirty="0" smtClean="0">
                <a:effectLst/>
                <a:latin typeface="Arial" panose="020B0604020202020204" pitchFamily="34" charset="0"/>
                <a:ea typeface="Batang"/>
              </a:rPr>
              <a:t>AC</a:t>
            </a:r>
            <a:r>
              <a:rPr lang="fr-FR" dirty="0" smtClean="0">
                <a:effectLst/>
                <a:latin typeface="Arial" panose="020B0604020202020204" pitchFamily="34" charset="0"/>
                <a:ea typeface="Batang"/>
              </a:rPr>
              <a:t> = 0; F</a:t>
            </a:r>
            <a:r>
              <a:rPr lang="fr-FR" baseline="-25000" dirty="0" smtClean="0">
                <a:effectLst/>
                <a:latin typeface="Arial" panose="020B0604020202020204" pitchFamily="34" charset="0"/>
                <a:ea typeface="Batang"/>
              </a:rPr>
              <a:t>CD</a:t>
            </a:r>
            <a:r>
              <a:rPr lang="fr-FR" dirty="0" smtClean="0">
                <a:effectLst/>
                <a:latin typeface="Arial" panose="020B0604020202020204" pitchFamily="34" charset="0"/>
                <a:ea typeface="Batang"/>
              </a:rPr>
              <a:t> = -Q </a:t>
            </a:r>
            <a:endParaRPr lang="en-IN" dirty="0" smtClean="0">
              <a:effectLst/>
              <a:latin typeface="Arial" panose="020B0604020202020204" pitchFamily="34" charset="0"/>
              <a:ea typeface="Batang"/>
            </a:endParaRPr>
          </a:p>
          <a:p>
            <a:pPr>
              <a:spcAft>
                <a:spcPts val="0"/>
              </a:spcAft>
            </a:pPr>
            <a:r>
              <a:rPr lang="en-US" dirty="0" smtClean="0">
                <a:effectLst/>
                <a:latin typeface="Arial" panose="020B0604020202020204" pitchFamily="34" charset="0"/>
                <a:ea typeface="Batang"/>
              </a:rPr>
              <a:t>Joint B: F</a:t>
            </a:r>
            <a:r>
              <a:rPr lang="en-US" baseline="-25000" dirty="0" smtClean="0">
                <a:effectLst/>
                <a:latin typeface="Arial" panose="020B0604020202020204" pitchFamily="34" charset="0"/>
                <a:ea typeface="Batang"/>
              </a:rPr>
              <a:t>AB</a:t>
            </a:r>
            <a:r>
              <a:rPr lang="en-US" dirty="0" smtClean="0">
                <a:effectLst/>
                <a:latin typeface="Arial" panose="020B0604020202020204" pitchFamily="34" charset="0"/>
                <a:ea typeface="Batang"/>
              </a:rPr>
              <a:t> = 0; F</a:t>
            </a:r>
            <a:r>
              <a:rPr lang="en-US" baseline="-25000" dirty="0" smtClean="0">
                <a:effectLst/>
                <a:latin typeface="Arial" panose="020B0604020202020204" pitchFamily="34" charset="0"/>
                <a:ea typeface="Batang"/>
              </a:rPr>
              <a:t>BD</a:t>
            </a:r>
            <a:r>
              <a:rPr lang="en-US" dirty="0" smtClean="0">
                <a:effectLst/>
                <a:latin typeface="Arial" panose="020B0604020202020204" pitchFamily="34" charset="0"/>
                <a:ea typeface="Batang"/>
              </a:rPr>
              <a:t> = -3/4Q </a:t>
            </a:r>
            <a:endParaRPr lang="en-IN" dirty="0">
              <a:effectLst/>
              <a:latin typeface="Arial" panose="020B0604020202020204" pitchFamily="34" charset="0"/>
              <a:ea typeface="Batang"/>
            </a:endParaRPr>
          </a:p>
        </p:txBody>
      </p:sp>
      <p:pic>
        <p:nvPicPr>
          <p:cNvPr id="18438" name="Picture 6" descr="fig%20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7764" y="5119769"/>
            <a:ext cx="2350708" cy="1565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8057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858" y="562530"/>
            <a:ext cx="11492459" cy="861774"/>
          </a:xfrm>
          <a:prstGeom prst="rect">
            <a:avLst/>
          </a:prstGeom>
        </p:spPr>
        <p:txBody>
          <a:bodyPr wrap="square">
            <a:spAutoFit/>
          </a:bodyPr>
          <a:lstStyle/>
          <a:p>
            <a:pPr algn="just">
              <a:spcAft>
                <a:spcPts val="0"/>
              </a:spcAft>
            </a:pPr>
            <a:r>
              <a:rPr lang="en-US" sz="3200" b="1" dirty="0" smtClean="0">
                <a:effectLst/>
                <a:latin typeface="Times New Roman" panose="02020603050405020304" pitchFamily="18" charset="0"/>
                <a:ea typeface="Batang"/>
              </a:rPr>
              <a:t>Strain Energy: </a:t>
            </a:r>
            <a:r>
              <a:rPr lang="en-US" dirty="0" smtClean="0">
                <a:effectLst/>
                <a:latin typeface="Arial" panose="020B0604020202020204" pitchFamily="34" charset="0"/>
                <a:ea typeface="Batang"/>
              </a:rPr>
              <a:t>Strain Energy of the member is defined as the internal work done in deforming the body by the action of externally applied forces. This energy in elastic bodies is known as </a:t>
            </a:r>
            <a:r>
              <a:rPr lang="en-US" b="1" dirty="0" smtClean="0">
                <a:effectLst/>
                <a:latin typeface="Arial" panose="020B0604020202020204" pitchFamily="34" charset="0"/>
                <a:ea typeface="Batang"/>
              </a:rPr>
              <a:t>elastic strain energy </a:t>
            </a:r>
            <a:r>
              <a:rPr lang="en-US" dirty="0" smtClean="0">
                <a:effectLst/>
                <a:latin typeface="Arial" panose="020B0604020202020204" pitchFamily="34" charset="0"/>
                <a:ea typeface="Batang"/>
              </a:rPr>
              <a:t> </a:t>
            </a:r>
            <a:endParaRPr lang="en-IN" sz="3200" dirty="0">
              <a:effectLst/>
              <a:latin typeface="Times New Roman" panose="02020603050405020304" pitchFamily="18" charset="0"/>
              <a:ea typeface="Batang"/>
            </a:endParaRPr>
          </a:p>
        </p:txBody>
      </p:sp>
      <p:pic>
        <p:nvPicPr>
          <p:cNvPr id="1026" name="Picture 2"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195" y="2028435"/>
            <a:ext cx="3565649" cy="2228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14858" y="1659103"/>
            <a:ext cx="3903633" cy="369332"/>
          </a:xfrm>
          <a:prstGeom prst="rect">
            <a:avLst/>
          </a:prstGeom>
          <a:solidFill>
            <a:schemeClr val="accent4">
              <a:lumMod val="60000"/>
              <a:lumOff val="40000"/>
            </a:schemeClr>
          </a:solidFill>
        </p:spPr>
        <p:txBody>
          <a:bodyPr wrap="none">
            <a:spAutoFit/>
          </a:bodyPr>
          <a:lstStyle/>
          <a:p>
            <a:pPr algn="just">
              <a:spcAft>
                <a:spcPts val="0"/>
              </a:spcAft>
            </a:pPr>
            <a:r>
              <a:rPr lang="en-US" b="1" dirty="0" smtClean="0">
                <a:effectLst/>
                <a:latin typeface="Arial" panose="020B0604020202020204" pitchFamily="34" charset="0"/>
                <a:ea typeface="Batang"/>
              </a:rPr>
              <a:t>Strain Energy in uniaxial Loading </a:t>
            </a:r>
            <a:endParaRPr lang="en-IN" sz="3200" dirty="0">
              <a:effectLst/>
              <a:latin typeface="Times New Roman" panose="02020603050405020304" pitchFamily="18" charset="0"/>
              <a:ea typeface="Batang"/>
            </a:endParaRPr>
          </a:p>
        </p:txBody>
      </p:sp>
      <p:sp>
        <p:nvSpPr>
          <p:cNvPr id="4" name="Rectangle 4"/>
          <p:cNvSpPr>
            <a:spLocks noChangeArrowheads="1"/>
          </p:cNvSpPr>
          <p:nvPr/>
        </p:nvSpPr>
        <p:spPr bwMode="auto">
          <a:xfrm>
            <a:off x="4851187" y="1632790"/>
            <a:ext cx="6721218" cy="2246769"/>
          </a:xfrm>
          <a:prstGeom prst="rect">
            <a:avLst/>
          </a:prstGeom>
          <a:solidFill>
            <a:schemeClr val="accent1">
              <a:lumMod val="40000"/>
              <a:lumOff val="60000"/>
            </a:schemeClr>
          </a:solidFill>
          <a:ln>
            <a:noFill/>
          </a:ln>
          <a:effec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ja-JP" sz="2000" b="0" i="0" u="none" strike="noStrike" cap="none" normalizeH="0" baseline="0" dirty="0" smtClean="0">
                <a:ln>
                  <a:noFill/>
                </a:ln>
                <a:solidFill>
                  <a:schemeClr val="tx1"/>
                </a:solidFill>
                <a:effectLst/>
                <a:latin typeface="Times New Roman" panose="02020603050405020304" pitchFamily="18" charset="0"/>
                <a:ea typeface="Batang"/>
                <a:cs typeface="Times New Roman" panose="02020603050405020304" pitchFamily="18" charset="0"/>
              </a:rPr>
              <a:t>Let as consider an infinitesimal element of dimensions as shown in Fig. </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ja-JP" sz="2000" b="0" i="0" u="none" strike="noStrike" cap="none" normalizeH="0" baseline="0" dirty="0" smtClean="0">
                <a:ln>
                  <a:noFill/>
                </a:ln>
                <a:solidFill>
                  <a:schemeClr val="tx1"/>
                </a:solidFill>
                <a:effectLst/>
                <a:latin typeface="Times New Roman" panose="02020603050405020304" pitchFamily="18" charset="0"/>
                <a:ea typeface="Batang"/>
                <a:cs typeface="Times New Roman" panose="02020603050405020304" pitchFamily="18" charset="0"/>
              </a:rPr>
              <a:t>Let the element be subjected to normal stress </a:t>
            </a:r>
            <a:r>
              <a:rPr kumimoji="0" lang="el-GR" altLang="ja-JP" sz="2000" b="0" i="0" u="none" strike="noStrike" cap="none" normalizeH="0" baseline="0" dirty="0" smtClean="0">
                <a:ln>
                  <a:noFill/>
                </a:ln>
                <a:solidFill>
                  <a:schemeClr val="tx1"/>
                </a:solidFill>
                <a:effectLst/>
                <a:latin typeface="Times New Roman" panose="02020603050405020304" pitchFamily="18" charset="0"/>
                <a:ea typeface="Batang"/>
                <a:cs typeface="Times New Roman" panose="02020603050405020304" pitchFamily="18" charset="0"/>
              </a:rPr>
              <a:t>σ</a:t>
            </a:r>
            <a:r>
              <a:rPr kumimoji="0" lang="en-US" altLang="ja-JP" sz="2000" b="0" i="0" u="none" strike="noStrike" cap="none" normalizeH="0" baseline="-30000" dirty="0" smtClean="0">
                <a:ln>
                  <a:noFill/>
                </a:ln>
                <a:solidFill>
                  <a:schemeClr val="tx1"/>
                </a:solidFill>
                <a:effectLst/>
                <a:latin typeface="Times New Roman" panose="02020603050405020304" pitchFamily="18" charset="0"/>
                <a:ea typeface="Batang"/>
                <a:cs typeface="Times New Roman" panose="02020603050405020304" pitchFamily="18" charset="0"/>
              </a:rPr>
              <a:t>x</a:t>
            </a:r>
            <a:r>
              <a:rPr kumimoji="0" lang="en-US" altLang="ja-JP" sz="2000" b="0" i="0" u="none" strike="noStrike" cap="none" normalizeH="0" baseline="0" dirty="0" smtClean="0">
                <a:ln>
                  <a:noFill/>
                </a:ln>
                <a:solidFill>
                  <a:schemeClr val="tx1"/>
                </a:solidFill>
                <a:effectLst/>
                <a:latin typeface="Times New Roman" panose="02020603050405020304" pitchFamily="18" charset="0"/>
                <a:ea typeface="Batang"/>
                <a:cs typeface="Times New Roman" panose="02020603050405020304" pitchFamily="18" charset="0"/>
              </a:rPr>
              <a:t>. </a:t>
            </a:r>
          </a:p>
          <a:p>
            <a:pPr marL="342900" lvl="0" indent="-342900" algn="just" eaLnBrk="0" fontAlgn="base" hangingPunct="0">
              <a:spcBef>
                <a:spcPct val="0"/>
              </a:spcBef>
              <a:spcAft>
                <a:spcPct val="0"/>
              </a:spcAft>
              <a:buFont typeface="Arial" panose="020B0604020202020204" pitchFamily="34" charset="0"/>
              <a:buChar char="•"/>
            </a:pPr>
            <a:r>
              <a:rPr kumimoji="0" lang="en-US" altLang="ja-JP" sz="2000" b="0" i="0" u="none" strike="noStrike" cap="none" normalizeH="0" baseline="0" dirty="0" smtClean="0">
                <a:ln>
                  <a:noFill/>
                </a:ln>
                <a:solidFill>
                  <a:schemeClr val="tx1"/>
                </a:solidFill>
                <a:effectLst/>
                <a:latin typeface="Times New Roman" panose="02020603050405020304" pitchFamily="18" charset="0"/>
                <a:ea typeface="Batang"/>
                <a:cs typeface="Times New Roman" panose="02020603050405020304" pitchFamily="18" charset="0"/>
              </a:rPr>
              <a:t>The forces acting on the face of this element is </a:t>
            </a:r>
            <a:r>
              <a:rPr kumimoji="0" lang="el-GR" altLang="ja-JP" sz="2000" b="0" i="0" u="none" strike="noStrike" cap="none" normalizeH="0" baseline="0" dirty="0" smtClean="0">
                <a:ln>
                  <a:noFill/>
                </a:ln>
                <a:solidFill>
                  <a:schemeClr val="tx1"/>
                </a:solidFill>
                <a:effectLst/>
                <a:latin typeface="Times New Roman" panose="02020603050405020304" pitchFamily="18" charset="0"/>
                <a:ea typeface="Batang"/>
                <a:cs typeface="Times New Roman" panose="02020603050405020304" pitchFamily="18" charset="0"/>
              </a:rPr>
              <a:t>σ</a:t>
            </a:r>
            <a:r>
              <a:rPr kumimoji="0" lang="en-US" altLang="ja-JP" sz="2000" b="0" i="0" u="none" strike="noStrike" cap="none" normalizeH="0" baseline="-30000" dirty="0" smtClean="0">
                <a:ln>
                  <a:noFill/>
                </a:ln>
                <a:solidFill>
                  <a:schemeClr val="tx1"/>
                </a:solidFill>
                <a:effectLst/>
                <a:latin typeface="Times New Roman" panose="02020603050405020304" pitchFamily="18" charset="0"/>
                <a:ea typeface="Batang"/>
                <a:cs typeface="Times New Roman" panose="02020603050405020304" pitchFamily="18" charset="0"/>
              </a:rPr>
              <a:t>x</a:t>
            </a:r>
            <a:r>
              <a:rPr kumimoji="0" lang="en-US" altLang="ja-JP" sz="2000" b="0" i="0" u="none" strike="noStrike" cap="none" normalizeH="0" baseline="0" dirty="0" smtClean="0">
                <a:ln>
                  <a:noFill/>
                </a:ln>
                <a:solidFill>
                  <a:schemeClr val="tx1"/>
                </a:solidFill>
                <a:effectLst/>
                <a:latin typeface="Times New Roman" panose="02020603050405020304" pitchFamily="18" charset="0"/>
                <a:ea typeface="Batang"/>
                <a:cs typeface="Times New Roman" panose="02020603050405020304" pitchFamily="18" charset="0"/>
              </a:rPr>
              <a:t>. dy. </a:t>
            </a:r>
            <a:r>
              <a:rPr kumimoji="0" lang="en-US" altLang="ja-JP" sz="2000" b="0" i="0" u="none" strike="noStrike" cap="none" normalizeH="0" baseline="0" dirty="0" err="1" smtClean="0">
                <a:ln>
                  <a:noFill/>
                </a:ln>
                <a:solidFill>
                  <a:schemeClr val="tx1"/>
                </a:solidFill>
                <a:effectLst/>
                <a:latin typeface="Times New Roman" panose="02020603050405020304" pitchFamily="18" charset="0"/>
                <a:ea typeface="Batang"/>
                <a:cs typeface="Times New Roman" panose="02020603050405020304" pitchFamily="18" charset="0"/>
              </a:rPr>
              <a:t>dz</a:t>
            </a:r>
            <a:r>
              <a:rPr kumimoji="0" lang="en-US" altLang="ja-JP" sz="2000" b="0" i="0" u="none" strike="noStrike" cap="none" normalizeH="0" baseline="0" dirty="0" smtClean="0">
                <a:ln>
                  <a:noFill/>
                </a:ln>
                <a:solidFill>
                  <a:schemeClr val="tx1"/>
                </a:solidFill>
                <a:effectLst/>
                <a:latin typeface="Times New Roman" panose="02020603050405020304" pitchFamily="18" charset="0"/>
                <a:ea typeface="Batang"/>
                <a:cs typeface="Times New Roman" panose="02020603050405020304" pitchFamily="18" charset="0"/>
              </a:rPr>
              <a:t> </a:t>
            </a:r>
            <a:endParaRPr kumimoji="0" lang="en-US" altLang="ja-JP"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ja-JP" sz="2000" b="0" i="0" u="none" strike="noStrike" cap="none" normalizeH="0" baseline="0" dirty="0" smtClean="0">
                <a:ln>
                  <a:noFill/>
                </a:ln>
                <a:solidFill>
                  <a:schemeClr val="tx1"/>
                </a:solidFill>
                <a:effectLst/>
                <a:latin typeface="Times New Roman" panose="02020603050405020304" pitchFamily="18" charset="0"/>
                <a:ea typeface="Batang"/>
                <a:cs typeface="Times New Roman" panose="02020603050405020304" pitchFamily="18" charset="0"/>
              </a:rPr>
              <a:t>where </a:t>
            </a:r>
            <a:r>
              <a:rPr kumimoji="0" lang="en-US" altLang="ja-JP" sz="2000" b="0" i="0" u="none" strike="noStrike" cap="none" normalizeH="0" baseline="0" dirty="0" err="1" smtClean="0">
                <a:ln>
                  <a:noFill/>
                </a:ln>
                <a:solidFill>
                  <a:schemeClr val="tx1"/>
                </a:solidFill>
                <a:effectLst/>
                <a:latin typeface="Times New Roman" panose="02020603050405020304" pitchFamily="18" charset="0"/>
                <a:ea typeface="Batang"/>
                <a:cs typeface="Times New Roman" panose="02020603050405020304" pitchFamily="18" charset="0"/>
              </a:rPr>
              <a:t>dy</a:t>
            </a:r>
            <a:r>
              <a:rPr kumimoji="0" lang="en-US" altLang="ja-JP" sz="2000" b="0" i="0" u="none" strike="noStrike" cap="none" normalizeH="0" baseline="0" dirty="0" smtClean="0">
                <a:ln>
                  <a:noFill/>
                </a:ln>
                <a:solidFill>
                  <a:schemeClr val="tx1"/>
                </a:solidFill>
                <a:effectLst/>
                <a:latin typeface="Times New Roman" panose="02020603050405020304" pitchFamily="18" charset="0"/>
                <a:ea typeface="Batang"/>
                <a:cs typeface="Times New Roman" panose="02020603050405020304" pitchFamily="18" charset="0"/>
              </a:rPr>
              <a:t> </a:t>
            </a:r>
            <a:r>
              <a:rPr kumimoji="0" lang="en-US" altLang="ja-JP" sz="2000" b="0" i="0" u="none" strike="noStrike" cap="none" normalizeH="0" baseline="0" dirty="0" err="1" smtClean="0">
                <a:ln>
                  <a:noFill/>
                </a:ln>
                <a:solidFill>
                  <a:schemeClr val="tx1"/>
                </a:solidFill>
                <a:effectLst/>
                <a:latin typeface="Times New Roman" panose="02020603050405020304" pitchFamily="18" charset="0"/>
                <a:ea typeface="Batang"/>
                <a:cs typeface="Times New Roman" panose="02020603050405020304" pitchFamily="18" charset="0"/>
              </a:rPr>
              <a:t>dz</a:t>
            </a:r>
            <a:r>
              <a:rPr kumimoji="0" lang="en-US" altLang="ja-JP" sz="2000" b="0" i="0" u="none" strike="noStrike" cap="none" normalizeH="0" baseline="0" dirty="0" smtClean="0">
                <a:ln>
                  <a:noFill/>
                </a:ln>
                <a:solidFill>
                  <a:schemeClr val="tx1"/>
                </a:solidFill>
                <a:effectLst/>
                <a:latin typeface="Times New Roman" panose="02020603050405020304" pitchFamily="18" charset="0"/>
                <a:ea typeface="Batang"/>
                <a:cs typeface="Times New Roman" panose="02020603050405020304" pitchFamily="18" charset="0"/>
              </a:rPr>
              <a:t> = Area of the element due to the application of forces, the element deforms to an amount = </a:t>
            </a:r>
            <a:r>
              <a:rPr kumimoji="0" lang="el-GR" altLang="ja-JP" sz="2000" b="0" i="0" u="none" strike="noStrike" cap="none" normalizeH="0" baseline="0" dirty="0" smtClean="0">
                <a:ln>
                  <a:noFill/>
                </a:ln>
                <a:solidFill>
                  <a:schemeClr val="tx1"/>
                </a:solidFill>
                <a:effectLst/>
                <a:latin typeface="Times New Roman" panose="02020603050405020304" pitchFamily="18" charset="0"/>
                <a:ea typeface="Batang"/>
                <a:cs typeface="Times New Roman" panose="02020603050405020304" pitchFamily="18" charset="0"/>
              </a:rPr>
              <a:t>ε</a:t>
            </a:r>
            <a:r>
              <a:rPr kumimoji="0" lang="en-US" altLang="ja-JP" sz="2000" b="0" i="0" u="none" strike="noStrike" cap="none" normalizeH="0" baseline="-30000" dirty="0" smtClean="0">
                <a:ln>
                  <a:noFill/>
                </a:ln>
                <a:solidFill>
                  <a:schemeClr val="tx1"/>
                </a:solidFill>
                <a:effectLst/>
                <a:latin typeface="Times New Roman" panose="02020603050405020304" pitchFamily="18" charset="0"/>
                <a:ea typeface="Batang"/>
                <a:cs typeface="Times New Roman" panose="02020603050405020304" pitchFamily="18" charset="0"/>
              </a:rPr>
              <a:t>x</a:t>
            </a:r>
            <a:r>
              <a:rPr kumimoji="0" lang="en-US" altLang="ja-JP" sz="2000" b="0" i="0" u="none" strike="noStrike" cap="none" normalizeH="0" baseline="0" dirty="0" smtClean="0">
                <a:ln>
                  <a:noFill/>
                </a:ln>
                <a:solidFill>
                  <a:schemeClr val="tx1"/>
                </a:solidFill>
                <a:effectLst/>
                <a:latin typeface="Times New Roman" panose="02020603050405020304" pitchFamily="18" charset="0"/>
                <a:ea typeface="Batang"/>
                <a:cs typeface="Times New Roman" panose="02020603050405020304" pitchFamily="18" charset="0"/>
              </a:rPr>
              <a:t> dx </a:t>
            </a:r>
            <a:endParaRPr kumimoji="0" lang="en-US" altLang="ja-JP"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342900" lvl="0" indent="-342900" algn="just" eaLnBrk="0" fontAlgn="base" hangingPunct="0">
              <a:spcBef>
                <a:spcPct val="0"/>
              </a:spcBef>
              <a:spcAft>
                <a:spcPct val="0"/>
              </a:spcAft>
              <a:buFont typeface="Arial" panose="020B0604020202020204" pitchFamily="34" charset="0"/>
              <a:buChar char="•"/>
            </a:pPr>
            <a:r>
              <a:rPr kumimoji="0" lang="el-GR" altLang="ja-JP" sz="2000" b="0" i="0" u="none" strike="noStrike" cap="none" normalizeH="0" baseline="0" dirty="0" smtClean="0">
                <a:ln>
                  <a:noFill/>
                </a:ln>
                <a:solidFill>
                  <a:schemeClr val="tx1"/>
                </a:solidFill>
                <a:effectLst/>
                <a:latin typeface="Times New Roman" panose="02020603050405020304" pitchFamily="18" charset="0"/>
                <a:ea typeface="Batang"/>
                <a:cs typeface="Times New Roman" panose="02020603050405020304" pitchFamily="18" charset="0"/>
              </a:rPr>
              <a:t>ε</a:t>
            </a:r>
            <a:r>
              <a:rPr kumimoji="0" lang="en-US" altLang="ja-JP" sz="2000" b="0" i="0" u="none" strike="noStrike" cap="none" normalizeH="0" baseline="-30000" dirty="0" smtClean="0">
                <a:ln>
                  <a:noFill/>
                </a:ln>
                <a:solidFill>
                  <a:schemeClr val="tx1"/>
                </a:solidFill>
                <a:effectLst/>
                <a:latin typeface="Times New Roman" panose="02020603050405020304" pitchFamily="18" charset="0"/>
                <a:ea typeface="Batang"/>
                <a:cs typeface="Times New Roman" panose="02020603050405020304" pitchFamily="18" charset="0"/>
              </a:rPr>
              <a:t>x</a:t>
            </a:r>
            <a:r>
              <a:rPr kumimoji="0" lang="en-US" altLang="ja-JP" sz="2000" b="0" i="0" u="none" strike="noStrike" cap="none" normalizeH="0" baseline="0" dirty="0" smtClean="0">
                <a:ln>
                  <a:noFill/>
                </a:ln>
                <a:solidFill>
                  <a:schemeClr val="tx1"/>
                </a:solidFill>
                <a:effectLst/>
                <a:latin typeface="Times New Roman" panose="02020603050405020304" pitchFamily="18" charset="0"/>
                <a:ea typeface="Batang"/>
                <a:cs typeface="Times New Roman" panose="02020603050405020304" pitchFamily="18" charset="0"/>
              </a:rPr>
              <a:t> = strain in the material in x ? direction  </a:t>
            </a:r>
            <a:endParaRPr kumimoji="0" lang="en-US" altLang="ja-JP"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27" name="Picture 3" descr="http://www.nptel.iitm.ac.in/courses/Webcourse-contents/IIT-ROORKEE/strength%20of%20materials/lects%20&amp;%20picts/image/lect38/Eqn1.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7390150" y="3879559"/>
            <a:ext cx="2073978" cy="783757"/>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518" y="4257207"/>
            <a:ext cx="2008681" cy="2455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Arrow Connector 5"/>
          <p:cNvCxnSpPr/>
          <p:nvPr/>
        </p:nvCxnSpPr>
        <p:spPr>
          <a:xfrm flipH="1">
            <a:off x="3810282" y="2115451"/>
            <a:ext cx="1259173" cy="72773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392941" y="4615676"/>
            <a:ext cx="7994418" cy="707886"/>
          </a:xfrm>
          <a:prstGeom prst="rect">
            <a:avLst/>
          </a:prstGeom>
          <a:solidFill>
            <a:schemeClr val="accent6">
              <a:lumMod val="40000"/>
              <a:lumOff val="60000"/>
            </a:schemeClr>
          </a:solidFill>
        </p:spPr>
        <p:txBody>
          <a:bodyPr wrap="square">
            <a:spAutoFit/>
          </a:bodyPr>
          <a:lstStyle/>
          <a:p>
            <a:r>
              <a:rPr lang="en-US" sz="2000" dirty="0" smtClean="0">
                <a:effectLst/>
                <a:latin typeface="Arial" panose="020B0604020202020204" pitchFamily="34" charset="0"/>
                <a:ea typeface="Batang"/>
              </a:rPr>
              <a:t>the force that acts on the element increases linearly from zero until it attains its full value</a:t>
            </a:r>
            <a:endParaRPr lang="en-IN" sz="2000" dirty="0"/>
          </a:p>
        </p:txBody>
      </p:sp>
      <p:cxnSp>
        <p:nvCxnSpPr>
          <p:cNvPr id="11" name="Straight Arrow Connector 10"/>
          <p:cNvCxnSpPr>
            <a:stCxn id="7" idx="1"/>
          </p:cNvCxnSpPr>
          <p:nvPr/>
        </p:nvCxnSpPr>
        <p:spPr>
          <a:xfrm flipH="1">
            <a:off x="2393713" y="4969619"/>
            <a:ext cx="999228" cy="14517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392941" y="5423767"/>
            <a:ext cx="7994418" cy="1169551"/>
          </a:xfrm>
          <a:prstGeom prst="rect">
            <a:avLst/>
          </a:prstGeom>
          <a:solidFill>
            <a:schemeClr val="accent2">
              <a:lumMod val="40000"/>
              <a:lumOff val="60000"/>
            </a:schemeClr>
          </a:solidFill>
        </p:spPr>
        <p:txBody>
          <a:bodyPr wrap="square">
            <a:spAutoFit/>
          </a:bodyPr>
          <a:lstStyle/>
          <a:p>
            <a:pPr algn="just">
              <a:spcAft>
                <a:spcPts val="0"/>
              </a:spcAft>
            </a:pPr>
            <a:r>
              <a:rPr lang="en-US" dirty="0" smtClean="0">
                <a:effectLst/>
                <a:latin typeface="Arial" panose="020B0604020202020204" pitchFamily="34" charset="0"/>
                <a:ea typeface="Batang"/>
              </a:rPr>
              <a:t>Hence average force on the element is equal to ½ </a:t>
            </a:r>
            <a:r>
              <a:rPr lang="en-US" dirty="0" err="1" smtClean="0">
                <a:effectLst/>
                <a:latin typeface="Symbol" panose="05050102010706020507" pitchFamily="18" charset="2"/>
                <a:ea typeface="Batang"/>
                <a:cs typeface="Arial" panose="020B0604020202020204" pitchFamily="34" charset="0"/>
              </a:rPr>
              <a:t>s</a:t>
            </a:r>
            <a:r>
              <a:rPr lang="en-US" baseline="-25000" dirty="0" err="1" smtClean="0">
                <a:effectLst/>
                <a:latin typeface="Arial" panose="020B0604020202020204" pitchFamily="34" charset="0"/>
                <a:ea typeface="Batang"/>
              </a:rPr>
              <a:t>x</a:t>
            </a:r>
            <a:r>
              <a:rPr lang="en-US" dirty="0" smtClean="0">
                <a:effectLst/>
                <a:latin typeface="Arial" panose="020B0604020202020204" pitchFamily="34" charset="0"/>
                <a:ea typeface="Batang"/>
              </a:rPr>
              <a:t> . dy. dz. </a:t>
            </a:r>
          </a:p>
          <a:p>
            <a:pPr algn="just">
              <a:spcAft>
                <a:spcPts val="0"/>
              </a:spcAft>
            </a:pPr>
            <a:endParaRPr lang="en-IN" sz="1600" dirty="0" smtClean="0">
              <a:effectLst/>
              <a:latin typeface="Times New Roman" panose="02020603050405020304" pitchFamily="18" charset="0"/>
              <a:ea typeface="Batang"/>
            </a:endParaRPr>
          </a:p>
          <a:p>
            <a:pPr algn="just">
              <a:spcAft>
                <a:spcPts val="0"/>
              </a:spcAft>
            </a:pPr>
            <a:r>
              <a:rPr lang="en-US" dirty="0" smtClean="0">
                <a:effectLst/>
                <a:latin typeface="Symbol" panose="05050102010706020507" pitchFamily="18" charset="2"/>
                <a:ea typeface="Batang"/>
                <a:cs typeface="Arial" panose="020B0604020202020204" pitchFamily="34" charset="0"/>
              </a:rPr>
              <a:t>\</a:t>
            </a:r>
            <a:r>
              <a:rPr lang="en-US" dirty="0" smtClean="0">
                <a:effectLst/>
                <a:latin typeface="Arial" panose="020B0604020202020204" pitchFamily="34" charset="0"/>
                <a:ea typeface="Batang"/>
              </a:rPr>
              <a:t> Therefore the work done by the above force </a:t>
            </a:r>
            <a:endParaRPr lang="en-IN" sz="3200" dirty="0" smtClean="0">
              <a:effectLst/>
              <a:latin typeface="Times New Roman" panose="02020603050405020304" pitchFamily="18" charset="0"/>
              <a:ea typeface="Batang"/>
            </a:endParaRPr>
          </a:p>
          <a:p>
            <a:pPr algn="just">
              <a:spcAft>
                <a:spcPts val="0"/>
              </a:spcAft>
            </a:pPr>
            <a:r>
              <a:rPr lang="en-US" dirty="0" smtClean="0">
                <a:effectLst/>
                <a:latin typeface="Arial" panose="020B0604020202020204" pitchFamily="34" charset="0"/>
                <a:ea typeface="Batang"/>
              </a:rPr>
              <a:t> = average force x deformed length = ½ </a:t>
            </a:r>
            <a:r>
              <a:rPr lang="en-US" dirty="0" err="1" smtClean="0">
                <a:effectLst/>
                <a:latin typeface="Symbol" panose="05050102010706020507" pitchFamily="18" charset="2"/>
                <a:ea typeface="Batang"/>
                <a:cs typeface="Arial" panose="020B0604020202020204" pitchFamily="34" charset="0"/>
              </a:rPr>
              <a:t>s</a:t>
            </a:r>
            <a:r>
              <a:rPr lang="en-US" baseline="-25000" dirty="0" err="1" smtClean="0">
                <a:effectLst/>
                <a:latin typeface="Arial" panose="020B0604020202020204" pitchFamily="34" charset="0"/>
                <a:ea typeface="Batang"/>
              </a:rPr>
              <a:t>x</a:t>
            </a:r>
            <a:r>
              <a:rPr lang="en-US" dirty="0" smtClean="0">
                <a:effectLst/>
                <a:latin typeface="Arial" panose="020B0604020202020204" pitchFamily="34" charset="0"/>
                <a:ea typeface="Batang"/>
              </a:rPr>
              <a:t>. </a:t>
            </a:r>
            <a:r>
              <a:rPr lang="en-US" dirty="0" err="1" smtClean="0">
                <a:effectLst/>
                <a:latin typeface="Arial" panose="020B0604020202020204" pitchFamily="34" charset="0"/>
                <a:ea typeface="Batang"/>
              </a:rPr>
              <a:t>dydz</a:t>
            </a:r>
            <a:r>
              <a:rPr lang="en-US" dirty="0" smtClean="0">
                <a:effectLst/>
                <a:latin typeface="Arial" panose="020B0604020202020204" pitchFamily="34" charset="0"/>
                <a:ea typeface="Batang"/>
              </a:rPr>
              <a:t> . </a:t>
            </a:r>
            <a:r>
              <a:rPr lang="en-US" dirty="0" err="1" smtClean="0">
                <a:effectLst/>
                <a:latin typeface="Symbol" panose="05050102010706020507" pitchFamily="18" charset="2"/>
                <a:ea typeface="Batang"/>
                <a:cs typeface="Arial" panose="020B0604020202020204" pitchFamily="34" charset="0"/>
              </a:rPr>
              <a:t>Î</a:t>
            </a:r>
            <a:r>
              <a:rPr lang="en-US" baseline="-25000" dirty="0" err="1" smtClean="0">
                <a:effectLst/>
                <a:latin typeface="Arial" panose="020B0604020202020204" pitchFamily="34" charset="0"/>
                <a:ea typeface="Batang"/>
              </a:rPr>
              <a:t>x</a:t>
            </a:r>
            <a:r>
              <a:rPr lang="en-US" dirty="0" smtClean="0">
                <a:effectLst/>
                <a:latin typeface="Arial" panose="020B0604020202020204" pitchFamily="34" charset="0"/>
                <a:ea typeface="Batang"/>
              </a:rPr>
              <a:t> . dx </a:t>
            </a:r>
            <a:endParaRPr lang="en-IN" sz="3200" dirty="0">
              <a:effectLst/>
              <a:latin typeface="Times New Roman" panose="02020603050405020304" pitchFamily="18" charset="0"/>
              <a:ea typeface="Batang"/>
            </a:endParaRPr>
          </a:p>
        </p:txBody>
      </p:sp>
    </p:spTree>
    <p:extLst>
      <p:ext uri="{BB962C8B-B14F-4D97-AF65-F5344CB8AC3E}">
        <p14:creationId xmlns:p14="http://schemas.microsoft.com/office/powerpoint/2010/main" val="3538189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96102449"/>
              </p:ext>
            </p:extLst>
          </p:nvPr>
        </p:nvGraphicFramePr>
        <p:xfrm>
          <a:off x="629587" y="821160"/>
          <a:ext cx="11202651" cy="3329940"/>
        </p:xfrm>
        <a:graphic>
          <a:graphicData uri="http://schemas.openxmlformats.org/drawingml/2006/table">
            <a:tbl>
              <a:tblPr>
                <a:tableStyleId>{5C22544A-7EE6-4342-B048-85BDC9FD1C3A}</a:tableStyleId>
              </a:tblPr>
              <a:tblGrid>
                <a:gridCol w="1203928"/>
                <a:gridCol w="2101774"/>
                <a:gridCol w="1673255"/>
                <a:gridCol w="1305955"/>
                <a:gridCol w="2162988"/>
                <a:gridCol w="2754751"/>
              </a:tblGrid>
              <a:tr h="337770">
                <a:tc>
                  <a:txBody>
                    <a:bodyPr/>
                    <a:lstStyle/>
                    <a:p>
                      <a:pPr algn="ctr" rtl="1"/>
                      <a:r>
                        <a:rPr lang="en-US" sz="2400" dirty="0">
                          <a:solidFill>
                            <a:srgbClr val="C00000"/>
                          </a:solidFill>
                          <a:effectLst/>
                          <a:latin typeface="Times New Roman" panose="02020603050405020304" pitchFamily="18" charset="0"/>
                          <a:cs typeface="Times New Roman" panose="02020603050405020304" pitchFamily="18" charset="0"/>
                        </a:rPr>
                        <a:t>Member </a:t>
                      </a:r>
                      <a:endParaRPr lang="en-IN" sz="2400" dirty="0">
                        <a:solidFill>
                          <a:srgbClr val="C00000"/>
                        </a:solidFill>
                        <a:effectLst/>
                        <a:latin typeface="Times New Roman" panose="02020603050405020304" pitchFamily="18" charset="0"/>
                        <a:ea typeface="Batang"/>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sz="2400" dirty="0">
                          <a:solidFill>
                            <a:srgbClr val="C00000"/>
                          </a:solidFill>
                          <a:effectLst/>
                          <a:latin typeface="Times New Roman" panose="02020603050405020304" pitchFamily="18" charset="0"/>
                          <a:cs typeface="Times New Roman" panose="02020603050405020304" pitchFamily="18" charset="0"/>
                        </a:rPr>
                        <a:t>F</a:t>
                      </a:r>
                      <a:r>
                        <a:rPr lang="en-US" sz="2400" baseline="-25000" dirty="0">
                          <a:solidFill>
                            <a:srgbClr val="C00000"/>
                          </a:solidFill>
                          <a:effectLst/>
                          <a:latin typeface="Times New Roman" panose="02020603050405020304" pitchFamily="18" charset="0"/>
                          <a:cs typeface="Times New Roman" panose="02020603050405020304" pitchFamily="18" charset="0"/>
                        </a:rPr>
                        <a:t>i</a:t>
                      </a:r>
                      <a:endParaRPr lang="en-IN" sz="2400" dirty="0">
                        <a:solidFill>
                          <a:srgbClr val="C00000"/>
                        </a:solidFill>
                        <a:effectLst/>
                        <a:latin typeface="Times New Roman" panose="02020603050405020304" pitchFamily="18" charset="0"/>
                        <a:ea typeface="Batang"/>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l-GR" sz="2400" dirty="0" smtClean="0">
                          <a:solidFill>
                            <a:srgbClr val="C00000"/>
                          </a:solidFill>
                          <a:effectLst/>
                          <a:latin typeface="Times New Roman" panose="02020603050405020304" pitchFamily="18" charset="0"/>
                          <a:cs typeface="Times New Roman" panose="02020603050405020304" pitchFamily="18" charset="0"/>
                        </a:rPr>
                        <a:t>δ</a:t>
                      </a:r>
                      <a:r>
                        <a:rPr lang="en-US" sz="2400" dirty="0" smtClean="0">
                          <a:solidFill>
                            <a:srgbClr val="C00000"/>
                          </a:solidFill>
                          <a:effectLst/>
                          <a:latin typeface="Times New Roman" panose="02020603050405020304" pitchFamily="18" charset="0"/>
                          <a:cs typeface="Times New Roman" panose="02020603050405020304" pitchFamily="18" charset="0"/>
                        </a:rPr>
                        <a:t>F</a:t>
                      </a:r>
                      <a:r>
                        <a:rPr lang="en-US" sz="2400" baseline="-25000" dirty="0" smtClean="0">
                          <a:solidFill>
                            <a:srgbClr val="C00000"/>
                          </a:solidFill>
                          <a:effectLst/>
                          <a:latin typeface="Times New Roman" panose="02020603050405020304" pitchFamily="18" charset="0"/>
                          <a:cs typeface="Times New Roman" panose="02020603050405020304" pitchFamily="18" charset="0"/>
                        </a:rPr>
                        <a:t>i</a:t>
                      </a:r>
                      <a:r>
                        <a:rPr lang="en-US" sz="2400" dirty="0" smtClean="0">
                          <a:solidFill>
                            <a:srgbClr val="C00000"/>
                          </a:solidFill>
                          <a:effectLst/>
                          <a:latin typeface="Times New Roman" panose="02020603050405020304" pitchFamily="18" charset="0"/>
                          <a:cs typeface="Times New Roman" panose="02020603050405020304" pitchFamily="18" charset="0"/>
                        </a:rPr>
                        <a:t>/</a:t>
                      </a:r>
                      <a:r>
                        <a:rPr lang="el-GR" sz="2400" dirty="0" smtClean="0">
                          <a:solidFill>
                            <a:srgbClr val="C00000"/>
                          </a:solidFill>
                          <a:effectLst/>
                          <a:latin typeface="Times New Roman" panose="02020603050405020304" pitchFamily="18" charset="0"/>
                          <a:cs typeface="Times New Roman" panose="02020603050405020304" pitchFamily="18" charset="0"/>
                        </a:rPr>
                        <a:t>δ</a:t>
                      </a:r>
                      <a:r>
                        <a:rPr lang="en-US" sz="2400" dirty="0" smtClean="0">
                          <a:solidFill>
                            <a:srgbClr val="C00000"/>
                          </a:solidFill>
                          <a:effectLst/>
                          <a:latin typeface="Times New Roman" panose="02020603050405020304" pitchFamily="18" charset="0"/>
                          <a:cs typeface="Times New Roman" panose="02020603050405020304" pitchFamily="18" charset="0"/>
                        </a:rPr>
                        <a:t>Q </a:t>
                      </a:r>
                      <a:endParaRPr lang="en-IN" sz="2400" dirty="0">
                        <a:solidFill>
                          <a:srgbClr val="C00000"/>
                        </a:solidFill>
                        <a:effectLst/>
                        <a:latin typeface="Times New Roman" panose="02020603050405020304" pitchFamily="18" charset="0"/>
                        <a:ea typeface="Batang"/>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sz="2400" dirty="0">
                          <a:solidFill>
                            <a:srgbClr val="C00000"/>
                          </a:solidFill>
                          <a:effectLst/>
                          <a:latin typeface="Times New Roman" panose="02020603050405020304" pitchFamily="18" charset="0"/>
                          <a:cs typeface="Times New Roman" panose="02020603050405020304" pitchFamily="18" charset="0"/>
                        </a:rPr>
                        <a:t>L</a:t>
                      </a:r>
                      <a:r>
                        <a:rPr lang="en-US" sz="2400" baseline="-25000" dirty="0">
                          <a:solidFill>
                            <a:srgbClr val="C00000"/>
                          </a:solidFill>
                          <a:effectLst/>
                          <a:latin typeface="Times New Roman" panose="02020603050405020304" pitchFamily="18" charset="0"/>
                          <a:cs typeface="Times New Roman" panose="02020603050405020304" pitchFamily="18" charset="0"/>
                        </a:rPr>
                        <a:t>i</a:t>
                      </a:r>
                      <a:r>
                        <a:rPr lang="en-US" sz="2400" dirty="0">
                          <a:solidFill>
                            <a:srgbClr val="C00000"/>
                          </a:solidFill>
                          <a:effectLst/>
                          <a:latin typeface="Times New Roman" panose="02020603050405020304" pitchFamily="18" charset="0"/>
                          <a:cs typeface="Times New Roman" panose="02020603050405020304" pitchFamily="18" charset="0"/>
                        </a:rPr>
                        <a:t> </a:t>
                      </a:r>
                      <a:r>
                        <a:rPr lang="en-US" sz="2400" dirty="0" smtClean="0">
                          <a:solidFill>
                            <a:srgbClr val="C00000"/>
                          </a:solidFill>
                          <a:effectLst/>
                          <a:latin typeface="Times New Roman" panose="02020603050405020304" pitchFamily="18" charset="0"/>
                          <a:cs typeface="Times New Roman" panose="02020603050405020304" pitchFamily="18" charset="0"/>
                        </a:rPr>
                        <a:t>, m </a:t>
                      </a:r>
                      <a:endParaRPr lang="en-IN" sz="2400" dirty="0">
                        <a:solidFill>
                          <a:srgbClr val="C00000"/>
                        </a:solidFill>
                        <a:effectLst/>
                        <a:latin typeface="Times New Roman" panose="02020603050405020304" pitchFamily="18" charset="0"/>
                        <a:ea typeface="Batang"/>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sz="2400" dirty="0">
                          <a:solidFill>
                            <a:srgbClr val="C00000"/>
                          </a:solidFill>
                          <a:effectLst/>
                          <a:latin typeface="Times New Roman" panose="02020603050405020304" pitchFamily="18" charset="0"/>
                          <a:cs typeface="Times New Roman" panose="02020603050405020304" pitchFamily="18" charset="0"/>
                        </a:rPr>
                        <a:t>A</a:t>
                      </a:r>
                      <a:r>
                        <a:rPr lang="en-US" sz="2400" baseline="-25000" dirty="0">
                          <a:solidFill>
                            <a:srgbClr val="C00000"/>
                          </a:solidFill>
                          <a:effectLst/>
                          <a:latin typeface="Times New Roman" panose="02020603050405020304" pitchFamily="18" charset="0"/>
                          <a:cs typeface="Times New Roman" panose="02020603050405020304" pitchFamily="18" charset="0"/>
                        </a:rPr>
                        <a:t>i</a:t>
                      </a:r>
                      <a:r>
                        <a:rPr lang="en-US" sz="2400" dirty="0">
                          <a:solidFill>
                            <a:srgbClr val="C00000"/>
                          </a:solidFill>
                          <a:effectLst/>
                          <a:latin typeface="Times New Roman" panose="02020603050405020304" pitchFamily="18" charset="0"/>
                          <a:cs typeface="Times New Roman" panose="02020603050405020304" pitchFamily="18" charset="0"/>
                        </a:rPr>
                        <a:t> </a:t>
                      </a:r>
                      <a:r>
                        <a:rPr lang="en-US" sz="2400" dirty="0" smtClean="0">
                          <a:solidFill>
                            <a:srgbClr val="C00000"/>
                          </a:solidFill>
                          <a:effectLst/>
                          <a:latin typeface="Times New Roman" panose="02020603050405020304" pitchFamily="18" charset="0"/>
                          <a:cs typeface="Times New Roman" panose="02020603050405020304" pitchFamily="18" charset="0"/>
                        </a:rPr>
                        <a:t>, m</a:t>
                      </a:r>
                      <a:r>
                        <a:rPr lang="en-US" sz="2400" baseline="30000" dirty="0" smtClean="0">
                          <a:solidFill>
                            <a:srgbClr val="C00000"/>
                          </a:solidFill>
                          <a:effectLst/>
                          <a:latin typeface="Times New Roman" panose="02020603050405020304" pitchFamily="18" charset="0"/>
                          <a:cs typeface="Times New Roman" panose="02020603050405020304" pitchFamily="18" charset="0"/>
                        </a:rPr>
                        <a:t>2</a:t>
                      </a:r>
                      <a:endParaRPr lang="en-IN" sz="2400" dirty="0">
                        <a:solidFill>
                          <a:srgbClr val="C00000"/>
                        </a:solidFill>
                        <a:effectLst/>
                        <a:latin typeface="Times New Roman" panose="02020603050405020304" pitchFamily="18" charset="0"/>
                        <a:ea typeface="Batang"/>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endParaRPr lang="en-US" sz="2400" dirty="0" smtClean="0">
                        <a:solidFill>
                          <a:srgbClr val="C00000"/>
                        </a:solidFill>
                        <a:effectLst/>
                        <a:latin typeface="Times New Roman" panose="02020603050405020304" pitchFamily="18" charset="0"/>
                        <a:ea typeface="Batang"/>
                        <a:cs typeface="Times New Roman" panose="02020603050405020304" pitchFamily="18" charset="0"/>
                      </a:endParaRPr>
                    </a:p>
                    <a:p>
                      <a:pPr algn="ctr" rtl="1"/>
                      <a:endParaRPr lang="en-IN" sz="2400" dirty="0">
                        <a:solidFill>
                          <a:srgbClr val="C00000"/>
                        </a:solidFill>
                        <a:effectLst/>
                        <a:latin typeface="Times New Roman" panose="02020603050405020304" pitchFamily="18" charset="0"/>
                        <a:ea typeface="Batang"/>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929045">
                <a:tc>
                  <a:txBody>
                    <a:bodyPr/>
                    <a:lstStyle/>
                    <a:p>
                      <a:pPr algn="ctr" rtl="1"/>
                      <a:r>
                        <a:rPr lang="en-US" sz="2400" dirty="0">
                          <a:effectLst/>
                          <a:latin typeface="Times New Roman" panose="02020603050405020304" pitchFamily="18" charset="0"/>
                          <a:cs typeface="Times New Roman" panose="02020603050405020304" pitchFamily="18" charset="0"/>
                        </a:rPr>
                        <a:t>AB </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AC </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AD </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BD </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CD </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CE </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DE </a:t>
                      </a:r>
                      <a:endParaRPr lang="en-IN" sz="2400" dirty="0">
                        <a:effectLst/>
                        <a:latin typeface="Times New Roman" panose="02020603050405020304" pitchFamily="18" charset="0"/>
                        <a:ea typeface="Batang"/>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sz="2400" dirty="0">
                          <a:effectLst/>
                          <a:latin typeface="Times New Roman" panose="02020603050405020304" pitchFamily="18" charset="0"/>
                          <a:cs typeface="Times New Roman" panose="02020603050405020304" pitchFamily="18" charset="0"/>
                        </a:rPr>
                        <a:t>0 </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+15P/8 </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+5P/4+5O/4 </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-21P/8-3Q/4 </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-Q </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15P/8 </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-17P/8 </a:t>
                      </a:r>
                      <a:endParaRPr lang="en-IN" sz="2400" dirty="0">
                        <a:effectLst/>
                        <a:latin typeface="Times New Roman" panose="02020603050405020304" pitchFamily="18" charset="0"/>
                        <a:ea typeface="Batang"/>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sz="2400" dirty="0">
                          <a:effectLst/>
                          <a:latin typeface="Times New Roman" panose="02020603050405020304" pitchFamily="18" charset="0"/>
                          <a:cs typeface="Times New Roman" panose="02020603050405020304" pitchFamily="18" charset="0"/>
                        </a:rPr>
                        <a:t>0 </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0 </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5/4 </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-3/4 </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-1 </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0 </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0 </a:t>
                      </a:r>
                      <a:endParaRPr lang="en-IN" sz="2400" dirty="0">
                        <a:effectLst/>
                        <a:latin typeface="Times New Roman" panose="02020603050405020304" pitchFamily="18" charset="0"/>
                        <a:ea typeface="Batang"/>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sz="2400" dirty="0">
                          <a:effectLst/>
                          <a:latin typeface="Times New Roman" panose="02020603050405020304" pitchFamily="18" charset="0"/>
                          <a:cs typeface="Times New Roman" panose="02020603050405020304" pitchFamily="18" charset="0"/>
                        </a:rPr>
                        <a:t>0.8 </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0.6 </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1.0 </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0.6 </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0.8 </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1.5 </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1.7 </a:t>
                      </a:r>
                      <a:endParaRPr lang="en-IN" sz="2400" dirty="0">
                        <a:effectLst/>
                        <a:latin typeface="Times New Roman" panose="02020603050405020304" pitchFamily="18" charset="0"/>
                        <a:ea typeface="Batang"/>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sz="2400" dirty="0">
                          <a:effectLst/>
                          <a:latin typeface="Times New Roman" panose="02020603050405020304" pitchFamily="18" charset="0"/>
                          <a:cs typeface="Times New Roman" panose="02020603050405020304" pitchFamily="18" charset="0"/>
                        </a:rPr>
                        <a:t>5000x10</a:t>
                      </a:r>
                      <a:r>
                        <a:rPr lang="en-US" sz="2400" baseline="30000" dirty="0">
                          <a:effectLst/>
                          <a:latin typeface="Times New Roman" panose="02020603050405020304" pitchFamily="18" charset="0"/>
                          <a:cs typeface="Times New Roman" panose="02020603050405020304" pitchFamily="18" charset="0"/>
                        </a:rPr>
                        <a:t>-6</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5000x10</a:t>
                      </a:r>
                      <a:r>
                        <a:rPr lang="en-US" sz="2400" baseline="30000" dirty="0">
                          <a:effectLst/>
                          <a:latin typeface="Times New Roman" panose="02020603050405020304" pitchFamily="18" charset="0"/>
                          <a:cs typeface="Times New Roman" panose="02020603050405020304" pitchFamily="18" charset="0"/>
                        </a:rPr>
                        <a:t>-6</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5000x10</a:t>
                      </a:r>
                      <a:r>
                        <a:rPr lang="en-US" sz="2400" baseline="30000" dirty="0">
                          <a:effectLst/>
                          <a:latin typeface="Times New Roman" panose="02020603050405020304" pitchFamily="18" charset="0"/>
                          <a:cs typeface="Times New Roman" panose="02020603050405020304" pitchFamily="18" charset="0"/>
                        </a:rPr>
                        <a:t>-6</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1000x10</a:t>
                      </a:r>
                      <a:r>
                        <a:rPr lang="en-US" sz="2400" baseline="30000" dirty="0">
                          <a:effectLst/>
                          <a:latin typeface="Times New Roman" panose="02020603050405020304" pitchFamily="18" charset="0"/>
                          <a:cs typeface="Times New Roman" panose="02020603050405020304" pitchFamily="18" charset="0"/>
                        </a:rPr>
                        <a:t>-6</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1000x10</a:t>
                      </a:r>
                      <a:r>
                        <a:rPr lang="en-US" sz="2400" baseline="30000" dirty="0">
                          <a:effectLst/>
                          <a:latin typeface="Times New Roman" panose="02020603050405020304" pitchFamily="18" charset="0"/>
                          <a:cs typeface="Times New Roman" panose="02020603050405020304" pitchFamily="18" charset="0"/>
                        </a:rPr>
                        <a:t>-6</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500x10</a:t>
                      </a:r>
                      <a:r>
                        <a:rPr lang="en-US" sz="2400" baseline="30000" dirty="0">
                          <a:effectLst/>
                          <a:latin typeface="Times New Roman" panose="02020603050405020304" pitchFamily="18" charset="0"/>
                          <a:cs typeface="Times New Roman" panose="02020603050405020304" pitchFamily="18" charset="0"/>
                        </a:rPr>
                        <a:t>-6</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1000x10</a:t>
                      </a:r>
                      <a:r>
                        <a:rPr lang="en-US" sz="2400" baseline="30000" dirty="0">
                          <a:effectLst/>
                          <a:latin typeface="Times New Roman" panose="02020603050405020304" pitchFamily="18" charset="0"/>
                          <a:cs typeface="Times New Roman" panose="02020603050405020304" pitchFamily="18" charset="0"/>
                        </a:rPr>
                        <a:t>-6</a:t>
                      </a:r>
                      <a:endParaRPr lang="en-IN" sz="2400" dirty="0">
                        <a:effectLst/>
                        <a:latin typeface="Times New Roman" panose="02020603050405020304" pitchFamily="18" charset="0"/>
                        <a:ea typeface="Batang"/>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sz="2400" dirty="0">
                          <a:effectLst/>
                          <a:latin typeface="Times New Roman" panose="02020603050405020304" pitchFamily="18" charset="0"/>
                          <a:cs typeface="Times New Roman" panose="02020603050405020304" pitchFamily="18" charset="0"/>
                        </a:rPr>
                        <a:t>0 </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0 </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3125P+3125Q </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1181P+338Q </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+800Q </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0 </a:t>
                      </a:r>
                      <a:endParaRPr lang="en-IN" sz="2400" dirty="0">
                        <a:effectLst/>
                        <a:latin typeface="Times New Roman" panose="02020603050405020304" pitchFamily="18" charset="0"/>
                        <a:cs typeface="Times New Roman" panose="02020603050405020304" pitchFamily="18" charset="0"/>
                      </a:endParaRPr>
                    </a:p>
                    <a:p>
                      <a:pPr algn="ctr" rtl="1"/>
                      <a:r>
                        <a:rPr lang="en-US" sz="2400" dirty="0">
                          <a:effectLst/>
                          <a:latin typeface="Times New Roman" panose="02020603050405020304" pitchFamily="18" charset="0"/>
                          <a:cs typeface="Times New Roman" panose="02020603050405020304" pitchFamily="18" charset="0"/>
                        </a:rPr>
                        <a:t>0 </a:t>
                      </a:r>
                      <a:endParaRPr lang="en-IN" sz="2400" dirty="0">
                        <a:effectLst/>
                        <a:latin typeface="Times New Roman" panose="02020603050405020304" pitchFamily="18" charset="0"/>
                        <a:ea typeface="Batang"/>
                        <a:cs typeface="Times New Roman" panose="02020603050405020304" pitchFamily="18" charset="0"/>
                      </a:endParaRPr>
                    </a:p>
                  </a:txBody>
                  <a:tcPr marL="9525" marR="9525" marT="9525" marB="95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4033797149"/>
              </p:ext>
            </p:extLst>
          </p:nvPr>
        </p:nvGraphicFramePr>
        <p:xfrm>
          <a:off x="9619312" y="821159"/>
          <a:ext cx="1203586" cy="692973"/>
        </p:xfrm>
        <a:graphic>
          <a:graphicData uri="http://schemas.openxmlformats.org/presentationml/2006/ole">
            <mc:AlternateContent xmlns:mc="http://schemas.openxmlformats.org/markup-compatibility/2006">
              <mc:Choice xmlns:v="urn:schemas-microsoft-com:vml" Requires="v">
                <p:oleObj spid="_x0000_s19465" name="Equation" r:id="rId3" imgW="838080" imgH="482400" progId="Equation.DSMT4">
                  <p:embed/>
                </p:oleObj>
              </mc:Choice>
              <mc:Fallback>
                <p:oleObj name="Equation" r:id="rId3" imgW="838080" imgH="482400" progId="Equation.DSMT4">
                  <p:embed/>
                  <p:pic>
                    <p:nvPicPr>
                      <p:cNvPr id="0" name=""/>
                      <p:cNvPicPr/>
                      <p:nvPr/>
                    </p:nvPicPr>
                    <p:blipFill>
                      <a:blip r:embed="rId4"/>
                      <a:stretch>
                        <a:fillRect/>
                      </a:stretch>
                    </p:blipFill>
                    <p:spPr>
                      <a:xfrm>
                        <a:off x="9619312" y="821159"/>
                        <a:ext cx="1203586" cy="692973"/>
                      </a:xfrm>
                      <a:prstGeom prst="rect">
                        <a:avLst/>
                      </a:prstGeom>
                    </p:spPr>
                  </p:pic>
                </p:oleObj>
              </mc:Fallback>
            </mc:AlternateContent>
          </a:graphicData>
        </a:graphic>
      </p:graphicFrame>
      <p:sp>
        <p:nvSpPr>
          <p:cNvPr id="4" name="Rectangle 3"/>
          <p:cNvSpPr/>
          <p:nvPr/>
        </p:nvSpPr>
        <p:spPr>
          <a:xfrm>
            <a:off x="304801" y="257703"/>
            <a:ext cx="10832891" cy="400110"/>
          </a:xfrm>
          <a:prstGeom prst="rect">
            <a:avLst/>
          </a:prstGeom>
        </p:spPr>
        <p:txBody>
          <a:bodyPr wrap="square">
            <a:spAutoFit/>
          </a:bodyPr>
          <a:lstStyle/>
          <a:p>
            <a:pPr algn="just"/>
            <a:r>
              <a:rPr lang="en-US" sz="2000" dirty="0" smtClean="0">
                <a:solidFill>
                  <a:srgbClr val="C00000"/>
                </a:solidFill>
                <a:effectLst/>
                <a:latin typeface="Arial" panose="020B0604020202020204" pitchFamily="34" charset="0"/>
                <a:ea typeface="Batang"/>
              </a:rPr>
              <a:t>The total force in each member under the combined action of Q and P is (</a:t>
            </a:r>
            <a:r>
              <a:rPr lang="en-US" sz="2000" dirty="0"/>
              <a:t>P = 60 </a:t>
            </a:r>
            <a:r>
              <a:rPr lang="en-US" sz="2000" dirty="0" smtClean="0"/>
              <a:t>KN</a:t>
            </a:r>
            <a:r>
              <a:rPr lang="en-US" sz="2000" dirty="0" smtClean="0">
                <a:solidFill>
                  <a:srgbClr val="C00000"/>
                </a:solidFill>
                <a:effectLst/>
                <a:latin typeface="Arial" panose="020B0604020202020204" pitchFamily="34" charset="0"/>
                <a:ea typeface="Batang"/>
              </a:rPr>
              <a:t>)</a:t>
            </a:r>
            <a:endParaRPr lang="en-IN" sz="2000" dirty="0">
              <a:solidFill>
                <a:srgbClr val="C00000"/>
              </a:solidFill>
              <a:effectLst/>
              <a:latin typeface="Arial" panose="020B0604020202020204" pitchFamily="34" charset="0"/>
              <a:ea typeface="Batang"/>
            </a:endParaRPr>
          </a:p>
        </p:txBody>
      </p:sp>
      <p:pic>
        <p:nvPicPr>
          <p:cNvPr id="19459" name="Picture 3" descr="Eqn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474" y="4314447"/>
            <a:ext cx="4432326" cy="64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60341" y="4962362"/>
            <a:ext cx="1608133" cy="369332"/>
          </a:xfrm>
          <a:prstGeom prst="rect">
            <a:avLst/>
          </a:prstGeom>
        </p:spPr>
        <p:txBody>
          <a:bodyPr wrap="none">
            <a:spAutoFit/>
          </a:bodyPr>
          <a:lstStyle/>
          <a:p>
            <a:pPr algn="just"/>
            <a:r>
              <a:rPr lang="en-US" dirty="0" smtClean="0">
                <a:effectLst/>
                <a:latin typeface="Arial" panose="020B0604020202020204" pitchFamily="34" charset="0"/>
                <a:ea typeface="Batang"/>
              </a:rPr>
              <a:t>Sub-(2) in (1) </a:t>
            </a:r>
            <a:endParaRPr lang="en-IN" dirty="0">
              <a:effectLst/>
              <a:latin typeface="Arial" panose="020B0604020202020204" pitchFamily="34" charset="0"/>
              <a:ea typeface="Batang"/>
            </a:endParaRPr>
          </a:p>
        </p:txBody>
      </p:sp>
      <p:pic>
        <p:nvPicPr>
          <p:cNvPr id="19460" name="Picture 4" descr="Eqn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3843" y="5214184"/>
            <a:ext cx="2333499" cy="1263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5" descr="Eqn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80033" y="5347620"/>
            <a:ext cx="2642865" cy="1263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5531165" y="4823863"/>
            <a:ext cx="6096000" cy="646331"/>
          </a:xfrm>
          <a:prstGeom prst="rect">
            <a:avLst/>
          </a:prstGeom>
        </p:spPr>
        <p:txBody>
          <a:bodyPr>
            <a:spAutoFit/>
          </a:bodyPr>
          <a:lstStyle/>
          <a:p>
            <a:pPr algn="just"/>
            <a:r>
              <a:rPr lang="en-US" dirty="0" smtClean="0">
                <a:effectLst/>
                <a:latin typeface="Arial" panose="020B0604020202020204" pitchFamily="34" charset="0"/>
                <a:ea typeface="Batang"/>
              </a:rPr>
              <a:t>Since the load Q is not the part of loading therefore putting Q = 0 </a:t>
            </a:r>
            <a:endParaRPr lang="en-IN" dirty="0">
              <a:effectLst/>
              <a:latin typeface="Arial" panose="020B0604020202020204" pitchFamily="34" charset="0"/>
              <a:ea typeface="Batang"/>
            </a:endParaRPr>
          </a:p>
        </p:txBody>
      </p:sp>
    </p:spTree>
    <p:extLst>
      <p:ext uri="{BB962C8B-B14F-4D97-AF65-F5344CB8AC3E}">
        <p14:creationId xmlns:p14="http://schemas.microsoft.com/office/powerpoint/2010/main" val="223935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fig%2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56" y="1295504"/>
            <a:ext cx="4033688" cy="2152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19555" y="107802"/>
            <a:ext cx="11432733" cy="646331"/>
          </a:xfrm>
          <a:prstGeom prst="rect">
            <a:avLst/>
          </a:prstGeom>
          <a:solidFill>
            <a:schemeClr val="accent2">
              <a:lumMod val="20000"/>
              <a:lumOff val="80000"/>
            </a:schemeClr>
          </a:solidFill>
        </p:spPr>
        <p:txBody>
          <a:bodyPr wrap="square">
            <a:spAutoFit/>
          </a:bodyPr>
          <a:lstStyle/>
          <a:p>
            <a:pPr algn="just"/>
            <a:r>
              <a:rPr lang="en-US" b="1" dirty="0" smtClean="0">
                <a:effectLst/>
                <a:latin typeface="Arial" panose="020B0604020202020204" pitchFamily="34" charset="0"/>
                <a:ea typeface="Batang"/>
              </a:rPr>
              <a:t>Problem 3</a:t>
            </a:r>
            <a:r>
              <a:rPr lang="en-US" b="1" dirty="0">
                <a:latin typeface="Arial" panose="020B0604020202020204" pitchFamily="34" charset="0"/>
                <a:ea typeface="Batang"/>
              </a:rPr>
              <a:t>:</a:t>
            </a:r>
            <a:r>
              <a:rPr lang="en-US" b="1" dirty="0" smtClean="0">
                <a:effectLst/>
                <a:latin typeface="Arial" panose="020B0604020202020204" pitchFamily="34" charset="0"/>
                <a:ea typeface="Batang"/>
              </a:rPr>
              <a:t> </a:t>
            </a:r>
            <a:r>
              <a:rPr lang="en-US" dirty="0" smtClean="0">
                <a:effectLst/>
                <a:latin typeface="Arial" panose="020B0604020202020204" pitchFamily="34" charset="0"/>
                <a:ea typeface="Batang"/>
              </a:rPr>
              <a:t>For the beam and loading shown, determine the deflection at point D. Take E = 200Gpa, I = 28.9x10</a:t>
            </a:r>
            <a:r>
              <a:rPr lang="en-US" baseline="30000" dirty="0" smtClean="0">
                <a:effectLst/>
                <a:latin typeface="Arial" panose="020B0604020202020204" pitchFamily="34" charset="0"/>
                <a:ea typeface="Batang"/>
              </a:rPr>
              <a:t>6</a:t>
            </a:r>
            <a:r>
              <a:rPr lang="en-US" dirty="0" smtClean="0">
                <a:effectLst/>
                <a:latin typeface="Arial" panose="020B0604020202020204" pitchFamily="34" charset="0"/>
                <a:ea typeface="Batang"/>
              </a:rPr>
              <a:t> mm</a:t>
            </a:r>
            <a:r>
              <a:rPr lang="en-US" baseline="30000" dirty="0" smtClean="0">
                <a:effectLst/>
                <a:latin typeface="Arial" panose="020B0604020202020204" pitchFamily="34" charset="0"/>
                <a:ea typeface="Batang"/>
              </a:rPr>
              <a:t>4</a:t>
            </a:r>
            <a:endParaRPr lang="en-IN" dirty="0">
              <a:effectLst/>
              <a:latin typeface="Arial" panose="020B0604020202020204" pitchFamily="34" charset="0"/>
              <a:ea typeface="Batang"/>
            </a:endParaRPr>
          </a:p>
        </p:txBody>
      </p:sp>
      <p:pic>
        <p:nvPicPr>
          <p:cNvPr id="20483" name="Picture 3" descr="fig%2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055" y="1954462"/>
            <a:ext cx="3562402" cy="213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5086662" y="754133"/>
            <a:ext cx="6665626" cy="1200329"/>
          </a:xfrm>
          <a:prstGeom prst="rect">
            <a:avLst/>
          </a:prstGeom>
        </p:spPr>
        <p:txBody>
          <a:bodyPr wrap="square">
            <a:spAutoFit/>
          </a:bodyPr>
          <a:lstStyle/>
          <a:p>
            <a:pPr algn="just"/>
            <a:r>
              <a:rPr lang="en-US" b="1" dirty="0" smtClean="0">
                <a:effectLst/>
                <a:latin typeface="Arial" panose="020B0604020202020204" pitchFamily="34" charset="0"/>
                <a:ea typeface="Batang"/>
              </a:rPr>
              <a:t>Solution: </a:t>
            </a:r>
            <a:r>
              <a:rPr lang="en-US" b="1" dirty="0" err="1" smtClean="0">
                <a:effectLst/>
                <a:latin typeface="Arial" panose="020B0604020202020204" pitchFamily="34" charset="0"/>
                <a:ea typeface="Batang"/>
              </a:rPr>
              <a:t>Castigliano's</a:t>
            </a:r>
            <a:r>
              <a:rPr lang="en-US" b="1" dirty="0" smtClean="0">
                <a:effectLst/>
                <a:latin typeface="Arial" panose="020B0604020202020204" pitchFamily="34" charset="0"/>
                <a:ea typeface="Batang"/>
              </a:rPr>
              <a:t> Theorem: </a:t>
            </a:r>
            <a:r>
              <a:rPr lang="en-US" dirty="0" smtClean="0">
                <a:effectLst/>
                <a:latin typeface="Arial" panose="020B0604020202020204" pitchFamily="34" charset="0"/>
                <a:ea typeface="Batang"/>
              </a:rPr>
              <a:t>Since the given loading does not include a vertical load at point D, we introduce the dummy load Q as shown below. Using </a:t>
            </a:r>
            <a:r>
              <a:rPr lang="en-US" dirty="0" err="1" smtClean="0">
                <a:effectLst/>
                <a:latin typeface="Arial" panose="020B0604020202020204" pitchFamily="34" charset="0"/>
                <a:ea typeface="Batang"/>
              </a:rPr>
              <a:t>Castigliano's</a:t>
            </a:r>
            <a:r>
              <a:rPr lang="en-US" dirty="0" smtClean="0">
                <a:effectLst/>
                <a:latin typeface="Arial" panose="020B0604020202020204" pitchFamily="34" charset="0"/>
                <a:ea typeface="Batang"/>
              </a:rPr>
              <a:t> Theorem and noting that E.I is constant, we write. </a:t>
            </a:r>
            <a:endParaRPr lang="en-IN" dirty="0">
              <a:effectLst/>
              <a:latin typeface="Arial" panose="020B0604020202020204" pitchFamily="34" charset="0"/>
              <a:ea typeface="Batang"/>
            </a:endParaRPr>
          </a:p>
        </p:txBody>
      </p:sp>
      <p:pic>
        <p:nvPicPr>
          <p:cNvPr id="20484" name="Picture 4" descr="Eqn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6175" y="2367327"/>
            <a:ext cx="2808864" cy="1605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5" descr="fig%2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3333" y="4377128"/>
            <a:ext cx="3366133" cy="206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6" name="Picture 6" descr="Eqn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1244" y="4377128"/>
            <a:ext cx="2474931" cy="120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734557" y="4265583"/>
            <a:ext cx="1494640" cy="461665"/>
          </a:xfrm>
          <a:prstGeom prst="rect">
            <a:avLst/>
          </a:prstGeom>
          <a:solidFill>
            <a:srgbClr val="FFFF00"/>
          </a:solidFill>
        </p:spPr>
        <p:txBody>
          <a:bodyPr wrap="none">
            <a:spAutoFit/>
          </a:bodyPr>
          <a:lstStyle/>
          <a:p>
            <a:r>
              <a:rPr lang="en-US" sz="2400" b="1" dirty="0" smtClean="0">
                <a:effectLst/>
                <a:ea typeface="Batang"/>
              </a:rPr>
              <a:t>Reactions </a:t>
            </a:r>
            <a:endParaRPr lang="en-IN" sz="2400" dirty="0"/>
          </a:p>
        </p:txBody>
      </p:sp>
    </p:spTree>
    <p:extLst>
      <p:ext uri="{BB962C8B-B14F-4D97-AF65-F5344CB8AC3E}">
        <p14:creationId xmlns:p14="http://schemas.microsoft.com/office/powerpoint/2010/main" val="38449947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fig%208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67" y="1114034"/>
            <a:ext cx="3011482" cy="1089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96237" y="411193"/>
            <a:ext cx="2561342" cy="369332"/>
          </a:xfrm>
          <a:prstGeom prst="rect">
            <a:avLst/>
          </a:prstGeom>
          <a:solidFill>
            <a:srgbClr val="FFFF00"/>
          </a:solidFill>
        </p:spPr>
        <p:txBody>
          <a:bodyPr wrap="none">
            <a:spAutoFit/>
          </a:bodyPr>
          <a:lstStyle/>
          <a:p>
            <a:pPr algn="just"/>
            <a:r>
              <a:rPr lang="en-US" b="1" dirty="0" smtClean="0">
                <a:effectLst/>
                <a:latin typeface="Arial" panose="020B0604020202020204" pitchFamily="34" charset="0"/>
                <a:ea typeface="Batang"/>
              </a:rPr>
              <a:t>Portion AD of Beam : </a:t>
            </a:r>
            <a:endParaRPr lang="en-IN" dirty="0">
              <a:effectLst/>
              <a:latin typeface="Arial" panose="020B0604020202020204" pitchFamily="34" charset="0"/>
              <a:ea typeface="Batang"/>
            </a:endParaRPr>
          </a:p>
        </p:txBody>
      </p:sp>
      <p:pic>
        <p:nvPicPr>
          <p:cNvPr id="21507" name="Picture 3" descr="Eqn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236" y="2537063"/>
            <a:ext cx="5061927" cy="3578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5836170" y="318860"/>
            <a:ext cx="6096000" cy="923330"/>
          </a:xfrm>
          <a:prstGeom prst="rect">
            <a:avLst/>
          </a:prstGeom>
          <a:solidFill>
            <a:srgbClr val="FFFF00"/>
          </a:solidFill>
        </p:spPr>
        <p:txBody>
          <a:bodyPr>
            <a:spAutoFit/>
          </a:bodyPr>
          <a:lstStyle/>
          <a:p>
            <a:pPr algn="just"/>
            <a:r>
              <a:rPr lang="en-US" b="1" dirty="0" smtClean="0">
                <a:effectLst/>
                <a:latin typeface="Arial" panose="020B0604020202020204" pitchFamily="34" charset="0"/>
                <a:ea typeface="Batang"/>
              </a:rPr>
              <a:t>Portion DB of Beam : </a:t>
            </a:r>
            <a:r>
              <a:rPr lang="en-US" dirty="0" smtClean="0">
                <a:effectLst/>
                <a:latin typeface="Arial" panose="020B0604020202020204" pitchFamily="34" charset="0"/>
                <a:ea typeface="Batang"/>
              </a:rPr>
              <a:t>From Using the F.B.D shown below we find the bending moment at a distance V from end B is </a:t>
            </a:r>
            <a:endParaRPr lang="en-IN" dirty="0">
              <a:effectLst/>
              <a:latin typeface="Arial" panose="020B0604020202020204" pitchFamily="34" charset="0"/>
              <a:ea typeface="Batang"/>
            </a:endParaRPr>
          </a:p>
        </p:txBody>
      </p:sp>
      <p:pic>
        <p:nvPicPr>
          <p:cNvPr id="21508" name="Picture 4" descr="fig%2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0414" y="1242189"/>
            <a:ext cx="3362493" cy="1294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5" descr="Eqn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1144" y="2537061"/>
            <a:ext cx="6464342" cy="3803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22255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25347" y="621056"/>
            <a:ext cx="3361818" cy="461665"/>
          </a:xfrm>
          <a:prstGeom prst="rect">
            <a:avLst/>
          </a:prstGeom>
          <a:solidFill>
            <a:srgbClr val="FFFF00"/>
          </a:solidFill>
        </p:spPr>
        <p:txBody>
          <a:bodyPr wrap="none">
            <a:spAutoFit/>
          </a:bodyPr>
          <a:lstStyle/>
          <a:p>
            <a:pPr algn="just"/>
            <a:r>
              <a:rPr lang="en-US" sz="2400" b="1" dirty="0" smtClean="0">
                <a:effectLst/>
                <a:latin typeface="Arial" panose="020B0604020202020204" pitchFamily="34" charset="0"/>
                <a:ea typeface="Batang"/>
              </a:rPr>
              <a:t>Deflection at point D: </a:t>
            </a:r>
            <a:endParaRPr lang="en-IN" sz="2400" dirty="0">
              <a:effectLst/>
              <a:latin typeface="Arial" panose="020B0604020202020204" pitchFamily="34" charset="0"/>
              <a:ea typeface="Batang"/>
            </a:endParaRPr>
          </a:p>
        </p:txBody>
      </p:sp>
      <p:sp>
        <p:nvSpPr>
          <p:cNvPr id="3" name="Rectangle 2"/>
          <p:cNvSpPr/>
          <p:nvPr/>
        </p:nvSpPr>
        <p:spPr>
          <a:xfrm>
            <a:off x="1281149" y="1595416"/>
            <a:ext cx="3993401" cy="369332"/>
          </a:xfrm>
          <a:prstGeom prst="rect">
            <a:avLst/>
          </a:prstGeom>
        </p:spPr>
        <p:txBody>
          <a:bodyPr wrap="none">
            <a:spAutoFit/>
          </a:bodyPr>
          <a:lstStyle/>
          <a:p>
            <a:pPr algn="ctr"/>
            <a:r>
              <a:rPr lang="en-US" dirty="0" smtClean="0">
                <a:effectLst/>
                <a:latin typeface="Arial" panose="020B0604020202020204" pitchFamily="34" charset="0"/>
                <a:ea typeface="Batang"/>
              </a:rPr>
              <a:t>Recalling </a:t>
            </a:r>
            <a:r>
              <a:rPr lang="en-US" dirty="0" err="1" smtClean="0">
                <a:effectLst/>
                <a:latin typeface="Arial" panose="020B0604020202020204" pitchFamily="34" charset="0"/>
                <a:ea typeface="Batang"/>
              </a:rPr>
              <a:t>eq</a:t>
            </a:r>
            <a:r>
              <a:rPr lang="en-US" dirty="0" smtClean="0">
                <a:effectLst/>
                <a:latin typeface="Arial" panose="020B0604020202020204" pitchFamily="34" charset="0"/>
                <a:ea typeface="Batang"/>
              </a:rPr>
              <a:t> (1), (2) and (3) we have </a:t>
            </a:r>
            <a:endParaRPr lang="en-IN" dirty="0">
              <a:effectLst/>
              <a:latin typeface="Arial" panose="020B0604020202020204" pitchFamily="34" charset="0"/>
              <a:ea typeface="Batang"/>
            </a:endParaRPr>
          </a:p>
        </p:txBody>
      </p:sp>
      <p:pic>
        <p:nvPicPr>
          <p:cNvPr id="22530" name="Picture 2" descr="Eqn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5346" y="2177639"/>
            <a:ext cx="4708261" cy="2649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85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qn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557" y="659567"/>
            <a:ext cx="3659481" cy="2068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74819" y="152773"/>
            <a:ext cx="11522439" cy="400110"/>
          </a:xfrm>
          <a:prstGeom prst="rect">
            <a:avLst/>
          </a:prstGeom>
        </p:spPr>
        <p:txBody>
          <a:bodyPr wrap="square">
            <a:spAutoFit/>
          </a:bodyPr>
          <a:lstStyle/>
          <a:p>
            <a:pPr algn="just">
              <a:spcAft>
                <a:spcPts val="0"/>
              </a:spcAft>
            </a:pPr>
            <a:r>
              <a:rPr lang="en-US" sz="2000" dirty="0" smtClean="0">
                <a:effectLst/>
                <a:latin typeface="Arial" panose="020B0604020202020204" pitchFamily="34" charset="0"/>
                <a:ea typeface="Batang"/>
              </a:rPr>
              <a:t>For a perfectly elastic body the above work done is the internal strain energy </a:t>
            </a:r>
            <a:r>
              <a:rPr lang="en-US" sz="2000" b="1" dirty="0" smtClean="0">
                <a:effectLst/>
                <a:latin typeface="Arial" panose="020B0604020202020204" pitchFamily="34" charset="0"/>
                <a:ea typeface="Batang"/>
              </a:rPr>
              <a:t>du</a:t>
            </a:r>
            <a:r>
              <a:rPr lang="en-US" sz="2000" dirty="0" smtClean="0">
                <a:effectLst/>
                <a:latin typeface="Arial" panose="020B0604020202020204" pitchFamily="34" charset="0"/>
                <a:ea typeface="Batang"/>
              </a:rPr>
              <a:t>. </a:t>
            </a:r>
            <a:endParaRPr lang="en-IN" sz="3600" dirty="0">
              <a:effectLst/>
              <a:latin typeface="Times New Roman" panose="02020603050405020304" pitchFamily="18" charset="0"/>
              <a:ea typeface="Batang"/>
            </a:endParaRPr>
          </a:p>
        </p:txBody>
      </p:sp>
      <p:sp>
        <p:nvSpPr>
          <p:cNvPr id="3" name="Rectangle 2"/>
          <p:cNvSpPr/>
          <p:nvPr/>
        </p:nvSpPr>
        <p:spPr>
          <a:xfrm>
            <a:off x="524655" y="2959577"/>
            <a:ext cx="10717967" cy="369332"/>
          </a:xfrm>
          <a:prstGeom prst="rect">
            <a:avLst/>
          </a:prstGeom>
        </p:spPr>
        <p:txBody>
          <a:bodyPr wrap="square">
            <a:spAutoFit/>
          </a:bodyPr>
          <a:lstStyle/>
          <a:p>
            <a:pPr>
              <a:spcAft>
                <a:spcPts val="0"/>
              </a:spcAft>
            </a:pPr>
            <a:r>
              <a:rPr lang="en-US" dirty="0" smtClean="0">
                <a:effectLst/>
                <a:latin typeface="Arial" panose="020B0604020202020204" pitchFamily="34" charset="0"/>
                <a:ea typeface="Batang"/>
              </a:rPr>
              <a:t>where dv = </a:t>
            </a:r>
            <a:r>
              <a:rPr lang="en-US" dirty="0" err="1" smtClean="0">
                <a:effectLst/>
                <a:latin typeface="Arial" panose="020B0604020202020204" pitchFamily="34" charset="0"/>
                <a:ea typeface="Batang"/>
              </a:rPr>
              <a:t>dxdydz</a:t>
            </a:r>
            <a:r>
              <a:rPr lang="en-US" dirty="0" smtClean="0">
                <a:effectLst/>
                <a:latin typeface="Arial" panose="020B0604020202020204" pitchFamily="34" charset="0"/>
                <a:ea typeface="Batang"/>
              </a:rPr>
              <a:t>    = Volume of the element </a:t>
            </a:r>
            <a:endParaRPr lang="en-IN" sz="3200" dirty="0" smtClean="0">
              <a:effectLst/>
              <a:latin typeface="Times New Roman" panose="02020603050405020304" pitchFamily="18" charset="0"/>
              <a:ea typeface="Batang"/>
            </a:endParaRPr>
          </a:p>
        </p:txBody>
      </p:sp>
      <p:sp>
        <p:nvSpPr>
          <p:cNvPr id="4" name="Rectangle 3"/>
          <p:cNvSpPr/>
          <p:nvPr/>
        </p:nvSpPr>
        <p:spPr>
          <a:xfrm>
            <a:off x="274819" y="3560277"/>
            <a:ext cx="5134739" cy="369332"/>
          </a:xfrm>
          <a:prstGeom prst="rect">
            <a:avLst/>
          </a:prstGeom>
        </p:spPr>
        <p:txBody>
          <a:bodyPr wrap="none">
            <a:spAutoFit/>
          </a:bodyPr>
          <a:lstStyle/>
          <a:p>
            <a:pPr algn="just">
              <a:spcAft>
                <a:spcPts val="0"/>
              </a:spcAft>
            </a:pPr>
            <a:r>
              <a:rPr lang="en-US" dirty="0" smtClean="0">
                <a:effectLst/>
                <a:latin typeface="Arial" panose="020B0604020202020204" pitchFamily="34" charset="0"/>
                <a:ea typeface="Batang"/>
              </a:rPr>
              <a:t>By rearranging the above equation we can write </a:t>
            </a:r>
            <a:endParaRPr lang="en-IN" sz="3200" dirty="0">
              <a:effectLst/>
              <a:latin typeface="Times New Roman" panose="02020603050405020304" pitchFamily="18" charset="0"/>
              <a:ea typeface="Batang"/>
            </a:endParaRPr>
          </a:p>
        </p:txBody>
      </p:sp>
      <p:pic>
        <p:nvPicPr>
          <p:cNvPr id="2051" name="Picture 3" descr="Eqn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370" y="4235822"/>
            <a:ext cx="4056364" cy="770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74819" y="5412437"/>
            <a:ext cx="6395805" cy="646331"/>
          </a:xfrm>
          <a:prstGeom prst="rect">
            <a:avLst/>
          </a:prstGeom>
        </p:spPr>
        <p:txBody>
          <a:bodyPr wrap="square">
            <a:spAutoFit/>
          </a:bodyPr>
          <a:lstStyle/>
          <a:p>
            <a:pPr algn="just">
              <a:spcAft>
                <a:spcPts val="0"/>
              </a:spcAft>
            </a:pPr>
            <a:r>
              <a:rPr lang="en-US" dirty="0" smtClean="0">
                <a:effectLst/>
                <a:latin typeface="Arial" panose="020B0604020202020204" pitchFamily="34" charset="0"/>
                <a:ea typeface="Batang"/>
              </a:rPr>
              <a:t>The equation (4) represents the strain energy in elastic body per unit volume of the material its strain energy density </a:t>
            </a:r>
            <a:r>
              <a:rPr lang="en-US" b="1" dirty="0" smtClean="0">
                <a:effectLst/>
                <a:latin typeface="Arial" panose="020B0604020202020204" pitchFamily="34" charset="0"/>
                <a:ea typeface="Batang"/>
              </a:rPr>
              <a:t>‘</a:t>
            </a:r>
            <a:r>
              <a:rPr lang="en-US" b="1" dirty="0" err="1" smtClean="0">
                <a:effectLst/>
                <a:latin typeface="Arial" panose="020B0604020202020204" pitchFamily="34" charset="0"/>
                <a:ea typeface="Batang"/>
              </a:rPr>
              <a:t>U</a:t>
            </a:r>
            <a:r>
              <a:rPr lang="en-US" b="1" baseline="-25000" dirty="0" err="1" smtClean="0">
                <a:effectLst/>
                <a:latin typeface="Arial" panose="020B0604020202020204" pitchFamily="34" charset="0"/>
                <a:ea typeface="Batang"/>
              </a:rPr>
              <a:t>o</a:t>
            </a:r>
            <a:r>
              <a:rPr lang="en-US" dirty="0" smtClean="0">
                <a:effectLst/>
                <a:latin typeface="Arial" panose="020B0604020202020204" pitchFamily="34" charset="0"/>
                <a:ea typeface="Batang"/>
              </a:rPr>
              <a:t>'. </a:t>
            </a:r>
            <a:endParaRPr lang="en-IN" sz="3200" dirty="0" smtClean="0">
              <a:effectLst/>
              <a:latin typeface="Times New Roman" panose="02020603050405020304" pitchFamily="18" charset="0"/>
              <a:ea typeface="Batang"/>
            </a:endParaRPr>
          </a:p>
        </p:txBody>
      </p:sp>
      <p:sp>
        <p:nvSpPr>
          <p:cNvPr id="6" name="Rectangle 5"/>
          <p:cNvSpPr/>
          <p:nvPr/>
        </p:nvSpPr>
        <p:spPr>
          <a:xfrm>
            <a:off x="7015397" y="997412"/>
            <a:ext cx="4991723" cy="646331"/>
          </a:xfrm>
          <a:prstGeom prst="rect">
            <a:avLst/>
          </a:prstGeom>
          <a:solidFill>
            <a:schemeClr val="accent2">
              <a:lumMod val="40000"/>
              <a:lumOff val="60000"/>
            </a:schemeClr>
          </a:solidFill>
        </p:spPr>
        <p:txBody>
          <a:bodyPr wrap="square">
            <a:spAutoFit/>
          </a:bodyPr>
          <a:lstStyle/>
          <a:p>
            <a:pPr algn="just">
              <a:spcAft>
                <a:spcPts val="0"/>
              </a:spcAft>
            </a:pPr>
            <a:r>
              <a:rPr lang="en-US" dirty="0" smtClean="0">
                <a:effectLst/>
                <a:latin typeface="Arial" panose="020B0604020202020204" pitchFamily="34" charset="0"/>
                <a:ea typeface="Batang"/>
              </a:rPr>
              <a:t>From Hook's Law for elastic bodies, it may be recalled that </a:t>
            </a:r>
            <a:endParaRPr lang="en-IN" sz="3200" dirty="0">
              <a:effectLst/>
              <a:latin typeface="Times New Roman" panose="02020603050405020304" pitchFamily="18" charset="0"/>
              <a:ea typeface="Batang"/>
            </a:endParaRPr>
          </a:p>
        </p:txBody>
      </p:sp>
      <p:pic>
        <p:nvPicPr>
          <p:cNvPr id="2052" name="Picture 4" descr="Eqn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40248" y="1759427"/>
            <a:ext cx="4426483" cy="2170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a:off x="6741539" y="486417"/>
            <a:ext cx="0" cy="6169216"/>
          </a:xfrm>
          <a:prstGeom prst="line">
            <a:avLst/>
          </a:prstGeom>
          <a:ln w="1079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066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7164" y="1413838"/>
            <a:ext cx="3352855" cy="1913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84878" y="227724"/>
            <a:ext cx="11537429" cy="830997"/>
          </a:xfrm>
          <a:prstGeom prst="rect">
            <a:avLst/>
          </a:prstGeom>
          <a:solidFill>
            <a:schemeClr val="tx2">
              <a:lumMod val="20000"/>
              <a:lumOff val="80000"/>
            </a:schemeClr>
          </a:solidFill>
        </p:spPr>
        <p:txBody>
          <a:bodyPr wrap="square">
            <a:spAutoFit/>
          </a:bodyPr>
          <a:lstStyle/>
          <a:p>
            <a:r>
              <a:rPr lang="en-US" sz="2400" dirty="0" smtClean="0">
                <a:solidFill>
                  <a:srgbClr val="FF0000"/>
                </a:solidFill>
                <a:effectLst/>
                <a:latin typeface="Arial" panose="020B0604020202020204" pitchFamily="34" charset="0"/>
                <a:ea typeface="Batang"/>
              </a:rPr>
              <a:t>In the case of a rod of uniform cross section subjected at its ends an equal and opposite forces of magnitude P </a:t>
            </a:r>
            <a:endParaRPr lang="en-IN" sz="2400" dirty="0">
              <a:solidFill>
                <a:srgbClr val="FF0000"/>
              </a:solidFill>
            </a:endParaRPr>
          </a:p>
        </p:txBody>
      </p:sp>
      <p:pic>
        <p:nvPicPr>
          <p:cNvPr id="3075" name="Picture 3" descr="Eqn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7190" y="3327816"/>
            <a:ext cx="5119947" cy="3072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4248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891" y="161434"/>
            <a:ext cx="4302814" cy="461665"/>
          </a:xfrm>
          <a:prstGeom prst="rect">
            <a:avLst/>
          </a:prstGeom>
          <a:solidFill>
            <a:srgbClr val="FFFF00"/>
          </a:solidFill>
        </p:spPr>
        <p:txBody>
          <a:bodyPr wrap="square">
            <a:spAutoFit/>
          </a:bodyPr>
          <a:lstStyle/>
          <a:p>
            <a:pPr algn="ctr">
              <a:spcAft>
                <a:spcPts val="0"/>
              </a:spcAft>
            </a:pPr>
            <a:r>
              <a:rPr lang="en-US" sz="2400" b="1" dirty="0" smtClean="0">
                <a:effectLst/>
                <a:latin typeface="Arial" panose="020B0604020202020204" pitchFamily="34" charset="0"/>
                <a:ea typeface="Batang"/>
              </a:rPr>
              <a:t>Modulus of resilience </a:t>
            </a:r>
            <a:endParaRPr lang="en-IN" sz="4000" dirty="0">
              <a:effectLst/>
              <a:latin typeface="Times New Roman" panose="02020603050405020304" pitchFamily="18" charset="0"/>
              <a:ea typeface="Batang"/>
            </a:endParaRPr>
          </a:p>
        </p:txBody>
      </p:sp>
      <p:sp>
        <p:nvSpPr>
          <p:cNvPr id="3" name="Rectangle 2"/>
          <p:cNvSpPr/>
          <p:nvPr/>
        </p:nvSpPr>
        <p:spPr>
          <a:xfrm>
            <a:off x="156255" y="769794"/>
            <a:ext cx="6027469" cy="1477328"/>
          </a:xfrm>
          <a:prstGeom prst="rect">
            <a:avLst/>
          </a:prstGeom>
          <a:solidFill>
            <a:schemeClr val="accent1">
              <a:lumMod val="20000"/>
              <a:lumOff val="80000"/>
            </a:schemeClr>
          </a:solidFill>
        </p:spPr>
        <p:txBody>
          <a:bodyPr wrap="square">
            <a:spAutoFit/>
          </a:bodyPr>
          <a:lstStyle/>
          <a:p>
            <a:pPr algn="just">
              <a:spcAft>
                <a:spcPts val="0"/>
              </a:spcAft>
            </a:pPr>
            <a:r>
              <a:rPr lang="en-US" dirty="0" smtClean="0">
                <a:effectLst/>
                <a:latin typeface="Arial" panose="020B0604020202020204" pitchFamily="34" charset="0"/>
                <a:ea typeface="Batang"/>
              </a:rPr>
              <a:t>Suppose ‘</a:t>
            </a:r>
            <a:r>
              <a:rPr lang="en-US" dirty="0" err="1" smtClean="0">
                <a:effectLst/>
                <a:latin typeface="Symbol" panose="05050102010706020507" pitchFamily="18" charset="2"/>
                <a:ea typeface="Batang"/>
                <a:cs typeface="Arial" panose="020B0604020202020204" pitchFamily="34" charset="0"/>
              </a:rPr>
              <a:t>s</a:t>
            </a:r>
            <a:r>
              <a:rPr lang="en-US" baseline="-25000" dirty="0" err="1" smtClean="0">
                <a:effectLst/>
                <a:latin typeface="Arial" panose="020B0604020202020204" pitchFamily="34" charset="0"/>
                <a:ea typeface="Batang"/>
              </a:rPr>
              <a:t>x</a:t>
            </a:r>
            <a:r>
              <a:rPr lang="en-US" dirty="0" smtClean="0">
                <a:effectLst/>
                <a:latin typeface="Arial" panose="020B0604020202020204" pitchFamily="34" charset="0"/>
                <a:ea typeface="Batang"/>
              </a:rPr>
              <a:t>’ in strain energy equation is put equal to </a:t>
            </a:r>
            <a:r>
              <a:rPr lang="en-US" dirty="0" err="1" smtClean="0">
                <a:effectLst/>
                <a:latin typeface="Symbol" panose="05050102010706020507" pitchFamily="18" charset="2"/>
                <a:ea typeface="Batang"/>
                <a:cs typeface="Arial" panose="020B0604020202020204" pitchFamily="34" charset="0"/>
              </a:rPr>
              <a:t>s</a:t>
            </a:r>
            <a:r>
              <a:rPr lang="en-US" baseline="-25000" dirty="0" err="1" smtClean="0">
                <a:effectLst/>
                <a:latin typeface="Arial" panose="020B0604020202020204" pitchFamily="34" charset="0"/>
                <a:ea typeface="Batang"/>
              </a:rPr>
              <a:t>y</a:t>
            </a:r>
            <a:r>
              <a:rPr lang="en-US" dirty="0" smtClean="0">
                <a:effectLst/>
                <a:latin typeface="Arial" panose="020B0604020202020204" pitchFamily="34" charset="0"/>
                <a:ea typeface="Batang"/>
              </a:rPr>
              <a:t> i.e. the stress at proportional limit or yield point. The resulting strain energy gives an index of the materials ability to store or absorb energy without permanent deformation </a:t>
            </a:r>
            <a:endParaRPr lang="en-IN" sz="3200" dirty="0">
              <a:effectLst/>
              <a:latin typeface="Times New Roman" panose="02020603050405020304" pitchFamily="18" charset="0"/>
              <a:ea typeface="Batang"/>
            </a:endParaRPr>
          </a:p>
        </p:txBody>
      </p:sp>
      <p:pic>
        <p:nvPicPr>
          <p:cNvPr id="4098" name="Picture 2" descr="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55" y="2341222"/>
            <a:ext cx="2981753" cy="2272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Eqn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3325" y="2441619"/>
            <a:ext cx="2667843" cy="795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176309" y="4691447"/>
            <a:ext cx="6051029" cy="1754326"/>
          </a:xfrm>
          <a:prstGeom prst="rect">
            <a:avLst/>
          </a:prstGeom>
        </p:spPr>
        <p:txBody>
          <a:bodyPr wrap="square">
            <a:spAutoFit/>
          </a:bodyPr>
          <a:lstStyle/>
          <a:p>
            <a:pPr algn="just">
              <a:spcAft>
                <a:spcPts val="0"/>
              </a:spcAft>
            </a:pPr>
            <a:r>
              <a:rPr lang="en-US" dirty="0" smtClean="0">
                <a:effectLst/>
                <a:latin typeface="Arial" panose="020B0604020202020204" pitchFamily="34" charset="0"/>
                <a:ea typeface="Batang"/>
              </a:rPr>
              <a:t>The modulus of resilience is equal to the area under the straight line portion ‘OY' of the stress? strain diagram as shown in Fig and represents the </a:t>
            </a:r>
            <a:r>
              <a:rPr lang="en-US" b="1" dirty="0" smtClean="0">
                <a:effectLst/>
                <a:latin typeface="Arial" panose="020B0604020202020204" pitchFamily="34" charset="0"/>
                <a:ea typeface="Batang"/>
              </a:rPr>
              <a:t>energy per unit volume that the material can absorb without yielding</a:t>
            </a:r>
            <a:r>
              <a:rPr lang="en-US" dirty="0" smtClean="0">
                <a:effectLst/>
                <a:latin typeface="Arial" panose="020B0604020202020204" pitchFamily="34" charset="0"/>
                <a:ea typeface="Batang"/>
              </a:rPr>
              <a:t>. Hence this is used to differentiate materials for applications where energy must be absorbed by members. </a:t>
            </a:r>
            <a:endParaRPr lang="en-IN" sz="3200" dirty="0">
              <a:effectLst/>
              <a:latin typeface="Times New Roman" panose="02020603050405020304" pitchFamily="18" charset="0"/>
              <a:ea typeface="Batang"/>
            </a:endParaRPr>
          </a:p>
        </p:txBody>
      </p:sp>
      <p:cxnSp>
        <p:nvCxnSpPr>
          <p:cNvPr id="7" name="Straight Connector 6"/>
          <p:cNvCxnSpPr/>
          <p:nvPr/>
        </p:nvCxnSpPr>
        <p:spPr>
          <a:xfrm>
            <a:off x="6306829" y="486417"/>
            <a:ext cx="0" cy="6169216"/>
          </a:xfrm>
          <a:prstGeom prst="line">
            <a:avLst/>
          </a:prstGeom>
          <a:ln w="1079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7890722" y="154946"/>
            <a:ext cx="3609899" cy="461665"/>
          </a:xfrm>
          <a:prstGeom prst="rect">
            <a:avLst/>
          </a:prstGeom>
          <a:solidFill>
            <a:srgbClr val="FFFF00"/>
          </a:solidFill>
        </p:spPr>
        <p:txBody>
          <a:bodyPr wrap="none">
            <a:spAutoFit/>
          </a:bodyPr>
          <a:lstStyle/>
          <a:p>
            <a:r>
              <a:rPr lang="en-US" sz="2400" b="1" dirty="0" smtClean="0">
                <a:effectLst/>
                <a:latin typeface="Arial" panose="020B0604020202020204" pitchFamily="34" charset="0"/>
                <a:ea typeface="Batang"/>
              </a:rPr>
              <a:t>Modulus of Toughness </a:t>
            </a:r>
            <a:endParaRPr lang="en-IN" sz="2400" dirty="0"/>
          </a:p>
        </p:txBody>
      </p:sp>
      <p:pic>
        <p:nvPicPr>
          <p:cNvPr id="4100" name="Picture 4" descr="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010" y="1936147"/>
            <a:ext cx="2749424" cy="2062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6592998" y="882169"/>
            <a:ext cx="5444169" cy="923330"/>
          </a:xfrm>
          <a:prstGeom prst="rect">
            <a:avLst/>
          </a:prstGeom>
          <a:solidFill>
            <a:schemeClr val="accent4">
              <a:lumMod val="40000"/>
              <a:lumOff val="60000"/>
            </a:schemeClr>
          </a:solidFill>
        </p:spPr>
        <p:txBody>
          <a:bodyPr wrap="square">
            <a:spAutoFit/>
          </a:bodyPr>
          <a:lstStyle/>
          <a:p>
            <a:pPr algn="just">
              <a:spcAft>
                <a:spcPts val="0"/>
              </a:spcAft>
            </a:pPr>
            <a:r>
              <a:rPr lang="en-US" dirty="0" smtClean="0">
                <a:effectLst/>
                <a:latin typeface="Arial" panose="020B0604020202020204" pitchFamily="34" charset="0"/>
                <a:ea typeface="Batang"/>
              </a:rPr>
              <a:t>Suppose ‘</a:t>
            </a:r>
            <a:r>
              <a:rPr lang="en-US" dirty="0" smtClean="0">
                <a:effectLst/>
                <a:latin typeface="Symbol" panose="05050102010706020507" pitchFamily="18" charset="2"/>
                <a:ea typeface="Batang"/>
                <a:cs typeface="Arial" panose="020B0604020202020204" pitchFamily="34" charset="0"/>
              </a:rPr>
              <a:t>Î</a:t>
            </a:r>
            <a:r>
              <a:rPr lang="en-US" dirty="0" smtClean="0">
                <a:effectLst/>
                <a:latin typeface="Arial" panose="020B0604020202020204" pitchFamily="34" charset="0"/>
                <a:ea typeface="Batang"/>
              </a:rPr>
              <a:t>' [strain] in strain energy expression is replaced by </a:t>
            </a:r>
            <a:r>
              <a:rPr lang="en-US" dirty="0" smtClean="0">
                <a:effectLst/>
                <a:latin typeface="Symbol" panose="05050102010706020507" pitchFamily="18" charset="2"/>
                <a:ea typeface="Batang"/>
                <a:cs typeface="Arial" panose="020B0604020202020204" pitchFamily="34" charset="0"/>
              </a:rPr>
              <a:t>Î</a:t>
            </a:r>
            <a:r>
              <a:rPr lang="en-US" baseline="-25000" dirty="0" smtClean="0">
                <a:effectLst/>
                <a:latin typeface="Arial" panose="020B0604020202020204" pitchFamily="34" charset="0"/>
                <a:ea typeface="Batang"/>
              </a:rPr>
              <a:t>R</a:t>
            </a:r>
            <a:r>
              <a:rPr lang="en-US" dirty="0" smtClean="0">
                <a:effectLst/>
                <a:latin typeface="Arial" panose="020B0604020202020204" pitchFamily="34" charset="0"/>
                <a:ea typeface="Batang"/>
              </a:rPr>
              <a:t> strain at rupture, the resulting strain energy density is called modulus of toughness </a:t>
            </a:r>
            <a:endParaRPr lang="en-IN" sz="3200" dirty="0">
              <a:effectLst/>
              <a:latin typeface="Times New Roman" panose="02020603050405020304" pitchFamily="18" charset="0"/>
              <a:ea typeface="Batang"/>
            </a:endParaRPr>
          </a:p>
        </p:txBody>
      </p:sp>
      <p:pic>
        <p:nvPicPr>
          <p:cNvPr id="4101" name="Picture 5" descr="Eqn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96159" y="2263044"/>
            <a:ext cx="2641008" cy="1530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6471040" y="4073165"/>
            <a:ext cx="5613200" cy="2308324"/>
          </a:xfrm>
          <a:prstGeom prst="rect">
            <a:avLst/>
          </a:prstGeom>
        </p:spPr>
        <p:txBody>
          <a:bodyPr wrap="square">
            <a:spAutoFit/>
          </a:bodyPr>
          <a:lstStyle/>
          <a:p>
            <a:pPr algn="just">
              <a:spcAft>
                <a:spcPts val="0"/>
              </a:spcAft>
            </a:pPr>
            <a:r>
              <a:rPr lang="en-US" dirty="0" smtClean="0">
                <a:effectLst/>
                <a:latin typeface="Arial" panose="020B0604020202020204" pitchFamily="34" charset="0"/>
                <a:ea typeface="Batang"/>
              </a:rPr>
              <a:t>From the stress-strain diagram, the area under the complete curve gives the measure of modules of toughness. It is the materials. </a:t>
            </a:r>
            <a:endParaRPr lang="en-IN" sz="3200" dirty="0" smtClean="0">
              <a:effectLst/>
              <a:latin typeface="Times New Roman" panose="02020603050405020304" pitchFamily="18" charset="0"/>
              <a:ea typeface="Batang"/>
            </a:endParaRPr>
          </a:p>
          <a:p>
            <a:pPr algn="just">
              <a:spcAft>
                <a:spcPts val="0"/>
              </a:spcAft>
            </a:pPr>
            <a:r>
              <a:rPr lang="en-US" b="1" dirty="0" smtClean="0">
                <a:effectLst/>
                <a:latin typeface="Arial" panose="020B0604020202020204" pitchFamily="34" charset="0"/>
                <a:ea typeface="Batang"/>
              </a:rPr>
              <a:t>Ability to absorb energy </a:t>
            </a:r>
            <a:r>
              <a:rPr lang="en-US" b="1" dirty="0" err="1" smtClean="0">
                <a:effectLst/>
                <a:latin typeface="Arial" panose="020B0604020202020204" pitchFamily="34" charset="0"/>
                <a:ea typeface="Batang"/>
              </a:rPr>
              <a:t>upto</a:t>
            </a:r>
            <a:r>
              <a:rPr lang="en-US" b="1" dirty="0" smtClean="0">
                <a:effectLst/>
                <a:latin typeface="Arial" panose="020B0604020202020204" pitchFamily="34" charset="0"/>
                <a:ea typeface="Batang"/>
              </a:rPr>
              <a:t> fracture. </a:t>
            </a:r>
            <a:r>
              <a:rPr lang="en-US" dirty="0" smtClean="0">
                <a:effectLst/>
                <a:latin typeface="Arial" panose="020B0604020202020204" pitchFamily="34" charset="0"/>
                <a:ea typeface="Batang"/>
              </a:rPr>
              <a:t>It is clear that the toughness of a material is related to its ductility as well as to its ultimate strength and that the capacity of a structure to withstand an impact Load depends upon the toughness of the material used. </a:t>
            </a:r>
            <a:endParaRPr lang="en-IN" sz="3200" dirty="0">
              <a:effectLst/>
              <a:latin typeface="Times New Roman" panose="02020603050405020304" pitchFamily="18" charset="0"/>
              <a:ea typeface="Batang"/>
            </a:endParaRPr>
          </a:p>
        </p:txBody>
      </p:sp>
    </p:spTree>
    <p:extLst>
      <p:ext uri="{BB962C8B-B14F-4D97-AF65-F5344CB8AC3E}">
        <p14:creationId xmlns:p14="http://schemas.microsoft.com/office/powerpoint/2010/main" val="394609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437" y="1458810"/>
            <a:ext cx="4988861" cy="3038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39843" y="74950"/>
            <a:ext cx="11632367" cy="1200329"/>
          </a:xfrm>
          <a:prstGeom prst="rect">
            <a:avLst/>
          </a:prstGeom>
        </p:spPr>
        <p:txBody>
          <a:bodyPr wrap="square">
            <a:spAutoFit/>
          </a:bodyPr>
          <a:lstStyle/>
          <a:p>
            <a:pPr lvl="0" algn="just">
              <a:tabLst>
                <a:tab pos="228600" algn="l"/>
              </a:tabLst>
            </a:pPr>
            <a:r>
              <a:rPr lang="en-US" b="1" dirty="0" smtClean="0">
                <a:effectLst/>
                <a:latin typeface="Arial" panose="020B0604020202020204" pitchFamily="34" charset="0"/>
                <a:ea typeface="Batang"/>
              </a:rPr>
              <a:t>Example 1: </a:t>
            </a:r>
            <a:r>
              <a:rPr lang="en-US" dirty="0" smtClean="0">
                <a:effectLst/>
                <a:latin typeface="Arial" panose="020B0604020202020204" pitchFamily="34" charset="0"/>
                <a:ea typeface="Batang"/>
              </a:rPr>
              <a:t>Three round bars having the same length ‘L' but different shapes are shown in fig below. The first bar has a diameter ‘d' over its entire length, the second had this diameter over one-fourth of its length, and the third has this diameter over one eighth of its length. All three bars are subjected to the same load P. Compare the amounts of strain energy stored in the bars, assuming the linear elastic behavior. </a:t>
            </a:r>
            <a:endParaRPr lang="en-IN" sz="3200" dirty="0">
              <a:effectLst/>
              <a:latin typeface="Times New Roman" panose="02020603050405020304" pitchFamily="18" charset="0"/>
              <a:ea typeface="Batang"/>
            </a:endParaRPr>
          </a:p>
        </p:txBody>
      </p:sp>
      <p:pic>
        <p:nvPicPr>
          <p:cNvPr id="5123" name="Picture 3" descr="Eqn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6026" y="1275279"/>
            <a:ext cx="4764578" cy="4484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39843" y="5620383"/>
            <a:ext cx="6096000" cy="646331"/>
          </a:xfrm>
          <a:prstGeom prst="rect">
            <a:avLst/>
          </a:prstGeom>
          <a:solidFill>
            <a:schemeClr val="accent2">
              <a:lumMod val="40000"/>
              <a:lumOff val="60000"/>
            </a:schemeClr>
          </a:solidFill>
        </p:spPr>
        <p:txBody>
          <a:bodyPr>
            <a:spAutoFit/>
          </a:bodyPr>
          <a:lstStyle/>
          <a:p>
            <a:pPr algn="just">
              <a:spcAft>
                <a:spcPts val="0"/>
              </a:spcAft>
            </a:pPr>
            <a:r>
              <a:rPr lang="en-US" dirty="0" smtClean="0">
                <a:effectLst/>
                <a:latin typeface="Arial" panose="020B0604020202020204" pitchFamily="34" charset="0"/>
                <a:ea typeface="Batang"/>
              </a:rPr>
              <a:t>From the above results it may be observed that the strain energy decreases as the volume of the bar increases. </a:t>
            </a:r>
            <a:endParaRPr lang="en-IN" sz="3200" dirty="0">
              <a:effectLst/>
              <a:latin typeface="Times New Roman" panose="02020603050405020304" pitchFamily="18" charset="0"/>
              <a:ea typeface="Batang"/>
            </a:endParaRPr>
          </a:p>
        </p:txBody>
      </p:sp>
    </p:spTree>
    <p:extLst>
      <p:ext uri="{BB962C8B-B14F-4D97-AF65-F5344CB8AC3E}">
        <p14:creationId xmlns:p14="http://schemas.microsoft.com/office/powerpoint/2010/main" val="3991415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793" y="205557"/>
            <a:ext cx="11347555" cy="646331"/>
          </a:xfrm>
          <a:prstGeom prst="rect">
            <a:avLst/>
          </a:prstGeom>
          <a:solidFill>
            <a:schemeClr val="accent1">
              <a:lumMod val="40000"/>
              <a:lumOff val="60000"/>
            </a:schemeClr>
          </a:solidFill>
        </p:spPr>
        <p:txBody>
          <a:bodyPr wrap="square">
            <a:spAutoFit/>
          </a:bodyPr>
          <a:lstStyle/>
          <a:p>
            <a:pPr lvl="0" algn="just">
              <a:tabLst>
                <a:tab pos="457200" algn="l"/>
              </a:tabLst>
            </a:pPr>
            <a:r>
              <a:rPr lang="en-US" b="1" dirty="0" smtClean="0">
                <a:effectLst/>
                <a:latin typeface="Arial" panose="020B0604020202020204" pitchFamily="34" charset="0"/>
                <a:ea typeface="Batang"/>
              </a:rPr>
              <a:t>Example 2: </a:t>
            </a:r>
            <a:r>
              <a:rPr lang="en-US" dirty="0" smtClean="0">
                <a:effectLst/>
                <a:latin typeface="Arial" panose="020B0604020202020204" pitchFamily="34" charset="0"/>
                <a:ea typeface="Batang"/>
              </a:rPr>
              <a:t>Suppose a rod AB must acquire an elastic strain energy of 13.6 </a:t>
            </a:r>
            <a:r>
              <a:rPr lang="en-US" dirty="0" err="1" smtClean="0">
                <a:effectLst/>
                <a:latin typeface="Arial" panose="020B0604020202020204" pitchFamily="34" charset="0"/>
                <a:ea typeface="Batang"/>
              </a:rPr>
              <a:t>N.m</a:t>
            </a:r>
            <a:r>
              <a:rPr lang="en-US" dirty="0" smtClean="0">
                <a:effectLst/>
                <a:latin typeface="Arial" panose="020B0604020202020204" pitchFamily="34" charset="0"/>
                <a:ea typeface="Batang"/>
              </a:rPr>
              <a:t> using E = 200 </a:t>
            </a:r>
            <a:r>
              <a:rPr lang="en-US" dirty="0" err="1" smtClean="0">
                <a:effectLst/>
                <a:latin typeface="Arial" panose="020B0604020202020204" pitchFamily="34" charset="0"/>
                <a:ea typeface="Batang"/>
              </a:rPr>
              <a:t>GPa</a:t>
            </a:r>
            <a:r>
              <a:rPr lang="en-US" dirty="0" smtClean="0">
                <a:effectLst/>
                <a:latin typeface="Arial" panose="020B0604020202020204" pitchFamily="34" charset="0"/>
                <a:ea typeface="Batang"/>
              </a:rPr>
              <a:t>. Determine the required yield strength of steel. If the factor of safety w.r.t. permanent deformation is equal to 5. </a:t>
            </a:r>
            <a:endParaRPr lang="en-IN" sz="3200" dirty="0">
              <a:effectLst/>
              <a:latin typeface="Times New Roman" panose="02020603050405020304" pitchFamily="18" charset="0"/>
              <a:ea typeface="Batang"/>
            </a:endParaRPr>
          </a:p>
        </p:txBody>
      </p:sp>
      <p:pic>
        <p:nvPicPr>
          <p:cNvPr id="6146" name="Picture 2" descr="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202" y="1129025"/>
            <a:ext cx="3528154" cy="1764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4636957" y="1007850"/>
            <a:ext cx="6605666" cy="1477328"/>
          </a:xfrm>
          <a:prstGeom prst="rect">
            <a:avLst/>
          </a:prstGeom>
        </p:spPr>
        <p:txBody>
          <a:bodyPr wrap="square">
            <a:spAutoFit/>
          </a:bodyPr>
          <a:lstStyle/>
          <a:p>
            <a:pPr algn="just">
              <a:spcAft>
                <a:spcPts val="0"/>
              </a:spcAft>
            </a:pPr>
            <a:r>
              <a:rPr lang="en-US" b="1" dirty="0" smtClean="0">
                <a:effectLst/>
                <a:latin typeface="Arial" panose="020B0604020202020204" pitchFamily="34" charset="0"/>
                <a:ea typeface="Batang"/>
              </a:rPr>
              <a:t>Solution : </a:t>
            </a:r>
            <a:r>
              <a:rPr lang="en-US" dirty="0" smtClean="0">
                <a:effectLst/>
                <a:latin typeface="Arial" panose="020B0604020202020204" pitchFamily="34" charset="0"/>
                <a:ea typeface="Batang"/>
              </a:rPr>
              <a:t>Factor of safety = 5 </a:t>
            </a:r>
            <a:endParaRPr lang="en-IN" sz="3200" dirty="0" smtClean="0">
              <a:effectLst/>
              <a:latin typeface="Times New Roman" panose="02020603050405020304" pitchFamily="18" charset="0"/>
              <a:ea typeface="Batang"/>
            </a:endParaRPr>
          </a:p>
          <a:p>
            <a:pPr algn="just">
              <a:spcAft>
                <a:spcPts val="0"/>
              </a:spcAft>
            </a:pPr>
            <a:r>
              <a:rPr lang="en-US" dirty="0" smtClean="0">
                <a:effectLst/>
                <a:latin typeface="Arial" panose="020B0604020202020204" pitchFamily="34" charset="0"/>
                <a:ea typeface="Batang"/>
              </a:rPr>
              <a:t>Therefore, the strain energy of the rod should be </a:t>
            </a:r>
          </a:p>
          <a:p>
            <a:pPr algn="just">
              <a:spcAft>
                <a:spcPts val="0"/>
              </a:spcAft>
            </a:pPr>
            <a:r>
              <a:rPr lang="en-US" dirty="0">
                <a:latin typeface="Arial" panose="020B0604020202020204" pitchFamily="34" charset="0"/>
                <a:ea typeface="Batang"/>
              </a:rPr>
              <a:t>	</a:t>
            </a:r>
            <a:r>
              <a:rPr lang="en-US" dirty="0" smtClean="0">
                <a:effectLst/>
                <a:latin typeface="Arial" panose="020B0604020202020204" pitchFamily="34" charset="0"/>
                <a:ea typeface="Batang"/>
              </a:rPr>
              <a:t>U = 5 [13.6] = 68 </a:t>
            </a:r>
            <a:r>
              <a:rPr lang="en-US" dirty="0" err="1" smtClean="0">
                <a:effectLst/>
                <a:latin typeface="Arial" panose="020B0604020202020204" pitchFamily="34" charset="0"/>
                <a:ea typeface="Batang"/>
              </a:rPr>
              <a:t>N.m</a:t>
            </a:r>
            <a:r>
              <a:rPr lang="en-US" dirty="0" smtClean="0">
                <a:effectLst/>
                <a:latin typeface="Arial" panose="020B0604020202020204" pitchFamily="34" charset="0"/>
                <a:ea typeface="Batang"/>
              </a:rPr>
              <a:t> </a:t>
            </a:r>
            <a:endParaRPr lang="en-IN" sz="3200" dirty="0" smtClean="0">
              <a:effectLst/>
              <a:latin typeface="Times New Roman" panose="02020603050405020304" pitchFamily="18" charset="0"/>
              <a:ea typeface="Batang"/>
            </a:endParaRPr>
          </a:p>
          <a:p>
            <a:pPr algn="just">
              <a:spcAft>
                <a:spcPts val="0"/>
              </a:spcAft>
            </a:pPr>
            <a:r>
              <a:rPr lang="en-US" b="1" dirty="0" smtClean="0">
                <a:effectLst/>
                <a:latin typeface="Arial" panose="020B0604020202020204" pitchFamily="34" charset="0"/>
                <a:ea typeface="Batang"/>
              </a:rPr>
              <a:t/>
            </a:r>
            <a:br>
              <a:rPr lang="en-US" b="1" dirty="0" smtClean="0">
                <a:effectLst/>
                <a:latin typeface="Arial" panose="020B0604020202020204" pitchFamily="34" charset="0"/>
                <a:ea typeface="Batang"/>
              </a:rPr>
            </a:br>
            <a:r>
              <a:rPr lang="en-US" b="1" dirty="0" smtClean="0">
                <a:effectLst/>
                <a:latin typeface="Arial" panose="020B0604020202020204" pitchFamily="34" charset="0"/>
                <a:ea typeface="Batang"/>
              </a:rPr>
              <a:t>Strain Energy density = U/V </a:t>
            </a:r>
          </a:p>
        </p:txBody>
      </p:sp>
      <p:pic>
        <p:nvPicPr>
          <p:cNvPr id="6147" name="Picture 3" descr="Eqn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410" y="3539571"/>
            <a:ext cx="2929738" cy="167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494604" y="3170239"/>
            <a:ext cx="2723823" cy="369332"/>
          </a:xfrm>
          <a:prstGeom prst="rect">
            <a:avLst/>
          </a:prstGeom>
        </p:spPr>
        <p:txBody>
          <a:bodyPr wrap="none">
            <a:spAutoFit/>
          </a:bodyPr>
          <a:lstStyle/>
          <a:p>
            <a:pPr algn="just">
              <a:spcAft>
                <a:spcPts val="0"/>
              </a:spcAft>
            </a:pPr>
            <a:r>
              <a:rPr lang="en-US" dirty="0" smtClean="0">
                <a:effectLst/>
                <a:latin typeface="Arial" panose="020B0604020202020204" pitchFamily="34" charset="0"/>
                <a:ea typeface="Batang"/>
              </a:rPr>
              <a:t>The volume of the rod is </a:t>
            </a:r>
            <a:endParaRPr lang="en-IN" sz="3200" dirty="0">
              <a:effectLst/>
              <a:latin typeface="Times New Roman" panose="02020603050405020304" pitchFamily="18" charset="0"/>
              <a:ea typeface="Batang"/>
            </a:endParaRPr>
          </a:p>
        </p:txBody>
      </p:sp>
      <p:pic>
        <p:nvPicPr>
          <p:cNvPr id="6148" name="Picture 4" descr="Eqn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2976" y="2485178"/>
            <a:ext cx="2173628" cy="1750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751954" y="4376639"/>
            <a:ext cx="6096000" cy="923330"/>
          </a:xfrm>
          <a:prstGeom prst="rect">
            <a:avLst/>
          </a:prstGeom>
        </p:spPr>
        <p:txBody>
          <a:bodyPr>
            <a:spAutoFit/>
          </a:bodyPr>
          <a:lstStyle/>
          <a:p>
            <a:pPr algn="just">
              <a:spcAft>
                <a:spcPts val="0"/>
              </a:spcAft>
            </a:pPr>
            <a:r>
              <a:rPr lang="en-US" b="1" dirty="0" smtClean="0">
                <a:effectLst/>
                <a:latin typeface="Arial" panose="020B0604020202020204" pitchFamily="34" charset="0"/>
                <a:ea typeface="Batang"/>
              </a:rPr>
              <a:t>Yield Strength : </a:t>
            </a:r>
            <a:r>
              <a:rPr lang="en-US" dirty="0" smtClean="0">
                <a:effectLst/>
                <a:latin typeface="Arial" panose="020B0604020202020204" pitchFamily="34" charset="0"/>
                <a:ea typeface="Batang"/>
              </a:rPr>
              <a:t>As we know that the modulus of resilience is equal to the strain energy density when maximum stress is equal to </a:t>
            </a:r>
            <a:r>
              <a:rPr lang="en-US" dirty="0" err="1" smtClean="0">
                <a:effectLst/>
                <a:latin typeface="Symbol" panose="05050102010706020507" pitchFamily="18" charset="2"/>
                <a:ea typeface="Batang"/>
                <a:cs typeface="Arial" panose="020B0604020202020204" pitchFamily="34" charset="0"/>
              </a:rPr>
              <a:t>s</a:t>
            </a:r>
            <a:r>
              <a:rPr lang="en-US" baseline="-25000" dirty="0" err="1" smtClean="0">
                <a:effectLst/>
                <a:latin typeface="Arial" panose="020B0604020202020204" pitchFamily="34" charset="0"/>
                <a:ea typeface="Batang"/>
              </a:rPr>
              <a:t>x</a:t>
            </a:r>
            <a:r>
              <a:rPr lang="en-US" dirty="0" smtClean="0">
                <a:effectLst/>
                <a:latin typeface="Arial" panose="020B0604020202020204" pitchFamily="34" charset="0"/>
                <a:ea typeface="Batang"/>
              </a:rPr>
              <a:t> . </a:t>
            </a:r>
            <a:endParaRPr lang="en-IN" sz="3200" dirty="0">
              <a:effectLst/>
              <a:latin typeface="Times New Roman" panose="02020603050405020304" pitchFamily="18" charset="0"/>
              <a:ea typeface="Batang"/>
            </a:endParaRPr>
          </a:p>
        </p:txBody>
      </p:sp>
      <p:sp>
        <p:nvSpPr>
          <p:cNvPr id="6" name="Rectangle 5"/>
          <p:cNvSpPr/>
          <p:nvPr/>
        </p:nvSpPr>
        <p:spPr>
          <a:xfrm>
            <a:off x="157396" y="5583039"/>
            <a:ext cx="11662348" cy="646331"/>
          </a:xfrm>
          <a:prstGeom prst="rect">
            <a:avLst/>
          </a:prstGeom>
          <a:solidFill>
            <a:schemeClr val="accent2">
              <a:lumMod val="40000"/>
              <a:lumOff val="60000"/>
            </a:schemeClr>
          </a:solidFill>
        </p:spPr>
        <p:txBody>
          <a:bodyPr wrap="square">
            <a:spAutoFit/>
          </a:bodyPr>
          <a:lstStyle/>
          <a:p>
            <a:r>
              <a:rPr lang="en-US" dirty="0" smtClean="0">
                <a:effectLst/>
                <a:latin typeface="Arial" panose="020B0604020202020204" pitchFamily="34" charset="0"/>
                <a:ea typeface="Batang"/>
              </a:rPr>
              <a:t>It is important to note that, since energy loads are not linearly related to the stress they produce, factor of safety associated with energy loads should be applied to the energy loads and not to the stresses</a:t>
            </a:r>
            <a:endParaRPr lang="en-IN" dirty="0"/>
          </a:p>
        </p:txBody>
      </p:sp>
    </p:spTree>
    <p:extLst>
      <p:ext uri="{BB962C8B-B14F-4D97-AF65-F5344CB8AC3E}">
        <p14:creationId xmlns:p14="http://schemas.microsoft.com/office/powerpoint/2010/main" val="3467155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5319" y="321251"/>
            <a:ext cx="3857146" cy="461665"/>
          </a:xfrm>
          <a:prstGeom prst="rect">
            <a:avLst/>
          </a:prstGeom>
          <a:solidFill>
            <a:srgbClr val="FFFF00"/>
          </a:solidFill>
        </p:spPr>
        <p:txBody>
          <a:bodyPr wrap="none">
            <a:spAutoFit/>
          </a:bodyPr>
          <a:lstStyle/>
          <a:p>
            <a:r>
              <a:rPr lang="en-US" sz="2400" b="1" dirty="0" smtClean="0">
                <a:effectLst/>
                <a:latin typeface="Arial" panose="020B0604020202020204" pitchFamily="34" charset="0"/>
                <a:ea typeface="Batang"/>
              </a:rPr>
              <a:t>Strain Energy in Bending</a:t>
            </a:r>
            <a:endParaRPr lang="en-IN" sz="2400" dirty="0"/>
          </a:p>
        </p:txBody>
      </p:sp>
      <p:pic>
        <p:nvPicPr>
          <p:cNvPr id="7170" name="Picture 2"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36" y="1218965"/>
            <a:ext cx="4722750" cy="1299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44839" y="2954395"/>
            <a:ext cx="4020480" cy="2308324"/>
          </a:xfrm>
          <a:prstGeom prst="rect">
            <a:avLst/>
          </a:prstGeom>
          <a:solidFill>
            <a:schemeClr val="accent1">
              <a:lumMod val="20000"/>
              <a:lumOff val="80000"/>
            </a:schemeClr>
          </a:solidFill>
        </p:spPr>
        <p:txBody>
          <a:bodyPr wrap="square">
            <a:spAutoFit/>
          </a:bodyPr>
          <a:lstStyle/>
          <a:p>
            <a:pPr marL="285750" indent="-285750" algn="just">
              <a:spcAft>
                <a:spcPts val="0"/>
              </a:spcAft>
              <a:buFont typeface="Arial" panose="020B0604020202020204" pitchFamily="34" charset="0"/>
              <a:buChar char="•"/>
            </a:pPr>
            <a:r>
              <a:rPr lang="en-US" dirty="0" smtClean="0">
                <a:effectLst/>
                <a:latin typeface="Arial" panose="020B0604020202020204" pitchFamily="34" charset="0"/>
                <a:ea typeface="Batang"/>
              </a:rPr>
              <a:t>Consider a beam AB subjected to a given loading as shown in figure. </a:t>
            </a:r>
            <a:endParaRPr lang="en-IN" sz="3200" dirty="0" smtClean="0">
              <a:effectLst/>
              <a:latin typeface="Times New Roman" panose="02020603050405020304" pitchFamily="18" charset="0"/>
              <a:ea typeface="Batang"/>
            </a:endParaRPr>
          </a:p>
          <a:p>
            <a:pPr marL="285750" indent="-285750" algn="just">
              <a:spcAft>
                <a:spcPts val="0"/>
              </a:spcAft>
              <a:buFont typeface="Arial" panose="020B0604020202020204" pitchFamily="34" charset="0"/>
              <a:buChar char="•"/>
            </a:pPr>
            <a:r>
              <a:rPr lang="en-US" dirty="0" smtClean="0">
                <a:effectLst/>
                <a:latin typeface="Arial" panose="020B0604020202020204" pitchFamily="34" charset="0"/>
                <a:ea typeface="Batang"/>
              </a:rPr>
              <a:t>Let  M = The value of bending Moment at a distance x from end A. </a:t>
            </a:r>
            <a:endParaRPr lang="en-IN" sz="3200" dirty="0" smtClean="0">
              <a:effectLst/>
              <a:latin typeface="Times New Roman" panose="02020603050405020304" pitchFamily="18" charset="0"/>
              <a:ea typeface="Batang"/>
            </a:endParaRPr>
          </a:p>
          <a:p>
            <a:pPr marL="285750" indent="-285750" algn="just">
              <a:spcAft>
                <a:spcPts val="0"/>
              </a:spcAft>
              <a:buFont typeface="Arial" panose="020B0604020202020204" pitchFamily="34" charset="0"/>
              <a:buChar char="•"/>
            </a:pPr>
            <a:r>
              <a:rPr lang="en-US" dirty="0" smtClean="0">
                <a:effectLst/>
                <a:latin typeface="Arial" panose="020B0604020202020204" pitchFamily="34" charset="0"/>
                <a:ea typeface="Batang"/>
              </a:rPr>
              <a:t>From the simple bending theory, the normal stress due to bending alone is expressed as. </a:t>
            </a:r>
            <a:endParaRPr lang="en-IN" sz="3200" dirty="0">
              <a:effectLst/>
              <a:latin typeface="Times New Roman" panose="02020603050405020304" pitchFamily="18" charset="0"/>
              <a:ea typeface="Batang"/>
            </a:endParaRPr>
          </a:p>
        </p:txBody>
      </p:sp>
      <p:pic>
        <p:nvPicPr>
          <p:cNvPr id="7171" name="Picture 3" descr="Eqn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8579" y="991968"/>
            <a:ext cx="7393441" cy="526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334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271" y="1428824"/>
            <a:ext cx="2690292" cy="161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59829" y="239126"/>
            <a:ext cx="11732302" cy="707886"/>
          </a:xfrm>
          <a:prstGeom prst="rect">
            <a:avLst/>
          </a:prstGeom>
          <a:solidFill>
            <a:schemeClr val="accent4">
              <a:lumMod val="40000"/>
              <a:lumOff val="60000"/>
            </a:schemeClr>
          </a:solidFill>
        </p:spPr>
        <p:txBody>
          <a:bodyPr wrap="square">
            <a:spAutoFit/>
          </a:bodyPr>
          <a:lstStyle/>
          <a:p>
            <a:r>
              <a:rPr lang="en-US" sz="2000" b="1" dirty="0" smtClean="0">
                <a:effectLst/>
                <a:latin typeface="Arial" panose="020B0604020202020204" pitchFamily="34" charset="0"/>
                <a:ea typeface="Batang"/>
              </a:rPr>
              <a:t>Example 1:</a:t>
            </a:r>
            <a:r>
              <a:rPr lang="en-US" sz="2000" dirty="0" smtClean="0">
                <a:effectLst/>
                <a:latin typeface="Arial" panose="020B0604020202020204" pitchFamily="34" charset="0"/>
                <a:ea typeface="Batang"/>
              </a:rPr>
              <a:t> Determine the strain energy of a prismatic cantilever beam as shown in the figure by taking into account only the effect of the normal stresses.</a:t>
            </a:r>
            <a:endParaRPr lang="en-IN" sz="2000" dirty="0"/>
          </a:p>
        </p:txBody>
      </p:sp>
      <p:sp>
        <p:nvSpPr>
          <p:cNvPr id="3" name="Rectangle 2"/>
          <p:cNvSpPr/>
          <p:nvPr/>
        </p:nvSpPr>
        <p:spPr>
          <a:xfrm>
            <a:off x="3717561" y="1589580"/>
            <a:ext cx="8274570" cy="369332"/>
          </a:xfrm>
          <a:prstGeom prst="rect">
            <a:avLst/>
          </a:prstGeom>
        </p:spPr>
        <p:txBody>
          <a:bodyPr wrap="square">
            <a:spAutoFit/>
          </a:bodyPr>
          <a:lstStyle/>
          <a:p>
            <a:pPr>
              <a:spcAft>
                <a:spcPts val="0"/>
              </a:spcAft>
            </a:pPr>
            <a:r>
              <a:rPr lang="en-US" b="1" dirty="0" smtClean="0">
                <a:effectLst/>
                <a:latin typeface="Arial" panose="020B0604020202020204" pitchFamily="34" charset="0"/>
                <a:ea typeface="Batang"/>
              </a:rPr>
              <a:t>Solution : </a:t>
            </a:r>
            <a:r>
              <a:rPr lang="en-US" dirty="0" smtClean="0">
                <a:effectLst/>
                <a:latin typeface="Arial" panose="020B0604020202020204" pitchFamily="34" charset="0"/>
                <a:ea typeface="Batang"/>
              </a:rPr>
              <a:t>The bending moment at a distance x from end A is defined as </a:t>
            </a:r>
            <a:endParaRPr lang="en-IN" sz="3200" dirty="0">
              <a:effectLst/>
              <a:latin typeface="Times New Roman" panose="02020603050405020304" pitchFamily="18" charset="0"/>
              <a:ea typeface="Batang"/>
            </a:endParaRPr>
          </a:p>
        </p:txBody>
      </p:sp>
      <p:pic>
        <p:nvPicPr>
          <p:cNvPr id="8195" name="Picture 3" descr="Eqn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6745" y="2137042"/>
            <a:ext cx="1423701" cy="473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3698797" y="2938594"/>
            <a:ext cx="7933569" cy="646331"/>
          </a:xfrm>
          <a:prstGeom prst="rect">
            <a:avLst/>
          </a:prstGeom>
        </p:spPr>
        <p:txBody>
          <a:bodyPr wrap="square">
            <a:spAutoFit/>
          </a:bodyPr>
          <a:lstStyle/>
          <a:p>
            <a:pPr>
              <a:spcAft>
                <a:spcPts val="0"/>
              </a:spcAft>
            </a:pPr>
            <a:r>
              <a:rPr lang="en-US" dirty="0" smtClean="0">
                <a:effectLst/>
                <a:latin typeface="Arial" panose="020B0604020202020204" pitchFamily="34" charset="0"/>
                <a:ea typeface="Batang"/>
              </a:rPr>
              <a:t>Substituting the above value of M in the expression of strain energy </a:t>
            </a:r>
          </a:p>
          <a:p>
            <a:pPr>
              <a:spcAft>
                <a:spcPts val="0"/>
              </a:spcAft>
            </a:pPr>
            <a:r>
              <a:rPr lang="en-US" dirty="0" smtClean="0">
                <a:effectLst/>
                <a:latin typeface="Arial" panose="020B0604020202020204" pitchFamily="34" charset="0"/>
                <a:ea typeface="Batang"/>
              </a:rPr>
              <a:t>we may write </a:t>
            </a:r>
            <a:endParaRPr lang="en-IN" sz="3200" dirty="0">
              <a:effectLst/>
              <a:latin typeface="Times New Roman" panose="02020603050405020304" pitchFamily="18" charset="0"/>
              <a:ea typeface="Batang"/>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606164272"/>
              </p:ext>
            </p:extLst>
          </p:nvPr>
        </p:nvGraphicFramePr>
        <p:xfrm>
          <a:off x="5516745" y="3913279"/>
          <a:ext cx="3400760" cy="1198363"/>
        </p:xfrm>
        <a:graphic>
          <a:graphicData uri="http://schemas.openxmlformats.org/presentationml/2006/ole">
            <mc:AlternateContent xmlns:mc="http://schemas.openxmlformats.org/markup-compatibility/2006">
              <mc:Choice xmlns:v="urn:schemas-microsoft-com:vml" Requires="v">
                <p:oleObj spid="_x0000_s8229" name="Equation" r:id="rId5" imgW="1333440" imgH="469800" progId="Equation.DSMT4">
                  <p:embed/>
                </p:oleObj>
              </mc:Choice>
              <mc:Fallback>
                <p:oleObj name="Equation" r:id="rId5" imgW="1333440" imgH="469800" progId="Equation.DSMT4">
                  <p:embed/>
                  <p:pic>
                    <p:nvPicPr>
                      <p:cNvPr id="0" name=""/>
                      <p:cNvPicPr/>
                      <p:nvPr/>
                    </p:nvPicPr>
                    <p:blipFill>
                      <a:blip r:embed="rId6"/>
                      <a:stretch>
                        <a:fillRect/>
                      </a:stretch>
                    </p:blipFill>
                    <p:spPr>
                      <a:xfrm>
                        <a:off x="5516745" y="3913279"/>
                        <a:ext cx="3400760" cy="1198363"/>
                      </a:xfrm>
                      <a:prstGeom prst="rect">
                        <a:avLst/>
                      </a:prstGeom>
                    </p:spPr>
                  </p:pic>
                </p:oleObj>
              </mc:Fallback>
            </mc:AlternateContent>
          </a:graphicData>
        </a:graphic>
      </p:graphicFrame>
    </p:spTree>
    <p:extLst>
      <p:ext uri="{BB962C8B-B14F-4D97-AF65-F5344CB8AC3E}">
        <p14:creationId xmlns:p14="http://schemas.microsoft.com/office/powerpoint/2010/main" val="2721168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7FF34C43C9214D9649EA0FB282CA09" ma:contentTypeVersion="0" ma:contentTypeDescription="Create a new document." ma:contentTypeScope="" ma:versionID="0888081e7cddf0abca0f6e132bddd502">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723FEE-B412-49F6-8D1F-A341558A1B83}"/>
</file>

<file path=customXml/itemProps2.xml><?xml version="1.0" encoding="utf-8"?>
<ds:datastoreItem xmlns:ds="http://schemas.openxmlformats.org/officeDocument/2006/customXml" ds:itemID="{9362B725-E52B-4D49-B22A-0FE0562AE239}"/>
</file>

<file path=customXml/itemProps3.xml><?xml version="1.0" encoding="utf-8"?>
<ds:datastoreItem xmlns:ds="http://schemas.openxmlformats.org/officeDocument/2006/customXml" ds:itemID="{6F5FEC6D-3585-46BF-9317-529397915F33}"/>
</file>

<file path=docProps/app.xml><?xml version="1.0" encoding="utf-8"?>
<Properties xmlns="http://schemas.openxmlformats.org/officeDocument/2006/extended-properties" xmlns:vt="http://schemas.openxmlformats.org/officeDocument/2006/docPropsVTypes">
  <TotalTime>138</TotalTime>
  <Words>2121</Words>
  <Application>Microsoft Office PowerPoint</Application>
  <PresentationFormat>Widescreen</PresentationFormat>
  <Paragraphs>169</Paragraphs>
  <Slides>23</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2" baseType="lpstr">
      <vt:lpstr>ＭＳ Ｐゴシック</vt:lpstr>
      <vt:lpstr>Arial</vt:lpstr>
      <vt:lpstr>Batang</vt:lpstr>
      <vt:lpstr>Calibri</vt:lpstr>
      <vt:lpstr>Calibri Light</vt:lpstr>
      <vt:lpstr>Symbol</vt:lpstr>
      <vt:lpstr>Times New Roman</vt:lpstr>
      <vt:lpstr>Office Theme</vt:lpstr>
      <vt:lpstr>Equation</vt:lpstr>
      <vt:lpstr>Chapter 4: Strain Energy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Strain Energy</dc:title>
  <dc:creator>acer</dc:creator>
  <cp:lastModifiedBy>acer</cp:lastModifiedBy>
  <cp:revision>43</cp:revision>
  <dcterms:created xsi:type="dcterms:W3CDTF">2020-12-16T04:58:08Z</dcterms:created>
  <dcterms:modified xsi:type="dcterms:W3CDTF">2020-12-16T08:00:53Z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0x01010005188B966FAA74479DD1F85CAE0BA6B9</vt:lpwstr>
  </property>
</Properties>
</file>