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4" d="100"/>
          <a:sy n="74"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0EE8142-F617-44B2-A70D-587B21DF523A}"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124200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E8142-F617-44B2-A70D-587B21DF523A}"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3421475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E8142-F617-44B2-A70D-587B21DF523A}"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2708348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0EE8142-F617-44B2-A70D-587B21DF523A}"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433961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EE8142-F617-44B2-A70D-587B21DF523A}" type="datetimeFigureOut">
              <a:rPr lang="en-IN" smtClean="0"/>
              <a:t>02-12-2020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1868530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0EE8142-F617-44B2-A70D-587B21DF523A}"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81878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0EE8142-F617-44B2-A70D-587B21DF523A}" type="datetimeFigureOut">
              <a:rPr lang="en-IN" smtClean="0"/>
              <a:t>02-12-2020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370146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0EE8142-F617-44B2-A70D-587B21DF523A}" type="datetimeFigureOut">
              <a:rPr lang="en-IN" smtClean="0"/>
              <a:t>02-12-2020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1969812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EE8142-F617-44B2-A70D-587B21DF523A}" type="datetimeFigureOut">
              <a:rPr lang="en-IN" smtClean="0"/>
              <a:t>02-12-2020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1044465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E8142-F617-44B2-A70D-587B21DF523A}"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2354467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EE8142-F617-44B2-A70D-587B21DF523A}" type="datetimeFigureOut">
              <a:rPr lang="en-IN" smtClean="0"/>
              <a:t>02-12-2020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F320BDF-CC3C-49D2-AD03-B8DB97B8E982}" type="slidenum">
              <a:rPr lang="en-IN" smtClean="0"/>
              <a:t>‹#›</a:t>
            </a:fld>
            <a:endParaRPr lang="en-IN"/>
          </a:p>
        </p:txBody>
      </p:sp>
    </p:spTree>
    <p:extLst>
      <p:ext uri="{BB962C8B-B14F-4D97-AF65-F5344CB8AC3E}">
        <p14:creationId xmlns:p14="http://schemas.microsoft.com/office/powerpoint/2010/main" val="26112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E8142-F617-44B2-A70D-587B21DF523A}" type="datetimeFigureOut">
              <a:rPr lang="en-IN" smtClean="0"/>
              <a:t>02-12-2020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320BDF-CC3C-49D2-AD03-B8DB97B8E982}" type="slidenum">
              <a:rPr lang="en-IN" smtClean="0"/>
              <a:t>‹#›</a:t>
            </a:fld>
            <a:endParaRPr lang="en-IN"/>
          </a:p>
        </p:txBody>
      </p:sp>
    </p:spTree>
    <p:extLst>
      <p:ext uri="{BB962C8B-B14F-4D97-AF65-F5344CB8AC3E}">
        <p14:creationId xmlns:p14="http://schemas.microsoft.com/office/powerpoint/2010/main" val="148198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0987"/>
          </a:xfrm>
        </p:spPr>
        <p:txBody>
          <a:bodyPr>
            <a:noAutofit/>
          </a:bodyPr>
          <a:lstStyle/>
          <a:p>
            <a:pPr algn="ctr"/>
            <a:r>
              <a:rPr lang="en-US" sz="3200" b="1" dirty="0" smtClean="0">
                <a:latin typeface="+mn-lt"/>
              </a:rPr>
              <a:t>Hints for Prob. 2 – Type 1 (ii)</a:t>
            </a:r>
            <a:endParaRPr lang="en-IN" sz="3200"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449299"/>
              </p:ext>
            </p:extLst>
          </p:nvPr>
        </p:nvGraphicFramePr>
        <p:xfrm>
          <a:off x="0" y="632011"/>
          <a:ext cx="12192000" cy="6225989"/>
        </p:xfrm>
        <a:graphic>
          <a:graphicData uri="http://schemas.openxmlformats.org/drawingml/2006/table">
            <a:tbl>
              <a:tblPr firstRow="1" bandRow="1">
                <a:tableStyleId>{5C22544A-7EE6-4342-B048-85BDC9FD1C3A}</a:tableStyleId>
              </a:tblPr>
              <a:tblGrid>
                <a:gridCol w="12192000"/>
              </a:tblGrid>
              <a:tr h="6225989">
                <a:tc>
                  <a:txBody>
                    <a:bodyPr/>
                    <a:lstStyle/>
                    <a:p>
                      <a:endParaRPr lang="en-IN" dirty="0"/>
                    </a:p>
                  </a:txBody>
                  <a:tcPr/>
                </a:tc>
              </a:tr>
            </a:tbl>
          </a:graphicData>
        </a:graphic>
      </p:graphicFrame>
      <p:pic>
        <p:nvPicPr>
          <p:cNvPr id="3" name="Picture 2"/>
          <p:cNvPicPr>
            <a:picLocks noChangeAspect="1"/>
          </p:cNvPicPr>
          <p:nvPr/>
        </p:nvPicPr>
        <p:blipFill rotWithShape="1">
          <a:blip r:embed="rId2" cstate="print">
            <a:extLst>
              <a:ext uri="{28A0092B-C50C-407E-A947-70E740481C1C}">
                <a14:useLocalDpi xmlns:a14="http://schemas.microsoft.com/office/drawing/2010/main" val="0"/>
              </a:ext>
            </a:extLst>
          </a:blip>
          <a:srcRect l="7228" t="6949" r="18603" b="9108"/>
          <a:stretch/>
        </p:blipFill>
        <p:spPr>
          <a:xfrm>
            <a:off x="0" y="660401"/>
            <a:ext cx="12192000" cy="6197600"/>
          </a:xfrm>
          <a:prstGeom prst="rect">
            <a:avLst/>
          </a:prstGeom>
        </p:spPr>
      </p:pic>
    </p:spTree>
    <p:extLst>
      <p:ext uri="{BB962C8B-B14F-4D97-AF65-F5344CB8AC3E}">
        <p14:creationId xmlns:p14="http://schemas.microsoft.com/office/powerpoint/2010/main" val="240585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79550"/>
          </a:xfrm>
        </p:spPr>
        <p:txBody>
          <a:bodyPr>
            <a:normAutofit/>
          </a:bodyPr>
          <a:lstStyle/>
          <a:p>
            <a:pPr algn="ctr"/>
            <a:r>
              <a:rPr lang="en-US" sz="3200" b="1" dirty="0" smtClean="0">
                <a:latin typeface="+mn-lt"/>
              </a:rPr>
              <a:t>Problems - Type 1 (iii)</a:t>
            </a:r>
            <a:endParaRPr lang="en-IN" sz="3200" b="1" dirty="0">
              <a:latin typeface="+mn-lt"/>
            </a:endParaRPr>
          </a:p>
        </p:txBody>
      </p:sp>
      <p:sp>
        <p:nvSpPr>
          <p:cNvPr id="3" name="Content Placeholder 2"/>
          <p:cNvSpPr>
            <a:spLocks noGrp="1"/>
          </p:cNvSpPr>
          <p:nvPr>
            <p:ph idx="1"/>
          </p:nvPr>
        </p:nvSpPr>
        <p:spPr>
          <a:xfrm>
            <a:off x="0" y="746975"/>
            <a:ext cx="12192000" cy="5988676"/>
          </a:xfrm>
        </p:spPr>
        <p:txBody>
          <a:bodyPr>
            <a:noAutofit/>
          </a:bodyPr>
          <a:lstStyle/>
          <a:p>
            <a:pPr marL="0" lvl="1" indent="0" algn="just">
              <a:spcBef>
                <a:spcPts val="1000"/>
              </a:spcBef>
              <a:buNone/>
            </a:pPr>
            <a:r>
              <a:rPr lang="en-US" dirty="0" smtClean="0"/>
              <a:t>In a turning moment diagram of an engine, areas above and below the mean torque line (located 1 cm above the </a:t>
            </a:r>
            <a:r>
              <a:rPr lang="en-US" dirty="0" smtClean="0">
                <a:sym typeface="Symbol" panose="05050102010706020507" pitchFamily="18" charset="2"/>
              </a:rPr>
              <a:t>-axis) taken in order are -0.32, +4.08, -2.67, +3.33, -3.1, +2.26, - 3.74, +2.74 and -2.58 cm</a:t>
            </a:r>
            <a:r>
              <a:rPr lang="en-US" baseline="30000" dirty="0" smtClean="0">
                <a:sym typeface="Symbol" panose="05050102010706020507" pitchFamily="18" charset="2"/>
              </a:rPr>
              <a:t>2</a:t>
            </a:r>
            <a:r>
              <a:rPr lang="en-US" dirty="0">
                <a:sym typeface="Symbol" panose="05050102010706020507" pitchFamily="18" charset="2"/>
              </a:rPr>
              <a:t> </a:t>
            </a:r>
            <a:r>
              <a:rPr lang="en-US" dirty="0" smtClean="0"/>
              <a:t>respectively. The scales for T and</a:t>
            </a:r>
            <a:r>
              <a:rPr lang="en-US" dirty="0" smtClean="0">
                <a:sym typeface="Symbol" panose="05050102010706020507" pitchFamily="18" charset="2"/>
              </a:rPr>
              <a:t>   are 1 cm = 6 </a:t>
            </a:r>
            <a:r>
              <a:rPr lang="en-US" dirty="0" err="1" smtClean="0">
                <a:sym typeface="Symbol" panose="05050102010706020507" pitchFamily="18" charset="2"/>
              </a:rPr>
              <a:t>kNm</a:t>
            </a:r>
            <a:r>
              <a:rPr lang="en-US" dirty="0" smtClean="0">
                <a:sym typeface="Symbol" panose="05050102010706020507" pitchFamily="18" charset="2"/>
              </a:rPr>
              <a:t> and 1 cm = 14</a:t>
            </a:r>
            <a:r>
              <a:rPr lang="en-US" baseline="30000" dirty="0" smtClean="0">
                <a:sym typeface="Symbol" panose="05050102010706020507" pitchFamily="18" charset="2"/>
              </a:rPr>
              <a:t>0</a:t>
            </a:r>
            <a:r>
              <a:rPr lang="en-US" dirty="0" smtClean="0">
                <a:sym typeface="Symbol" panose="05050102010706020507" pitchFamily="18" charset="2"/>
              </a:rPr>
              <a:t> respectively. The mean speed is 200 rpm with total fluctuation of 3%. Assuming the radius of gyration of the flywheel as 106 cm find out mass of the flywheel and the power of the engine. Find and indicate the points on the TM diagram where the maximum and minimum speeds will occur.</a:t>
            </a:r>
          </a:p>
          <a:p>
            <a:pPr marL="0" lvl="1" indent="0" algn="just">
              <a:spcBef>
                <a:spcPts val="1000"/>
              </a:spcBef>
              <a:buNone/>
            </a:pPr>
            <a:r>
              <a:rPr lang="en-US" b="1" dirty="0" smtClean="0">
                <a:sym typeface="Symbol" panose="05050102010706020507" pitchFamily="18" charset="2"/>
              </a:rPr>
              <a:t>(**Note: instead of stating the areas by + or – sign in the problem, they can be stated by areas above and below the mean torque line)</a:t>
            </a:r>
          </a:p>
          <a:p>
            <a:pPr marL="0" lvl="1" indent="0" algn="just">
              <a:spcBef>
                <a:spcPts val="1000"/>
              </a:spcBef>
              <a:buNone/>
            </a:pPr>
            <a:endParaRPr lang="en-US" b="1" dirty="0" smtClean="0">
              <a:sym typeface="Symbol" panose="05050102010706020507" pitchFamily="18" charset="2"/>
            </a:endParaRPr>
          </a:p>
          <a:p>
            <a:pPr marL="0" lvl="1" indent="0" algn="just">
              <a:spcBef>
                <a:spcPts val="1000"/>
              </a:spcBef>
              <a:buNone/>
            </a:pPr>
            <a:r>
              <a:rPr lang="en-US" b="1" i="1" dirty="0" smtClean="0">
                <a:sym typeface="Symbol" panose="05050102010706020507" pitchFamily="18" charset="2"/>
              </a:rPr>
              <a:t>An additional problem of Type 1 (</a:t>
            </a:r>
            <a:r>
              <a:rPr lang="en-US" b="1" i="1" dirty="0" err="1" smtClean="0">
                <a:sym typeface="Symbol" panose="05050102010706020507" pitchFamily="18" charset="2"/>
              </a:rPr>
              <a:t>i</a:t>
            </a:r>
            <a:r>
              <a:rPr lang="en-US" b="1" i="1" dirty="0" smtClean="0">
                <a:sym typeface="Symbol" panose="05050102010706020507" pitchFamily="18" charset="2"/>
              </a:rPr>
              <a:t>)</a:t>
            </a:r>
            <a:endParaRPr lang="en-US" b="1" i="1" dirty="0">
              <a:sym typeface="Symbol" panose="05050102010706020507" pitchFamily="18" charset="2"/>
            </a:endParaRPr>
          </a:p>
          <a:p>
            <a:pPr marL="0" lvl="1" indent="0" algn="just">
              <a:spcBef>
                <a:spcPts val="1000"/>
              </a:spcBef>
              <a:buNone/>
            </a:pPr>
            <a:r>
              <a:rPr lang="en-US" dirty="0" smtClean="0">
                <a:sym typeface="Symbol" panose="05050102010706020507" pitchFamily="18" charset="2"/>
              </a:rPr>
              <a:t>The turning moment diagram of a four stroke engine is assumed to be represented by four triangles, the areas of which from the zero pressure line are: Suction stroke -440 mm</a:t>
            </a:r>
            <a:r>
              <a:rPr lang="en-US" baseline="30000" dirty="0" smtClean="0">
                <a:sym typeface="Symbol" panose="05050102010706020507" pitchFamily="18" charset="2"/>
              </a:rPr>
              <a:t>2</a:t>
            </a:r>
            <a:r>
              <a:rPr lang="en-US" dirty="0" smtClean="0">
                <a:sym typeface="Symbol" panose="05050102010706020507" pitchFamily="18" charset="2"/>
              </a:rPr>
              <a:t>, compression stroke -1600 mm</a:t>
            </a:r>
            <a:r>
              <a:rPr lang="en-US" baseline="30000" dirty="0" smtClean="0">
                <a:sym typeface="Symbol" panose="05050102010706020507" pitchFamily="18" charset="2"/>
              </a:rPr>
              <a:t>2</a:t>
            </a:r>
            <a:r>
              <a:rPr lang="en-US" dirty="0" smtClean="0">
                <a:sym typeface="Symbol" panose="05050102010706020507" pitchFamily="18" charset="2"/>
              </a:rPr>
              <a:t>, power stroke +7200 mm</a:t>
            </a:r>
            <a:r>
              <a:rPr lang="en-US" baseline="30000" dirty="0" smtClean="0">
                <a:sym typeface="Symbol" panose="05050102010706020507" pitchFamily="18" charset="2"/>
              </a:rPr>
              <a:t>2 </a:t>
            </a:r>
            <a:r>
              <a:rPr lang="en-US" dirty="0" smtClean="0">
                <a:sym typeface="Symbol" panose="05050102010706020507" pitchFamily="18" charset="2"/>
              </a:rPr>
              <a:t>and exhaust stroke -660 mm</a:t>
            </a:r>
            <a:r>
              <a:rPr lang="en-US" baseline="30000" dirty="0" smtClean="0">
                <a:sym typeface="Symbol" panose="05050102010706020507" pitchFamily="18" charset="2"/>
              </a:rPr>
              <a:t>2</a:t>
            </a:r>
            <a:r>
              <a:rPr lang="en-US" dirty="0" smtClean="0">
                <a:sym typeface="Symbol" panose="05050102010706020507" pitchFamily="18" charset="2"/>
              </a:rPr>
              <a:t>. Each mm</a:t>
            </a:r>
            <a:r>
              <a:rPr lang="en-US" baseline="30000" dirty="0" smtClean="0">
                <a:sym typeface="Symbol" panose="05050102010706020507" pitchFamily="18" charset="2"/>
              </a:rPr>
              <a:t>2</a:t>
            </a:r>
            <a:r>
              <a:rPr lang="en-US" dirty="0">
                <a:sym typeface="Symbol" panose="05050102010706020507" pitchFamily="18" charset="2"/>
              </a:rPr>
              <a:t> </a:t>
            </a:r>
            <a:r>
              <a:rPr lang="en-US" dirty="0" smtClean="0">
                <a:sym typeface="Symbol" panose="05050102010706020507" pitchFamily="18" charset="2"/>
              </a:rPr>
              <a:t>of area represents 3 Joules of energy. If the resisting torque is uniform, determine the mass of a flywheel to maintain the speed between 218 and 222 rpm when the radius of gyration of the flywheel is to be 1.25 m.</a:t>
            </a:r>
            <a:endParaRPr lang="en-IN" dirty="0"/>
          </a:p>
        </p:txBody>
      </p:sp>
    </p:spTree>
    <p:extLst>
      <p:ext uri="{BB962C8B-B14F-4D97-AF65-F5344CB8AC3E}">
        <p14:creationId xmlns:p14="http://schemas.microsoft.com/office/powerpoint/2010/main" val="2956092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10987"/>
          </a:xfrm>
        </p:spPr>
        <p:txBody>
          <a:bodyPr>
            <a:noAutofit/>
          </a:bodyPr>
          <a:lstStyle/>
          <a:p>
            <a:pPr algn="ctr"/>
            <a:r>
              <a:rPr lang="en-US" sz="3200" b="1" dirty="0" smtClean="0"/>
              <a:t>Hints for Prob. 1 – Type 1 (iii)</a:t>
            </a:r>
            <a:endParaRPr lang="en-IN"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49134653"/>
              </p:ext>
            </p:extLst>
          </p:nvPr>
        </p:nvGraphicFramePr>
        <p:xfrm>
          <a:off x="0" y="566670"/>
          <a:ext cx="12170535" cy="6104585"/>
        </p:xfrm>
        <a:graphic>
          <a:graphicData uri="http://schemas.openxmlformats.org/drawingml/2006/table">
            <a:tbl>
              <a:tblPr firstRow="1" bandRow="1">
                <a:tableStyleId>{5C22544A-7EE6-4342-B048-85BDC9FD1C3A}</a:tableStyleId>
              </a:tblPr>
              <a:tblGrid>
                <a:gridCol w="12170535"/>
              </a:tblGrid>
              <a:tr h="6104585">
                <a:tc>
                  <a:txBody>
                    <a:bodyPr/>
                    <a:lstStyle/>
                    <a:p>
                      <a:endParaRPr lang="en-IN"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6519" t="3529" r="16334" b="10393"/>
          <a:stretch/>
        </p:blipFill>
        <p:spPr>
          <a:xfrm>
            <a:off x="0" y="510988"/>
            <a:ext cx="12192000" cy="6147389"/>
          </a:xfrm>
          <a:prstGeom prst="rect">
            <a:avLst/>
          </a:prstGeom>
        </p:spPr>
      </p:pic>
    </p:spTree>
    <p:extLst>
      <p:ext uri="{BB962C8B-B14F-4D97-AF65-F5344CB8AC3E}">
        <p14:creationId xmlns:p14="http://schemas.microsoft.com/office/powerpoint/2010/main" val="33344794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301</Words>
  <Application>Microsoft Office PowerPoint</Application>
  <PresentationFormat>Widescreen</PresentationFormat>
  <Paragraphs>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Symbol</vt:lpstr>
      <vt:lpstr>Office Theme</vt:lpstr>
      <vt:lpstr>Hints for Prob. 2 – Type 1 (ii)</vt:lpstr>
      <vt:lpstr>Problems - Type 1 (iii)</vt:lpstr>
      <vt:lpstr>Hints for Prob. 1 – Type 1 (iii)</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19</cp:revision>
  <dcterms:created xsi:type="dcterms:W3CDTF">2020-11-25T05:39:16Z</dcterms:created>
  <dcterms:modified xsi:type="dcterms:W3CDTF">2020-12-02T03:23:23Z</dcterms:modified>
</cp:coreProperties>
</file>