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8059076-F7EC-4ADB-802F-C32FA2FF3489}"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20838-8906-446A-9C0F-23FE01F00B72}" type="slidenum">
              <a:rPr lang="en-IN" smtClean="0"/>
              <a:t>‹#›</a:t>
            </a:fld>
            <a:endParaRPr lang="en-IN"/>
          </a:p>
        </p:txBody>
      </p:sp>
    </p:spTree>
    <p:extLst>
      <p:ext uri="{BB962C8B-B14F-4D97-AF65-F5344CB8AC3E}">
        <p14:creationId xmlns:p14="http://schemas.microsoft.com/office/powerpoint/2010/main" val="916675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059076-F7EC-4ADB-802F-C32FA2FF3489}"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20838-8906-446A-9C0F-23FE01F00B72}" type="slidenum">
              <a:rPr lang="en-IN" smtClean="0"/>
              <a:t>‹#›</a:t>
            </a:fld>
            <a:endParaRPr lang="en-IN"/>
          </a:p>
        </p:txBody>
      </p:sp>
    </p:spTree>
    <p:extLst>
      <p:ext uri="{BB962C8B-B14F-4D97-AF65-F5344CB8AC3E}">
        <p14:creationId xmlns:p14="http://schemas.microsoft.com/office/powerpoint/2010/main" val="740065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059076-F7EC-4ADB-802F-C32FA2FF3489}"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20838-8906-446A-9C0F-23FE01F00B72}" type="slidenum">
              <a:rPr lang="en-IN" smtClean="0"/>
              <a:t>‹#›</a:t>
            </a:fld>
            <a:endParaRPr lang="en-IN"/>
          </a:p>
        </p:txBody>
      </p:sp>
    </p:spTree>
    <p:extLst>
      <p:ext uri="{BB962C8B-B14F-4D97-AF65-F5344CB8AC3E}">
        <p14:creationId xmlns:p14="http://schemas.microsoft.com/office/powerpoint/2010/main" val="1634807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059076-F7EC-4ADB-802F-C32FA2FF3489}"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20838-8906-446A-9C0F-23FE01F00B72}" type="slidenum">
              <a:rPr lang="en-IN" smtClean="0"/>
              <a:t>‹#›</a:t>
            </a:fld>
            <a:endParaRPr lang="en-IN"/>
          </a:p>
        </p:txBody>
      </p:sp>
    </p:spTree>
    <p:extLst>
      <p:ext uri="{BB962C8B-B14F-4D97-AF65-F5344CB8AC3E}">
        <p14:creationId xmlns:p14="http://schemas.microsoft.com/office/powerpoint/2010/main" val="394296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059076-F7EC-4ADB-802F-C32FA2FF3489}"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20838-8906-446A-9C0F-23FE01F00B72}" type="slidenum">
              <a:rPr lang="en-IN" smtClean="0"/>
              <a:t>‹#›</a:t>
            </a:fld>
            <a:endParaRPr lang="en-IN"/>
          </a:p>
        </p:txBody>
      </p:sp>
    </p:spTree>
    <p:extLst>
      <p:ext uri="{BB962C8B-B14F-4D97-AF65-F5344CB8AC3E}">
        <p14:creationId xmlns:p14="http://schemas.microsoft.com/office/powerpoint/2010/main" val="75472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8059076-F7EC-4ADB-802F-C32FA2FF3489}" type="datetimeFigureOut">
              <a:rPr lang="en-IN" smtClean="0"/>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20838-8906-446A-9C0F-23FE01F00B72}" type="slidenum">
              <a:rPr lang="en-IN" smtClean="0"/>
              <a:t>‹#›</a:t>
            </a:fld>
            <a:endParaRPr lang="en-IN"/>
          </a:p>
        </p:txBody>
      </p:sp>
    </p:spTree>
    <p:extLst>
      <p:ext uri="{BB962C8B-B14F-4D97-AF65-F5344CB8AC3E}">
        <p14:creationId xmlns:p14="http://schemas.microsoft.com/office/powerpoint/2010/main" val="252521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8059076-F7EC-4ADB-802F-C32FA2FF3489}" type="datetimeFigureOut">
              <a:rPr lang="en-IN" smtClean="0"/>
              <a:t>02-12-2020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920838-8906-446A-9C0F-23FE01F00B72}" type="slidenum">
              <a:rPr lang="en-IN" smtClean="0"/>
              <a:t>‹#›</a:t>
            </a:fld>
            <a:endParaRPr lang="en-IN"/>
          </a:p>
        </p:txBody>
      </p:sp>
    </p:spTree>
    <p:extLst>
      <p:ext uri="{BB962C8B-B14F-4D97-AF65-F5344CB8AC3E}">
        <p14:creationId xmlns:p14="http://schemas.microsoft.com/office/powerpoint/2010/main" val="3301744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8059076-F7EC-4ADB-802F-C32FA2FF3489}" type="datetimeFigureOut">
              <a:rPr lang="en-IN" smtClean="0"/>
              <a:t>02-12-2020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920838-8906-446A-9C0F-23FE01F00B72}" type="slidenum">
              <a:rPr lang="en-IN" smtClean="0"/>
              <a:t>‹#›</a:t>
            </a:fld>
            <a:endParaRPr lang="en-IN"/>
          </a:p>
        </p:txBody>
      </p:sp>
    </p:spTree>
    <p:extLst>
      <p:ext uri="{BB962C8B-B14F-4D97-AF65-F5344CB8AC3E}">
        <p14:creationId xmlns:p14="http://schemas.microsoft.com/office/powerpoint/2010/main" val="35458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59076-F7EC-4ADB-802F-C32FA2FF3489}" type="datetimeFigureOut">
              <a:rPr lang="en-IN" smtClean="0"/>
              <a:t>02-12-2020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920838-8906-446A-9C0F-23FE01F00B72}" type="slidenum">
              <a:rPr lang="en-IN" smtClean="0"/>
              <a:t>‹#›</a:t>
            </a:fld>
            <a:endParaRPr lang="en-IN"/>
          </a:p>
        </p:txBody>
      </p:sp>
    </p:spTree>
    <p:extLst>
      <p:ext uri="{BB962C8B-B14F-4D97-AF65-F5344CB8AC3E}">
        <p14:creationId xmlns:p14="http://schemas.microsoft.com/office/powerpoint/2010/main" val="388359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059076-F7EC-4ADB-802F-C32FA2FF3489}" type="datetimeFigureOut">
              <a:rPr lang="en-IN" smtClean="0"/>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20838-8906-446A-9C0F-23FE01F00B72}" type="slidenum">
              <a:rPr lang="en-IN" smtClean="0"/>
              <a:t>‹#›</a:t>
            </a:fld>
            <a:endParaRPr lang="en-IN"/>
          </a:p>
        </p:txBody>
      </p:sp>
    </p:spTree>
    <p:extLst>
      <p:ext uri="{BB962C8B-B14F-4D97-AF65-F5344CB8AC3E}">
        <p14:creationId xmlns:p14="http://schemas.microsoft.com/office/powerpoint/2010/main" val="2064284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059076-F7EC-4ADB-802F-C32FA2FF3489}" type="datetimeFigureOut">
              <a:rPr lang="en-IN" smtClean="0"/>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20838-8906-446A-9C0F-23FE01F00B72}" type="slidenum">
              <a:rPr lang="en-IN" smtClean="0"/>
              <a:t>‹#›</a:t>
            </a:fld>
            <a:endParaRPr lang="en-IN"/>
          </a:p>
        </p:txBody>
      </p:sp>
    </p:spTree>
    <p:extLst>
      <p:ext uri="{BB962C8B-B14F-4D97-AF65-F5344CB8AC3E}">
        <p14:creationId xmlns:p14="http://schemas.microsoft.com/office/powerpoint/2010/main" val="7481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59076-F7EC-4ADB-802F-C32FA2FF3489}" type="datetimeFigureOut">
              <a:rPr lang="en-IN" smtClean="0"/>
              <a:t>02-12-2020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20838-8906-446A-9C0F-23FE01F00B72}" type="slidenum">
              <a:rPr lang="en-IN" smtClean="0"/>
              <a:t>‹#›</a:t>
            </a:fld>
            <a:endParaRPr lang="en-IN"/>
          </a:p>
        </p:txBody>
      </p:sp>
    </p:spTree>
    <p:extLst>
      <p:ext uri="{BB962C8B-B14F-4D97-AF65-F5344CB8AC3E}">
        <p14:creationId xmlns:p14="http://schemas.microsoft.com/office/powerpoint/2010/main" val="2370873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502276"/>
          </a:xfrm>
        </p:spPr>
        <p:txBody>
          <a:bodyPr>
            <a:noAutofit/>
          </a:bodyPr>
          <a:lstStyle/>
          <a:p>
            <a:r>
              <a:rPr lang="en-US" sz="3200" b="1" dirty="0" smtClean="0">
                <a:latin typeface="+mn-lt"/>
              </a:rPr>
              <a:t>Estimation of Fluctuation of Energy from Indicator </a:t>
            </a:r>
            <a:r>
              <a:rPr lang="en-US" sz="3200" b="1" dirty="0" smtClean="0">
                <a:latin typeface="+mn-lt"/>
              </a:rPr>
              <a:t>Diagram </a:t>
            </a:r>
            <a:r>
              <a:rPr lang="en-US" sz="3200" b="1" smtClean="0">
                <a:latin typeface="+mn-lt"/>
              </a:rPr>
              <a:t>(Type 2)</a:t>
            </a:r>
            <a:endParaRPr lang="en-IN" sz="3200" b="1" dirty="0">
              <a:latin typeface="+mn-lt"/>
            </a:endParaRPr>
          </a:p>
        </p:txBody>
      </p:sp>
      <p:sp>
        <p:nvSpPr>
          <p:cNvPr id="3" name="Subtitle 2"/>
          <p:cNvSpPr>
            <a:spLocks noGrp="1"/>
          </p:cNvSpPr>
          <p:nvPr>
            <p:ph type="subTitle" idx="1"/>
          </p:nvPr>
        </p:nvSpPr>
        <p:spPr>
          <a:xfrm>
            <a:off x="0" y="502277"/>
            <a:ext cx="12192000" cy="5743978"/>
          </a:xfrm>
        </p:spPr>
        <p:txBody>
          <a:bodyPr>
            <a:normAutofit/>
          </a:bodyPr>
          <a:lstStyle/>
          <a:p>
            <a:pPr algn="just"/>
            <a:r>
              <a:rPr lang="en-US" dirty="0" smtClean="0"/>
              <a:t>For a four stroke petrol engine, let the mean pressures (gauge) during firing, exhaust, suction and compression strokes are p</a:t>
            </a:r>
            <a:r>
              <a:rPr lang="en-US" baseline="-25000" dirty="0" smtClean="0"/>
              <a:t>1</a:t>
            </a:r>
            <a:r>
              <a:rPr lang="en-US" dirty="0" smtClean="0"/>
              <a:t>, p</a:t>
            </a:r>
            <a:r>
              <a:rPr lang="en-US" baseline="-25000" dirty="0" smtClean="0"/>
              <a:t>2</a:t>
            </a:r>
            <a:r>
              <a:rPr lang="en-US" dirty="0" smtClean="0"/>
              <a:t>, p</a:t>
            </a:r>
            <a:r>
              <a:rPr lang="en-US" baseline="-25000" dirty="0" smtClean="0"/>
              <a:t>3</a:t>
            </a:r>
            <a:r>
              <a:rPr lang="en-IN" dirty="0"/>
              <a:t> </a:t>
            </a:r>
            <a:r>
              <a:rPr lang="en-US" dirty="0" smtClean="0"/>
              <a:t>and p</a:t>
            </a:r>
            <a:r>
              <a:rPr lang="en-US" baseline="-25000" dirty="0" smtClean="0"/>
              <a:t>4</a:t>
            </a:r>
            <a:r>
              <a:rPr lang="en-IN" dirty="0"/>
              <a:t> </a:t>
            </a:r>
            <a:r>
              <a:rPr lang="en-US" dirty="0" smtClean="0"/>
              <a:t>respectively. Obviously p</a:t>
            </a:r>
            <a:r>
              <a:rPr lang="en-US" baseline="-25000" dirty="0" smtClean="0"/>
              <a:t>1</a:t>
            </a:r>
            <a:r>
              <a:rPr lang="en-US" dirty="0" smtClean="0"/>
              <a:t>, p</a:t>
            </a:r>
            <a:r>
              <a:rPr lang="en-US" baseline="-25000" dirty="0" smtClean="0"/>
              <a:t>2</a:t>
            </a:r>
            <a:r>
              <a:rPr lang="en-IN" dirty="0" smtClean="0"/>
              <a:t> </a:t>
            </a:r>
            <a:r>
              <a:rPr lang="en-US" dirty="0" smtClean="0"/>
              <a:t>and p</a:t>
            </a:r>
            <a:r>
              <a:rPr lang="en-US" baseline="-25000" dirty="0" smtClean="0"/>
              <a:t>4</a:t>
            </a:r>
            <a:r>
              <a:rPr lang="en-IN" dirty="0" smtClean="0"/>
              <a:t> are positive gauge pressures whereas </a:t>
            </a:r>
            <a:r>
              <a:rPr lang="en-US" dirty="0" smtClean="0"/>
              <a:t>p</a:t>
            </a:r>
            <a:r>
              <a:rPr lang="en-US" baseline="-25000" dirty="0" smtClean="0"/>
              <a:t>3</a:t>
            </a:r>
            <a:r>
              <a:rPr lang="en-IN" dirty="0" smtClean="0"/>
              <a:t> is negative. </a:t>
            </a:r>
            <a:endParaRPr lang="en-US" dirty="0" smtClean="0"/>
          </a:p>
          <a:p>
            <a:pPr algn="just"/>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804908488"/>
              </p:ext>
            </p:extLst>
          </p:nvPr>
        </p:nvGraphicFramePr>
        <p:xfrm>
          <a:off x="0" y="1584102"/>
          <a:ext cx="12192000" cy="5273898"/>
        </p:xfrm>
        <a:graphic>
          <a:graphicData uri="http://schemas.openxmlformats.org/drawingml/2006/table">
            <a:tbl>
              <a:tblPr firstRow="1" bandRow="1">
                <a:tableStyleId>{5C22544A-7EE6-4342-B048-85BDC9FD1C3A}</a:tableStyleId>
              </a:tblPr>
              <a:tblGrid>
                <a:gridCol w="6096000"/>
                <a:gridCol w="6096000"/>
              </a:tblGrid>
              <a:tr h="5273898">
                <a:tc>
                  <a:txBody>
                    <a:bodyPr/>
                    <a:lstStyle/>
                    <a:p>
                      <a:pPr algn="just"/>
                      <a:r>
                        <a:rPr lang="en-US" sz="2100" dirty="0" smtClean="0"/>
                        <a:t>Now, Work done during the cycle</a:t>
                      </a:r>
                    </a:p>
                    <a:p>
                      <a:pPr algn="just"/>
                      <a:r>
                        <a:rPr lang="en-US" sz="2100" dirty="0" smtClean="0"/>
                        <a:t>= Work done during firing stroke (by the gas)</a:t>
                      </a:r>
                    </a:p>
                    <a:p>
                      <a:pPr algn="just"/>
                      <a:r>
                        <a:rPr lang="en-US" sz="2100" dirty="0" smtClean="0"/>
                        <a:t>+ Work done during exhaust stroke (on the gas)</a:t>
                      </a:r>
                    </a:p>
                    <a:p>
                      <a:pPr algn="just"/>
                      <a:r>
                        <a:rPr lang="en-US" sz="2100" dirty="0" smtClean="0"/>
                        <a:t>+ Work done during suction stroke (on the gas)</a:t>
                      </a:r>
                      <a:endParaRPr lang="en-IN" sz="2100" dirty="0" smtClean="0"/>
                    </a:p>
                    <a:p>
                      <a:pPr algn="just"/>
                      <a:r>
                        <a:rPr lang="en-US" sz="2100" dirty="0" smtClean="0"/>
                        <a:t>+ Work done during compression stroke (on the gas)</a:t>
                      </a:r>
                      <a:endParaRPr lang="en-IN" sz="2100" dirty="0" smtClean="0"/>
                    </a:p>
                    <a:p>
                      <a:pPr algn="just"/>
                      <a:r>
                        <a:rPr lang="en-US" sz="2100" dirty="0" smtClean="0"/>
                        <a:t>= (</a:t>
                      </a:r>
                      <a:r>
                        <a:rPr lang="en-US" sz="2100" dirty="0" smtClean="0">
                          <a:sym typeface="Symbol" panose="05050102010706020507" pitchFamily="18" charset="2"/>
                        </a:rPr>
                        <a:t>D</a:t>
                      </a:r>
                      <a:r>
                        <a:rPr lang="en-US" sz="2100" baseline="30000" dirty="0" smtClean="0">
                          <a:sym typeface="Symbol" panose="05050102010706020507" pitchFamily="18" charset="2"/>
                        </a:rPr>
                        <a:t>2</a:t>
                      </a:r>
                      <a:r>
                        <a:rPr lang="en-US" sz="2100" dirty="0" smtClean="0"/>
                        <a:t>/4){(p</a:t>
                      </a:r>
                      <a:r>
                        <a:rPr lang="en-US" sz="2100" baseline="-25000" dirty="0" smtClean="0"/>
                        <a:t>1</a:t>
                      </a:r>
                      <a:r>
                        <a:rPr lang="en-US" sz="2100" dirty="0" smtClean="0"/>
                        <a:t>)(L) +</a:t>
                      </a:r>
                      <a:r>
                        <a:rPr lang="en-US" sz="2100" baseline="0" dirty="0" smtClean="0"/>
                        <a:t> </a:t>
                      </a:r>
                      <a:r>
                        <a:rPr lang="en-US" sz="2100" dirty="0" smtClean="0"/>
                        <a:t>(p</a:t>
                      </a:r>
                      <a:r>
                        <a:rPr lang="en-US" sz="2100" baseline="-25000" dirty="0" smtClean="0"/>
                        <a:t>2</a:t>
                      </a:r>
                      <a:r>
                        <a:rPr lang="en-US" sz="2100" dirty="0" smtClean="0"/>
                        <a:t>)(-L) +</a:t>
                      </a:r>
                      <a:r>
                        <a:rPr lang="en-US" sz="2100" dirty="0" smtClean="0">
                          <a:sym typeface="Symbol" panose="05050102010706020507" pitchFamily="18" charset="2"/>
                        </a:rPr>
                        <a:t> </a:t>
                      </a:r>
                      <a:r>
                        <a:rPr lang="en-US" sz="2100" dirty="0" smtClean="0"/>
                        <a:t>(-p</a:t>
                      </a:r>
                      <a:r>
                        <a:rPr lang="en-US" sz="2100" baseline="-25000" dirty="0" smtClean="0"/>
                        <a:t>3</a:t>
                      </a:r>
                      <a:r>
                        <a:rPr lang="en-US" sz="2100" dirty="0" smtClean="0"/>
                        <a:t>)(L) + (p</a:t>
                      </a:r>
                      <a:r>
                        <a:rPr lang="en-US" sz="2100" baseline="-25000" dirty="0" smtClean="0"/>
                        <a:t>4</a:t>
                      </a:r>
                      <a:r>
                        <a:rPr lang="en-US" sz="2100" dirty="0" smtClean="0"/>
                        <a:t>)(-L)}</a:t>
                      </a:r>
                    </a:p>
                    <a:p>
                      <a:pPr marL="0" marR="0" indent="0" algn="just" defTabSz="914400" rtl="0" eaLnBrk="1" fontAlgn="auto" latinLnBrk="0" hangingPunct="1">
                        <a:lnSpc>
                          <a:spcPct val="100000"/>
                        </a:lnSpc>
                        <a:spcBef>
                          <a:spcPts val="0"/>
                        </a:spcBef>
                        <a:spcAft>
                          <a:spcPts val="0"/>
                        </a:spcAft>
                        <a:buClrTx/>
                        <a:buSzTx/>
                        <a:buFontTx/>
                        <a:buNone/>
                        <a:tabLst/>
                        <a:defRPr/>
                      </a:pPr>
                      <a:r>
                        <a:rPr lang="en-US" sz="2100" dirty="0" smtClean="0"/>
                        <a:t>= AL(p</a:t>
                      </a:r>
                      <a:r>
                        <a:rPr lang="en-US" sz="2100" baseline="-25000" dirty="0" smtClean="0"/>
                        <a:t>1</a:t>
                      </a:r>
                      <a:r>
                        <a:rPr lang="en-US" sz="2100" dirty="0" smtClean="0"/>
                        <a:t>-p</a:t>
                      </a:r>
                      <a:r>
                        <a:rPr lang="en-US" sz="2100" baseline="-25000" dirty="0" smtClean="0"/>
                        <a:t>2</a:t>
                      </a:r>
                      <a:r>
                        <a:rPr lang="en-US" sz="2100" dirty="0" smtClean="0"/>
                        <a:t>- p</a:t>
                      </a:r>
                      <a:r>
                        <a:rPr lang="en-US" sz="2100" baseline="-25000" dirty="0" smtClean="0"/>
                        <a:t>3</a:t>
                      </a:r>
                      <a:r>
                        <a:rPr lang="en-US" sz="2100" dirty="0" smtClean="0"/>
                        <a:t>-p</a:t>
                      </a:r>
                      <a:r>
                        <a:rPr lang="en-US" sz="2100" baseline="-25000" dirty="0" smtClean="0"/>
                        <a:t>4</a:t>
                      </a:r>
                      <a:r>
                        <a:rPr lang="en-US" sz="2100" dirty="0" smtClean="0"/>
                        <a:t>)</a:t>
                      </a:r>
                    </a:p>
                    <a:p>
                      <a:pPr marL="0" marR="0" indent="0" algn="just" defTabSz="914400" rtl="0" eaLnBrk="1" fontAlgn="auto" latinLnBrk="0" hangingPunct="1">
                        <a:lnSpc>
                          <a:spcPct val="100000"/>
                        </a:lnSpc>
                        <a:spcBef>
                          <a:spcPts val="0"/>
                        </a:spcBef>
                        <a:spcAft>
                          <a:spcPts val="0"/>
                        </a:spcAft>
                        <a:buClrTx/>
                        <a:buSzTx/>
                        <a:buFontTx/>
                        <a:buNone/>
                        <a:tabLst/>
                        <a:defRPr/>
                      </a:pPr>
                      <a:r>
                        <a:rPr lang="en-US" sz="2100" dirty="0" smtClean="0"/>
                        <a:t>= 4p</a:t>
                      </a:r>
                      <a:r>
                        <a:rPr lang="en-US" sz="2100" baseline="-25000" dirty="0" smtClean="0"/>
                        <a:t>m</a:t>
                      </a:r>
                      <a:r>
                        <a:rPr lang="en-US" sz="2100" dirty="0" smtClean="0"/>
                        <a:t>AL </a:t>
                      </a:r>
                    </a:p>
                    <a:p>
                      <a:pPr marL="0" marR="0" indent="0" algn="just" defTabSz="914400" rtl="0" eaLnBrk="1" fontAlgn="auto" latinLnBrk="0" hangingPunct="1">
                        <a:lnSpc>
                          <a:spcPct val="100000"/>
                        </a:lnSpc>
                        <a:spcBef>
                          <a:spcPts val="0"/>
                        </a:spcBef>
                        <a:spcAft>
                          <a:spcPts val="0"/>
                        </a:spcAft>
                        <a:buClrTx/>
                        <a:buSzTx/>
                        <a:buFontTx/>
                        <a:buNone/>
                        <a:tabLst/>
                        <a:defRPr/>
                      </a:pPr>
                      <a:r>
                        <a:rPr lang="en-US" sz="2100" dirty="0" smtClean="0"/>
                        <a:t>where</a:t>
                      </a:r>
                      <a:r>
                        <a:rPr lang="en-US" sz="2100" baseline="0" dirty="0" smtClean="0"/>
                        <a:t> </a:t>
                      </a:r>
                      <a:r>
                        <a:rPr lang="en-US" sz="2100" dirty="0" smtClean="0"/>
                        <a:t>the mean effective pressure (</a:t>
                      </a:r>
                      <a:r>
                        <a:rPr lang="en-US" sz="2100" dirty="0" err="1" smtClean="0"/>
                        <a:t>m.e.p</a:t>
                      </a:r>
                      <a:r>
                        <a:rPr lang="en-US" sz="2100" dirty="0" smtClean="0"/>
                        <a:t>.) for</a:t>
                      </a:r>
                      <a:r>
                        <a:rPr lang="en-US" sz="2100" baseline="0" dirty="0" smtClean="0"/>
                        <a:t> the cycle of the 4-stroke engine is </a:t>
                      </a:r>
                      <a:r>
                        <a:rPr lang="en-US" sz="2100" dirty="0" smtClean="0"/>
                        <a:t>p</a:t>
                      </a:r>
                      <a:r>
                        <a:rPr lang="en-US" sz="2100" baseline="-25000" dirty="0" smtClean="0"/>
                        <a:t>m</a:t>
                      </a:r>
                      <a:r>
                        <a:rPr lang="en-US" sz="2100" baseline="0" dirty="0" smtClean="0"/>
                        <a:t> = </a:t>
                      </a:r>
                      <a:r>
                        <a:rPr lang="en-US" sz="2100" dirty="0" smtClean="0"/>
                        <a:t>(p</a:t>
                      </a:r>
                      <a:r>
                        <a:rPr lang="en-US" sz="2100" baseline="-25000" dirty="0" smtClean="0"/>
                        <a:t>1</a:t>
                      </a:r>
                      <a:r>
                        <a:rPr lang="en-US" sz="2100" dirty="0" smtClean="0"/>
                        <a:t>-p</a:t>
                      </a:r>
                      <a:r>
                        <a:rPr lang="en-US" sz="2100" baseline="-25000" dirty="0" smtClean="0"/>
                        <a:t>2</a:t>
                      </a:r>
                      <a:r>
                        <a:rPr lang="en-US" sz="2100" dirty="0" smtClean="0"/>
                        <a:t>- p</a:t>
                      </a:r>
                      <a:r>
                        <a:rPr lang="en-US" sz="2100" baseline="-25000" dirty="0" smtClean="0"/>
                        <a:t>3</a:t>
                      </a:r>
                      <a:r>
                        <a:rPr lang="en-US" sz="2100" dirty="0" smtClean="0"/>
                        <a:t>-p</a:t>
                      </a:r>
                      <a:r>
                        <a:rPr lang="en-US" sz="2100" baseline="-25000" dirty="0" smtClean="0"/>
                        <a:t>4</a:t>
                      </a:r>
                      <a:r>
                        <a:rPr lang="en-US" sz="2100" dirty="0" smtClean="0"/>
                        <a:t>)/4</a:t>
                      </a:r>
                    </a:p>
                    <a:p>
                      <a:endParaRPr lang="en-US" sz="2100" dirty="0" smtClean="0"/>
                    </a:p>
                    <a:p>
                      <a:r>
                        <a:rPr lang="en-US" sz="2100" dirty="0" smtClean="0"/>
                        <a:t>Therefore, power</a:t>
                      </a:r>
                      <a:r>
                        <a:rPr lang="en-US" sz="2100" baseline="0" dirty="0" smtClean="0"/>
                        <a:t> developed by the engine</a:t>
                      </a:r>
                    </a:p>
                    <a:p>
                      <a:r>
                        <a:rPr lang="en-US" sz="2100" baseline="0" dirty="0" smtClean="0"/>
                        <a:t>= WD by the engine (gas)/second</a:t>
                      </a:r>
                    </a:p>
                    <a:p>
                      <a:r>
                        <a:rPr lang="en-US" sz="2100" baseline="0" dirty="0" smtClean="0"/>
                        <a:t>= WD/cycle x cycle/rev x rev/sec</a:t>
                      </a:r>
                    </a:p>
                    <a:p>
                      <a:r>
                        <a:rPr lang="en-US" sz="2100" baseline="0" dirty="0" smtClean="0"/>
                        <a:t>= (4</a:t>
                      </a:r>
                      <a:r>
                        <a:rPr lang="en-US" sz="2100" dirty="0" smtClean="0"/>
                        <a:t>p</a:t>
                      </a:r>
                      <a:r>
                        <a:rPr lang="en-US" sz="2100" baseline="-25000" dirty="0" smtClean="0"/>
                        <a:t>m</a:t>
                      </a:r>
                      <a:r>
                        <a:rPr lang="en-US" sz="2100" dirty="0" smtClean="0"/>
                        <a:t>AL) x (1/2) x (N/60)</a:t>
                      </a:r>
                    </a:p>
                    <a:p>
                      <a:r>
                        <a:rPr lang="en-US" sz="2100" dirty="0" smtClean="0"/>
                        <a:t>= </a:t>
                      </a:r>
                      <a:r>
                        <a:rPr lang="en-US" sz="2100" dirty="0" err="1" smtClean="0"/>
                        <a:t>p</a:t>
                      </a:r>
                      <a:r>
                        <a:rPr lang="en-US" sz="2100" baseline="-25000" dirty="0" err="1" smtClean="0"/>
                        <a:t>m</a:t>
                      </a:r>
                      <a:r>
                        <a:rPr lang="en-US" sz="2100" dirty="0" err="1" smtClean="0"/>
                        <a:t>LAN</a:t>
                      </a:r>
                      <a:r>
                        <a:rPr lang="en-US" sz="2100" dirty="0" smtClean="0"/>
                        <a:t>/30</a:t>
                      </a:r>
                      <a:endParaRPr lang="en-IN" sz="2100" dirty="0"/>
                    </a:p>
                  </a:txBody>
                  <a:tcPr/>
                </a:tc>
                <a:tc>
                  <a:txBody>
                    <a:bodyPr/>
                    <a:lstStyle/>
                    <a:p>
                      <a:pPr algn="just"/>
                      <a:endParaRPr lang="en-IN" sz="2100" dirty="0"/>
                    </a:p>
                  </a:txBody>
                  <a:tcPr/>
                </a:tc>
              </a:tr>
            </a:tbl>
          </a:graphicData>
        </a:graphic>
      </p:graphicFrame>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2827" t="13209" r="16722" b="5063"/>
          <a:stretch/>
        </p:blipFill>
        <p:spPr>
          <a:xfrm rot="5400000">
            <a:off x="6527121" y="1193122"/>
            <a:ext cx="5249325" cy="6080432"/>
          </a:xfrm>
          <a:prstGeom prst="rect">
            <a:avLst/>
          </a:prstGeom>
        </p:spPr>
      </p:pic>
    </p:spTree>
    <p:extLst>
      <p:ext uri="{BB962C8B-B14F-4D97-AF65-F5344CB8AC3E}">
        <p14:creationId xmlns:p14="http://schemas.microsoft.com/office/powerpoint/2010/main" val="2177029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normAutofit/>
          </a:bodyPr>
          <a:lstStyle/>
          <a:p>
            <a:pPr algn="ctr"/>
            <a:r>
              <a:rPr lang="en-US" sz="3200" b="1" dirty="0" smtClean="0">
                <a:latin typeface="+mn-lt"/>
              </a:rPr>
              <a:t>(continued)</a:t>
            </a:r>
            <a:endParaRPr lang="en-IN" sz="3200" b="1" dirty="0">
              <a:latin typeface="+mn-lt"/>
            </a:endParaRPr>
          </a:p>
        </p:txBody>
      </p:sp>
      <p:sp>
        <p:nvSpPr>
          <p:cNvPr id="3" name="Content Placeholder 2"/>
          <p:cNvSpPr>
            <a:spLocks noGrp="1"/>
          </p:cNvSpPr>
          <p:nvPr>
            <p:ph idx="1"/>
          </p:nvPr>
        </p:nvSpPr>
        <p:spPr>
          <a:xfrm>
            <a:off x="838200" y="1455313"/>
            <a:ext cx="10515600" cy="4721650"/>
          </a:xfrm>
        </p:spPr>
        <p:txBody>
          <a:bodyPr>
            <a:normAutofit/>
          </a:bodyPr>
          <a:lstStyle/>
          <a:p>
            <a:pPr marL="0" indent="0" algn="just">
              <a:buNone/>
            </a:pPr>
            <a:endParaRPr lang="en-US" dirty="0" smtClean="0"/>
          </a:p>
          <a:p>
            <a:pPr marL="0" indent="0" algn="just">
              <a:buNone/>
            </a:pPr>
            <a:r>
              <a:rPr lang="en-US" dirty="0" smtClean="0"/>
              <a:t>As excess power is developed during the firing stroke,</a:t>
            </a:r>
          </a:p>
          <a:p>
            <a:pPr marL="0" indent="0" algn="just">
              <a:buNone/>
            </a:pPr>
            <a:r>
              <a:rPr lang="en-US" dirty="0" smtClean="0"/>
              <a:t>Therefore, fluctuation of energy</a:t>
            </a:r>
            <a:r>
              <a:rPr lang="en-US" baseline="0" dirty="0" smtClean="0"/>
              <a:t> </a:t>
            </a:r>
            <a:r>
              <a:rPr lang="en-US" baseline="0" dirty="0" err="1" smtClean="0"/>
              <a:t>E</a:t>
            </a:r>
            <a:r>
              <a:rPr lang="en-US" baseline="-25000" dirty="0" err="1" smtClean="0"/>
              <a:t>f</a:t>
            </a:r>
            <a:r>
              <a:rPr lang="en-US" baseline="0" dirty="0" smtClean="0"/>
              <a:t> </a:t>
            </a:r>
            <a:r>
              <a:rPr lang="en-US" dirty="0" smtClean="0"/>
              <a:t>= LA(p</a:t>
            </a:r>
            <a:r>
              <a:rPr lang="en-US" baseline="-25000" dirty="0" smtClean="0"/>
              <a:t>1</a:t>
            </a:r>
            <a:r>
              <a:rPr lang="en-US" dirty="0" smtClean="0"/>
              <a:t>–</a:t>
            </a:r>
            <a:r>
              <a:rPr lang="en-US" baseline="-25000" dirty="0" smtClean="0"/>
              <a:t> </a:t>
            </a:r>
            <a:r>
              <a:rPr lang="en-US" dirty="0" smtClean="0"/>
              <a:t>p</a:t>
            </a:r>
            <a:r>
              <a:rPr lang="en-US" baseline="-25000" dirty="0" smtClean="0"/>
              <a:t>m</a:t>
            </a:r>
            <a:r>
              <a:rPr lang="en-US" dirty="0" smtClean="0"/>
              <a:t>)</a:t>
            </a:r>
          </a:p>
          <a:p>
            <a:pPr algn="just"/>
            <a:endParaRPr lang="en-US" dirty="0" smtClean="0"/>
          </a:p>
          <a:p>
            <a:pPr marL="0" indent="0" algn="just">
              <a:buNone/>
            </a:pPr>
            <a:r>
              <a:rPr lang="en-US" b="1" dirty="0" smtClean="0"/>
              <a:t>** While calculating p</a:t>
            </a:r>
            <a:r>
              <a:rPr lang="en-US" b="1" baseline="-25000" dirty="0" smtClean="0"/>
              <a:t>m</a:t>
            </a:r>
            <a:r>
              <a:rPr lang="en-US" b="1" dirty="0" smtClean="0"/>
              <a:t>, it should be noted that only the numerical values (without their sign) of the mean pressures p</a:t>
            </a:r>
            <a:r>
              <a:rPr lang="en-US" b="1" baseline="-25000" dirty="0" smtClean="0"/>
              <a:t>1</a:t>
            </a:r>
            <a:r>
              <a:rPr lang="en-US" b="1" dirty="0" smtClean="0"/>
              <a:t>, p</a:t>
            </a:r>
            <a:r>
              <a:rPr lang="en-US" b="1" baseline="-25000" dirty="0" smtClean="0"/>
              <a:t>2</a:t>
            </a:r>
            <a:r>
              <a:rPr lang="en-US" b="1" dirty="0" smtClean="0"/>
              <a:t>, p</a:t>
            </a:r>
            <a:r>
              <a:rPr lang="en-US" b="1" baseline="-25000" dirty="0" smtClean="0"/>
              <a:t>3</a:t>
            </a:r>
            <a:r>
              <a:rPr lang="en-IN" b="1" dirty="0" smtClean="0"/>
              <a:t> </a:t>
            </a:r>
            <a:r>
              <a:rPr lang="en-US" b="1" dirty="0" smtClean="0"/>
              <a:t>and p</a:t>
            </a:r>
            <a:r>
              <a:rPr lang="en-US" b="1" baseline="-25000" dirty="0" smtClean="0"/>
              <a:t>4</a:t>
            </a:r>
            <a:r>
              <a:rPr lang="en-US" b="1" baseline="0" dirty="0" smtClean="0"/>
              <a:t> </a:t>
            </a:r>
            <a:r>
              <a:rPr lang="en-US" b="1" dirty="0" smtClean="0"/>
              <a:t>are</a:t>
            </a:r>
            <a:r>
              <a:rPr lang="en-US" b="1" baseline="0" dirty="0" smtClean="0"/>
              <a:t> to be put in the expression as the gauge pressure values have already been taken into account while calculating work done (assumption: by the gas +</a:t>
            </a:r>
            <a:r>
              <a:rPr lang="en-US" b="1" baseline="0" dirty="0" err="1" smtClean="0"/>
              <a:t>ve</a:t>
            </a:r>
            <a:r>
              <a:rPr lang="en-US" b="1" baseline="0" dirty="0" smtClean="0"/>
              <a:t>) during each of the individual strokes.</a:t>
            </a:r>
            <a:endParaRPr lang="en-IN" b="1" dirty="0" smtClean="0"/>
          </a:p>
          <a:p>
            <a:endParaRPr lang="en-IN" dirty="0"/>
          </a:p>
        </p:txBody>
      </p:sp>
    </p:spTree>
    <p:extLst>
      <p:ext uri="{BB962C8B-B14F-4D97-AF65-F5344CB8AC3E}">
        <p14:creationId xmlns:p14="http://schemas.microsoft.com/office/powerpoint/2010/main" val="190486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592427"/>
          </a:xfrm>
        </p:spPr>
        <p:txBody>
          <a:bodyPr>
            <a:noAutofit/>
          </a:bodyPr>
          <a:lstStyle/>
          <a:p>
            <a:pPr algn="ctr"/>
            <a:r>
              <a:rPr lang="en-US" sz="4000" b="1" dirty="0" smtClean="0">
                <a:latin typeface="+mn-lt"/>
              </a:rPr>
              <a:t>Fluctuation of Energy: Problem Type 2</a:t>
            </a:r>
            <a:endParaRPr lang="en-IN" sz="4000" b="1" dirty="0">
              <a:latin typeface="+mn-lt"/>
            </a:endParaRPr>
          </a:p>
        </p:txBody>
      </p:sp>
      <p:sp>
        <p:nvSpPr>
          <p:cNvPr id="3" name="Content Placeholder 2"/>
          <p:cNvSpPr>
            <a:spLocks noGrp="1"/>
          </p:cNvSpPr>
          <p:nvPr>
            <p:ph idx="1"/>
          </p:nvPr>
        </p:nvSpPr>
        <p:spPr>
          <a:xfrm>
            <a:off x="0" y="592428"/>
            <a:ext cx="12192000" cy="6265572"/>
          </a:xfrm>
        </p:spPr>
        <p:txBody>
          <a:bodyPr>
            <a:noAutofit/>
          </a:bodyPr>
          <a:lstStyle/>
          <a:p>
            <a:pPr algn="just"/>
            <a:r>
              <a:rPr lang="en-US" dirty="0" smtClean="0"/>
              <a:t>A gas engine working on Otto cycle is provided with two flywheels each having a mass of 600 kg and a radius of gyration of 50 cm. The diameter of the cylinder is 24 cm, stroke 27 cm and the mean speed is 250 rpm. The mean pressures during the cycle are: during suction stroke -0.5 </a:t>
            </a:r>
            <a:r>
              <a:rPr lang="en-US" dirty="0" err="1" smtClean="0"/>
              <a:t>kPa</a:t>
            </a:r>
            <a:r>
              <a:rPr lang="en-US" dirty="0" smtClean="0"/>
              <a:t>, during compression stroke +100 </a:t>
            </a:r>
            <a:r>
              <a:rPr lang="en-US" dirty="0" err="1" smtClean="0"/>
              <a:t>kPa</a:t>
            </a:r>
            <a:r>
              <a:rPr lang="en-US" dirty="0" smtClean="0"/>
              <a:t>, during power stroke +600 </a:t>
            </a:r>
            <a:r>
              <a:rPr lang="en-US" dirty="0" err="1" smtClean="0"/>
              <a:t>kPa</a:t>
            </a:r>
            <a:r>
              <a:rPr lang="en-US" dirty="0" smtClean="0"/>
              <a:t> and during exhaust stroke +30 </a:t>
            </a:r>
            <a:r>
              <a:rPr lang="en-US" dirty="0" err="1" smtClean="0"/>
              <a:t>kPa</a:t>
            </a:r>
            <a:r>
              <a:rPr lang="en-US" dirty="0" smtClean="0"/>
              <a:t>. If the resistance is constant find the percentage variation of speed of the engine.</a:t>
            </a:r>
          </a:p>
          <a:p>
            <a:pPr marL="0" indent="0" algn="just">
              <a:buNone/>
            </a:pPr>
            <a:endParaRPr lang="en-US" dirty="0" smtClean="0"/>
          </a:p>
          <a:p>
            <a:pPr algn="just"/>
            <a:r>
              <a:rPr lang="en-US" dirty="0" smtClean="0"/>
              <a:t>A single cylinder four stroke petrol engine has bore and stroke of 75 mm and 100 mm respectively. Mean pressures during firing, exhaust, suction and compression strokes are 10, 0.3, -0.1 and 1.0 bar respectively when the engine is running at a mean speed of 3000 rpm and delivering at a constant rate. Under these conditions the speed fluctuates by 0.2%. What is the moment of inertia of the rotating parts? If a twin cylinder engine were to be made utilizing the same flywheel but providing twice the torque, what would be the speed fluctuation at a mean running speed of 500 rpm?</a:t>
            </a:r>
            <a:endParaRPr lang="en-IN" dirty="0"/>
          </a:p>
        </p:txBody>
      </p:sp>
    </p:spTree>
    <p:extLst>
      <p:ext uri="{BB962C8B-B14F-4D97-AF65-F5344CB8AC3E}">
        <p14:creationId xmlns:p14="http://schemas.microsoft.com/office/powerpoint/2010/main" val="14939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66669"/>
          </a:xfrm>
        </p:spPr>
        <p:txBody>
          <a:bodyPr>
            <a:normAutofit/>
          </a:bodyPr>
          <a:lstStyle/>
          <a:p>
            <a:pPr algn="ctr"/>
            <a:r>
              <a:rPr lang="en-US" sz="3200" b="1" dirty="0" smtClean="0">
                <a:latin typeface="+mn-lt"/>
              </a:rPr>
              <a:t>Hints for Problems: Type 2</a:t>
            </a:r>
            <a:endParaRPr lang="en-IN" sz="3200" b="1" dirty="0">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852903"/>
              </p:ext>
            </p:extLst>
          </p:nvPr>
        </p:nvGraphicFramePr>
        <p:xfrm>
          <a:off x="0" y="566738"/>
          <a:ext cx="12192000" cy="6297701"/>
        </p:xfrm>
        <a:graphic>
          <a:graphicData uri="http://schemas.openxmlformats.org/drawingml/2006/table">
            <a:tbl>
              <a:tblPr firstRow="1" bandRow="1">
                <a:tableStyleId>{5C22544A-7EE6-4342-B048-85BDC9FD1C3A}</a:tableStyleId>
              </a:tblPr>
              <a:tblGrid>
                <a:gridCol w="12192000"/>
              </a:tblGrid>
              <a:tr h="6297701">
                <a:tc>
                  <a:txBody>
                    <a:bodyPr/>
                    <a:lstStyle/>
                    <a:p>
                      <a:endParaRPr lang="en-IN" dirty="0"/>
                    </a:p>
                  </a:txBody>
                  <a:tcPr/>
                </a:tc>
              </a:tr>
            </a:tbl>
          </a:graphicData>
        </a:graphic>
      </p:graphicFrame>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932" t="9487" r="5461" b="28461"/>
          <a:stretch/>
        </p:blipFill>
        <p:spPr>
          <a:xfrm>
            <a:off x="0" y="566670"/>
            <a:ext cx="12191999" cy="6291330"/>
          </a:xfrm>
          <a:prstGeom prst="rect">
            <a:avLst/>
          </a:prstGeom>
        </p:spPr>
      </p:pic>
    </p:spTree>
    <p:extLst>
      <p:ext uri="{BB962C8B-B14F-4D97-AF65-F5344CB8AC3E}">
        <p14:creationId xmlns:p14="http://schemas.microsoft.com/office/powerpoint/2010/main" val="1462192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521</Words>
  <Application>Microsoft Office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Symbol</vt:lpstr>
      <vt:lpstr>Office Theme</vt:lpstr>
      <vt:lpstr>Estimation of Fluctuation of Energy from Indicator Diagram (Type 2)</vt:lpstr>
      <vt:lpstr>(continued)</vt:lpstr>
      <vt:lpstr>Fluctuation of Energy: Problem Type 2</vt:lpstr>
      <vt:lpstr>Hints for Problems: Type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Estimation of Fluctuation of Energy from Indicator Diagram</dc:title>
  <dc:creator>acer</dc:creator>
  <cp:lastModifiedBy>acer</cp:lastModifiedBy>
  <cp:revision>17</cp:revision>
  <dcterms:created xsi:type="dcterms:W3CDTF">2020-12-02T03:37:55Z</dcterms:created>
  <dcterms:modified xsi:type="dcterms:W3CDTF">2020-12-02T07:26:17Z</dcterms:modified>
</cp:coreProperties>
</file>