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9"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00DA42C4-5685-4DAE-BEE6-031ED3C4A7DE}" type="datetimeFigureOut">
              <a:rPr lang="en-IN" smtClean="0"/>
              <a:t>23-12-2020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042B38-110E-4508-9798-4835F2484F33}" type="slidenum">
              <a:rPr lang="en-IN" smtClean="0"/>
              <a:t>‹#›</a:t>
            </a:fld>
            <a:endParaRPr lang="en-IN"/>
          </a:p>
        </p:txBody>
      </p:sp>
    </p:spTree>
    <p:extLst>
      <p:ext uri="{BB962C8B-B14F-4D97-AF65-F5344CB8AC3E}">
        <p14:creationId xmlns:p14="http://schemas.microsoft.com/office/powerpoint/2010/main" val="30525554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0DA42C4-5685-4DAE-BEE6-031ED3C4A7DE}" type="datetimeFigureOut">
              <a:rPr lang="en-IN" smtClean="0"/>
              <a:t>23-12-2020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042B38-110E-4508-9798-4835F2484F33}" type="slidenum">
              <a:rPr lang="en-IN" smtClean="0"/>
              <a:t>‹#›</a:t>
            </a:fld>
            <a:endParaRPr lang="en-IN"/>
          </a:p>
        </p:txBody>
      </p:sp>
    </p:spTree>
    <p:extLst>
      <p:ext uri="{BB962C8B-B14F-4D97-AF65-F5344CB8AC3E}">
        <p14:creationId xmlns:p14="http://schemas.microsoft.com/office/powerpoint/2010/main" val="37776607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0DA42C4-5685-4DAE-BEE6-031ED3C4A7DE}" type="datetimeFigureOut">
              <a:rPr lang="en-IN" smtClean="0"/>
              <a:t>23-12-2020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042B38-110E-4508-9798-4835F2484F33}" type="slidenum">
              <a:rPr lang="en-IN" smtClean="0"/>
              <a:t>‹#›</a:t>
            </a:fld>
            <a:endParaRPr lang="en-IN"/>
          </a:p>
        </p:txBody>
      </p:sp>
    </p:spTree>
    <p:extLst>
      <p:ext uri="{BB962C8B-B14F-4D97-AF65-F5344CB8AC3E}">
        <p14:creationId xmlns:p14="http://schemas.microsoft.com/office/powerpoint/2010/main" val="41892846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0DA42C4-5685-4DAE-BEE6-031ED3C4A7DE}" type="datetimeFigureOut">
              <a:rPr lang="en-IN" smtClean="0"/>
              <a:t>23-12-2020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042B38-110E-4508-9798-4835F2484F33}" type="slidenum">
              <a:rPr lang="en-IN" smtClean="0"/>
              <a:t>‹#›</a:t>
            </a:fld>
            <a:endParaRPr lang="en-IN"/>
          </a:p>
        </p:txBody>
      </p:sp>
    </p:spTree>
    <p:extLst>
      <p:ext uri="{BB962C8B-B14F-4D97-AF65-F5344CB8AC3E}">
        <p14:creationId xmlns:p14="http://schemas.microsoft.com/office/powerpoint/2010/main" val="28991541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0DA42C4-5685-4DAE-BEE6-031ED3C4A7DE}" type="datetimeFigureOut">
              <a:rPr lang="en-IN" smtClean="0"/>
              <a:t>23-12-2020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042B38-110E-4508-9798-4835F2484F33}" type="slidenum">
              <a:rPr lang="en-IN" smtClean="0"/>
              <a:t>‹#›</a:t>
            </a:fld>
            <a:endParaRPr lang="en-IN"/>
          </a:p>
        </p:txBody>
      </p:sp>
    </p:spTree>
    <p:extLst>
      <p:ext uri="{BB962C8B-B14F-4D97-AF65-F5344CB8AC3E}">
        <p14:creationId xmlns:p14="http://schemas.microsoft.com/office/powerpoint/2010/main" val="18175254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00DA42C4-5685-4DAE-BEE6-031ED3C4A7DE}" type="datetimeFigureOut">
              <a:rPr lang="en-IN" smtClean="0"/>
              <a:t>23-12-2020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4042B38-110E-4508-9798-4835F2484F33}" type="slidenum">
              <a:rPr lang="en-IN" smtClean="0"/>
              <a:t>‹#›</a:t>
            </a:fld>
            <a:endParaRPr lang="en-IN"/>
          </a:p>
        </p:txBody>
      </p:sp>
    </p:spTree>
    <p:extLst>
      <p:ext uri="{BB962C8B-B14F-4D97-AF65-F5344CB8AC3E}">
        <p14:creationId xmlns:p14="http://schemas.microsoft.com/office/powerpoint/2010/main" val="5954355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00DA42C4-5685-4DAE-BEE6-031ED3C4A7DE}" type="datetimeFigureOut">
              <a:rPr lang="en-IN" smtClean="0"/>
              <a:t>23-12-2020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4042B38-110E-4508-9798-4835F2484F33}" type="slidenum">
              <a:rPr lang="en-IN" smtClean="0"/>
              <a:t>‹#›</a:t>
            </a:fld>
            <a:endParaRPr lang="en-IN"/>
          </a:p>
        </p:txBody>
      </p:sp>
    </p:spTree>
    <p:extLst>
      <p:ext uri="{BB962C8B-B14F-4D97-AF65-F5344CB8AC3E}">
        <p14:creationId xmlns:p14="http://schemas.microsoft.com/office/powerpoint/2010/main" val="39479228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00DA42C4-5685-4DAE-BEE6-031ED3C4A7DE}" type="datetimeFigureOut">
              <a:rPr lang="en-IN" smtClean="0"/>
              <a:t>23-12-2020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4042B38-110E-4508-9798-4835F2484F33}" type="slidenum">
              <a:rPr lang="en-IN" smtClean="0"/>
              <a:t>‹#›</a:t>
            </a:fld>
            <a:endParaRPr lang="en-IN"/>
          </a:p>
        </p:txBody>
      </p:sp>
    </p:spTree>
    <p:extLst>
      <p:ext uri="{BB962C8B-B14F-4D97-AF65-F5344CB8AC3E}">
        <p14:creationId xmlns:p14="http://schemas.microsoft.com/office/powerpoint/2010/main" val="37012313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DA42C4-5685-4DAE-BEE6-031ED3C4A7DE}" type="datetimeFigureOut">
              <a:rPr lang="en-IN" smtClean="0"/>
              <a:t>23-12-2020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4042B38-110E-4508-9798-4835F2484F33}" type="slidenum">
              <a:rPr lang="en-IN" smtClean="0"/>
              <a:t>‹#›</a:t>
            </a:fld>
            <a:endParaRPr lang="en-IN"/>
          </a:p>
        </p:txBody>
      </p:sp>
    </p:spTree>
    <p:extLst>
      <p:ext uri="{BB962C8B-B14F-4D97-AF65-F5344CB8AC3E}">
        <p14:creationId xmlns:p14="http://schemas.microsoft.com/office/powerpoint/2010/main" val="15748939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0DA42C4-5685-4DAE-BEE6-031ED3C4A7DE}" type="datetimeFigureOut">
              <a:rPr lang="en-IN" smtClean="0"/>
              <a:t>23-12-2020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4042B38-110E-4508-9798-4835F2484F33}" type="slidenum">
              <a:rPr lang="en-IN" smtClean="0"/>
              <a:t>‹#›</a:t>
            </a:fld>
            <a:endParaRPr lang="en-IN"/>
          </a:p>
        </p:txBody>
      </p:sp>
    </p:spTree>
    <p:extLst>
      <p:ext uri="{BB962C8B-B14F-4D97-AF65-F5344CB8AC3E}">
        <p14:creationId xmlns:p14="http://schemas.microsoft.com/office/powerpoint/2010/main" val="18021445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0DA42C4-5685-4DAE-BEE6-031ED3C4A7DE}" type="datetimeFigureOut">
              <a:rPr lang="en-IN" smtClean="0"/>
              <a:t>23-12-2020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4042B38-110E-4508-9798-4835F2484F33}" type="slidenum">
              <a:rPr lang="en-IN" smtClean="0"/>
              <a:t>‹#›</a:t>
            </a:fld>
            <a:endParaRPr lang="en-IN"/>
          </a:p>
        </p:txBody>
      </p:sp>
    </p:spTree>
    <p:extLst>
      <p:ext uri="{BB962C8B-B14F-4D97-AF65-F5344CB8AC3E}">
        <p14:creationId xmlns:p14="http://schemas.microsoft.com/office/powerpoint/2010/main" val="1781985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DA42C4-5685-4DAE-BEE6-031ED3C4A7DE}" type="datetimeFigureOut">
              <a:rPr lang="en-IN" smtClean="0"/>
              <a:t>23-12-2020</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042B38-110E-4508-9798-4835F2484F33}" type="slidenum">
              <a:rPr lang="en-IN" smtClean="0"/>
              <a:t>‹#›</a:t>
            </a:fld>
            <a:endParaRPr lang="en-IN"/>
          </a:p>
        </p:txBody>
      </p:sp>
    </p:spTree>
    <p:extLst>
      <p:ext uri="{BB962C8B-B14F-4D97-AF65-F5344CB8AC3E}">
        <p14:creationId xmlns:p14="http://schemas.microsoft.com/office/powerpoint/2010/main" val="14022535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412123"/>
          </a:xfrm>
        </p:spPr>
        <p:txBody>
          <a:bodyPr>
            <a:noAutofit/>
          </a:bodyPr>
          <a:lstStyle/>
          <a:p>
            <a:pPr algn="ctr"/>
            <a:r>
              <a:rPr lang="en-US" sz="3200" b="1" dirty="0" smtClean="0">
                <a:latin typeface="+mn-lt"/>
              </a:rPr>
              <a:t>Porter Governor</a:t>
            </a:r>
            <a:endParaRPr lang="en-IN" sz="3200" b="1" dirty="0">
              <a:latin typeface="+mn-lt"/>
            </a:endParaRPr>
          </a:p>
        </p:txBody>
      </p:sp>
      <p:sp>
        <p:nvSpPr>
          <p:cNvPr id="3" name="Content Placeholder 2"/>
          <p:cNvSpPr>
            <a:spLocks noGrp="1"/>
          </p:cNvSpPr>
          <p:nvPr>
            <p:ph idx="1"/>
          </p:nvPr>
        </p:nvSpPr>
        <p:spPr>
          <a:xfrm>
            <a:off x="0" y="412124"/>
            <a:ext cx="12192000" cy="6445876"/>
          </a:xfrm>
        </p:spPr>
        <p:txBody>
          <a:bodyPr>
            <a:noAutofit/>
          </a:bodyPr>
          <a:lstStyle/>
          <a:p>
            <a:pPr marL="0" indent="0" algn="just">
              <a:lnSpc>
                <a:spcPct val="100000"/>
              </a:lnSpc>
              <a:spcBef>
                <a:spcPts val="0"/>
              </a:spcBef>
              <a:buNone/>
            </a:pPr>
            <a:r>
              <a:rPr lang="en-US" sz="2000" dirty="0" smtClean="0"/>
              <a:t>For a Watt governor, at higher speed range the change in governor height significantly decreases due to any speed variation</a:t>
            </a:r>
            <a:r>
              <a:rPr lang="en-US" sz="2000" dirty="0" smtClean="0"/>
              <a:t>; as a result the lift of the sleeve also decreased and control over input becomes inaccurate. </a:t>
            </a:r>
            <a:r>
              <a:rPr lang="en-US" sz="2000" dirty="0" smtClean="0"/>
              <a:t>This </a:t>
            </a:r>
            <a:r>
              <a:rPr lang="en-US" sz="2000" dirty="0" smtClean="0"/>
              <a:t>limitation </a:t>
            </a:r>
            <a:r>
              <a:rPr lang="en-US" sz="2000" dirty="0" smtClean="0"/>
              <a:t>of </a:t>
            </a:r>
            <a:r>
              <a:rPr lang="en-US" sz="2000" dirty="0" smtClean="0"/>
              <a:t>Watt </a:t>
            </a:r>
            <a:r>
              <a:rPr lang="en-US" sz="2000" dirty="0" smtClean="0"/>
              <a:t>governor is </a:t>
            </a:r>
            <a:r>
              <a:rPr lang="en-US" sz="2000" dirty="0" smtClean="0"/>
              <a:t>overcome in Porter Governor where, apart from the fly-mass m, an additional sleeve mass </a:t>
            </a:r>
            <a:r>
              <a:rPr lang="en-US" sz="2000" dirty="0" smtClean="0"/>
              <a:t>M is </a:t>
            </a:r>
            <a:r>
              <a:rPr lang="en-US" sz="2000" dirty="0" smtClean="0"/>
              <a:t>added to the </a:t>
            </a:r>
            <a:r>
              <a:rPr lang="en-US" sz="2000" dirty="0" smtClean="0"/>
              <a:t>governing system. Here, depending on the higher speed range, a suitable ratio of M/m can be chosen so that an effective control over the input can be established.</a:t>
            </a:r>
            <a:endParaRPr lang="en-US" sz="2000" dirty="0" smtClean="0"/>
          </a:p>
        </p:txBody>
      </p:sp>
      <p:graphicFrame>
        <p:nvGraphicFramePr>
          <p:cNvPr id="6" name="Table 5"/>
          <p:cNvGraphicFramePr>
            <a:graphicFrameLocks noGrp="1"/>
          </p:cNvGraphicFramePr>
          <p:nvPr>
            <p:extLst>
              <p:ext uri="{D42A27DB-BD31-4B8C-83A1-F6EECF244321}">
                <p14:modId xmlns:p14="http://schemas.microsoft.com/office/powerpoint/2010/main" val="2343012743"/>
              </p:ext>
            </p:extLst>
          </p:nvPr>
        </p:nvGraphicFramePr>
        <p:xfrm>
          <a:off x="1159099" y="1996226"/>
          <a:ext cx="10045521" cy="4881092"/>
        </p:xfrm>
        <a:graphic>
          <a:graphicData uri="http://schemas.openxmlformats.org/drawingml/2006/table">
            <a:tbl>
              <a:tblPr firstRow="1" bandRow="1">
                <a:tableStyleId>{5C22544A-7EE6-4342-B048-85BDC9FD1C3A}</a:tableStyleId>
              </a:tblPr>
              <a:tblGrid>
                <a:gridCol w="10045521"/>
              </a:tblGrid>
              <a:tr h="4881092">
                <a:tc>
                  <a:txBody>
                    <a:bodyPr/>
                    <a:lstStyle/>
                    <a:p>
                      <a:endParaRPr lang="en-IN" dirty="0"/>
                    </a:p>
                  </a:txBody>
                  <a:tcPr/>
                </a:tc>
              </a:tr>
            </a:tbl>
          </a:graphicData>
        </a:graphic>
      </p:graphicFrame>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l="4408" t="4321" r="8027" b="2911"/>
          <a:stretch/>
        </p:blipFill>
        <p:spPr>
          <a:xfrm>
            <a:off x="1159099" y="1983346"/>
            <a:ext cx="10045521" cy="4874654"/>
          </a:xfrm>
          <a:prstGeom prst="rect">
            <a:avLst/>
          </a:prstGeom>
        </p:spPr>
      </p:pic>
    </p:spTree>
    <p:extLst>
      <p:ext uri="{BB962C8B-B14F-4D97-AF65-F5344CB8AC3E}">
        <p14:creationId xmlns:p14="http://schemas.microsoft.com/office/powerpoint/2010/main" val="26431350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592427"/>
          </a:xfrm>
        </p:spPr>
        <p:txBody>
          <a:bodyPr>
            <a:noAutofit/>
          </a:bodyPr>
          <a:lstStyle/>
          <a:p>
            <a:pPr algn="ctr"/>
            <a:r>
              <a:rPr lang="en-US" sz="4000" b="1" dirty="0" smtClean="0">
                <a:latin typeface="+mn-lt"/>
              </a:rPr>
              <a:t>Problems on Governor</a:t>
            </a:r>
            <a:endParaRPr lang="en-IN" sz="4000" b="1" dirty="0">
              <a:latin typeface="+mn-lt"/>
            </a:endParaRPr>
          </a:p>
        </p:txBody>
      </p:sp>
      <p:sp>
        <p:nvSpPr>
          <p:cNvPr id="3" name="Content Placeholder 2"/>
          <p:cNvSpPr>
            <a:spLocks noGrp="1"/>
          </p:cNvSpPr>
          <p:nvPr>
            <p:ph idx="1"/>
          </p:nvPr>
        </p:nvSpPr>
        <p:spPr>
          <a:xfrm>
            <a:off x="0" y="592428"/>
            <a:ext cx="12192000" cy="6265572"/>
          </a:xfrm>
        </p:spPr>
        <p:txBody>
          <a:bodyPr>
            <a:noAutofit/>
          </a:bodyPr>
          <a:lstStyle/>
          <a:p>
            <a:pPr algn="just">
              <a:lnSpc>
                <a:spcPct val="100000"/>
              </a:lnSpc>
              <a:spcBef>
                <a:spcPts val="0"/>
              </a:spcBef>
            </a:pPr>
            <a:r>
              <a:rPr lang="en-US" sz="2000" dirty="0" smtClean="0"/>
              <a:t>Prove that, for any particular configuration, the height of the Watt governor is inversely proportional to the square of the equilibrium speed.</a:t>
            </a:r>
          </a:p>
          <a:p>
            <a:pPr marL="0" indent="0" algn="just">
              <a:lnSpc>
                <a:spcPct val="100000"/>
              </a:lnSpc>
              <a:spcBef>
                <a:spcPts val="0"/>
              </a:spcBef>
              <a:buNone/>
            </a:pPr>
            <a:endParaRPr lang="en-US" sz="2000" dirty="0" smtClean="0"/>
          </a:p>
          <a:p>
            <a:pPr algn="just">
              <a:lnSpc>
                <a:spcPct val="100000"/>
              </a:lnSpc>
              <a:spcBef>
                <a:spcPts val="0"/>
              </a:spcBef>
            </a:pPr>
            <a:r>
              <a:rPr lang="en-US" sz="2000" dirty="0"/>
              <a:t> Prove that, for any particular configuration, the </a:t>
            </a:r>
            <a:r>
              <a:rPr lang="en-US" sz="2000" dirty="0" smtClean="0"/>
              <a:t>equilibrium speed of the Watt </a:t>
            </a:r>
            <a:r>
              <a:rPr lang="en-US" sz="2000" dirty="0"/>
              <a:t>governor is </a:t>
            </a:r>
            <a:r>
              <a:rPr lang="en-US" sz="2000" dirty="0" smtClean="0"/>
              <a:t>independent of the value of its fly-mass.</a:t>
            </a:r>
          </a:p>
          <a:p>
            <a:pPr marL="0" indent="0" algn="just">
              <a:lnSpc>
                <a:spcPct val="100000"/>
              </a:lnSpc>
              <a:spcBef>
                <a:spcPts val="0"/>
              </a:spcBef>
              <a:buNone/>
            </a:pPr>
            <a:endParaRPr lang="en-US" sz="2000" dirty="0" smtClean="0"/>
          </a:p>
          <a:p>
            <a:pPr algn="just">
              <a:lnSpc>
                <a:spcPct val="100000"/>
              </a:lnSpc>
              <a:spcBef>
                <a:spcPts val="0"/>
              </a:spcBef>
            </a:pPr>
            <a:r>
              <a:rPr lang="en-US" sz="2000" dirty="0" smtClean="0"/>
              <a:t>Derive the equilibrium speed expression for a Porter governor. Hence quantitatively show that for a higher speed range a greater control over the input can be established by the Porter governor when compared to a Watt governor.</a:t>
            </a:r>
          </a:p>
          <a:p>
            <a:pPr algn="just">
              <a:lnSpc>
                <a:spcPct val="100000"/>
              </a:lnSpc>
              <a:spcBef>
                <a:spcPts val="0"/>
              </a:spcBef>
            </a:pPr>
            <a:endParaRPr lang="en-US" sz="2000" dirty="0"/>
          </a:p>
          <a:p>
            <a:pPr algn="just">
              <a:lnSpc>
                <a:spcPct val="100000"/>
              </a:lnSpc>
              <a:spcBef>
                <a:spcPts val="0"/>
              </a:spcBef>
            </a:pPr>
            <a:r>
              <a:rPr lang="en-US" sz="2000" dirty="0"/>
              <a:t>Each arm of a Porter governor is 200 mm long and is pivoted on the axis of the governor. The radii of rotation of the balls at the minimum and maximum speeds are 120 mm and 160 mm respectively. The mass of the sleeve is 24 kg and each ball is 4 kg. Find the range of speed of the governor. Also, determine the range of speed if the friction on the sleeve is 18 N.</a:t>
            </a:r>
          </a:p>
          <a:p>
            <a:pPr algn="just">
              <a:lnSpc>
                <a:spcPct val="100000"/>
              </a:lnSpc>
              <a:spcBef>
                <a:spcPts val="0"/>
              </a:spcBef>
            </a:pPr>
            <a:endParaRPr lang="en-US" sz="2000" dirty="0" smtClean="0"/>
          </a:p>
          <a:p>
            <a:pPr algn="just">
              <a:lnSpc>
                <a:spcPct val="100000"/>
              </a:lnSpc>
              <a:spcBef>
                <a:spcPts val="0"/>
              </a:spcBef>
            </a:pPr>
            <a:r>
              <a:rPr lang="en-US" sz="2000" dirty="0" smtClean="0"/>
              <a:t>The </a:t>
            </a:r>
            <a:r>
              <a:rPr lang="en-US" sz="2000" dirty="0" smtClean="0"/>
              <a:t>arms of a Porter governor are 30 cm long. The upper arms are pivoted on the axis of rotation while the lower arms attached to the sleeve at an offset of 4 cm from the axis. If ball mass is 10 kg and sleeve mass is 70 kg, determine the equilibrium speed at the lowest position of the sleeve when the governor radius is 20 cm. If, now, friction at the sleeve is equivalent to 25 N is assumed, what will be the speed range of the governor for a lift of the sleeve of 6 </a:t>
            </a:r>
            <a:r>
              <a:rPr lang="en-US" sz="2000" smtClean="0"/>
              <a:t>cm</a:t>
            </a:r>
            <a:r>
              <a:rPr lang="en-US" sz="2000" smtClean="0"/>
              <a:t>?</a:t>
            </a:r>
            <a:endParaRPr lang="en-US" sz="2000" dirty="0" smtClean="0"/>
          </a:p>
        </p:txBody>
      </p:sp>
    </p:spTree>
    <p:extLst>
      <p:ext uri="{BB962C8B-B14F-4D97-AF65-F5344CB8AC3E}">
        <p14:creationId xmlns:p14="http://schemas.microsoft.com/office/powerpoint/2010/main" val="196520292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169</TotalTime>
  <Words>380</Words>
  <Application>Microsoft Office PowerPoint</Application>
  <PresentationFormat>Widescreen</PresentationFormat>
  <Paragraphs>12</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Porter Governor</vt:lpstr>
      <vt:lpstr>Problems on Governor</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Porter Governor</dc:title>
  <dc:creator>acer</dc:creator>
  <cp:lastModifiedBy>acer</cp:lastModifiedBy>
  <cp:revision>10</cp:revision>
  <dcterms:created xsi:type="dcterms:W3CDTF">2020-12-22T16:23:15Z</dcterms:created>
  <dcterms:modified xsi:type="dcterms:W3CDTF">2020-12-23T06:45:41Z</dcterms:modified>
</cp:coreProperties>
</file>