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5352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54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00354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25352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BFB8F-E89F-4665-BC12-44B25F609826}" type="datetimeFigureOut">
              <a:rPr lang="en-IN" smtClean="0"/>
              <a:t>03-08-2022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3476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9BFB8F-E89F-4665-BC12-44B25F609826}"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905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9BFB8F-E89F-4665-BC12-44B25F609826}" type="datetimeFigureOut">
              <a:rPr lang="en-IN" smtClean="0"/>
              <a:t>03-08-2022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24843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9BFB8F-E89F-4665-BC12-44B25F609826}" type="datetimeFigureOut">
              <a:rPr lang="en-IN" smtClean="0"/>
              <a:t>03-08-2022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14244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BFB8F-E89F-4665-BC12-44B25F609826}" type="datetimeFigureOut">
              <a:rPr lang="en-IN" smtClean="0"/>
              <a:t>03-08-2022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31652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8831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03-08-2022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18936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BFB8F-E89F-4665-BC12-44B25F609826}" type="datetimeFigureOut">
              <a:rPr lang="en-IN" smtClean="0"/>
              <a:t>03-08-2022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3B7A-75B5-42CC-80E6-3C58CE0D9811}" type="slidenum">
              <a:rPr lang="en-IN" smtClean="0"/>
              <a:t>‹#›</a:t>
            </a:fld>
            <a:endParaRPr lang="en-IN"/>
          </a:p>
        </p:txBody>
      </p:sp>
    </p:spTree>
    <p:extLst>
      <p:ext uri="{BB962C8B-B14F-4D97-AF65-F5344CB8AC3E}">
        <p14:creationId xmlns:p14="http://schemas.microsoft.com/office/powerpoint/2010/main" val="252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1998" cy="811368"/>
          </a:xfrm>
        </p:spPr>
        <p:txBody>
          <a:bodyPr>
            <a:noAutofit/>
          </a:bodyPr>
          <a:lstStyle/>
          <a:p>
            <a:pPr algn="ctr"/>
            <a:r>
              <a:rPr lang="en-US" sz="3600" b="1" dirty="0" smtClean="0">
                <a:latin typeface="+mn-lt"/>
              </a:rPr>
              <a:t>KINEMATIC PAIRS and LINKAGES</a:t>
            </a:r>
            <a:endParaRPr lang="en-IN" sz="3600" dirty="0">
              <a:latin typeface="+mn-lt"/>
            </a:endParaRPr>
          </a:p>
        </p:txBody>
      </p:sp>
      <p:sp>
        <p:nvSpPr>
          <p:cNvPr id="3" name="Content Placeholder 2"/>
          <p:cNvSpPr>
            <a:spLocks noGrp="1"/>
          </p:cNvSpPr>
          <p:nvPr>
            <p:ph idx="1"/>
          </p:nvPr>
        </p:nvSpPr>
        <p:spPr>
          <a:xfrm>
            <a:off x="0" y="811369"/>
            <a:ext cx="12191999" cy="6001556"/>
          </a:xfrm>
        </p:spPr>
        <p:txBody>
          <a:bodyPr>
            <a:noAutofit/>
          </a:bodyPr>
          <a:lstStyle/>
          <a:p>
            <a:pPr marL="0" indent="0" algn="ctr">
              <a:buNone/>
            </a:pPr>
            <a:endParaRPr lang="en-US" b="1" dirty="0" smtClean="0"/>
          </a:p>
          <a:p>
            <a:pPr marL="0" indent="0" algn="ctr">
              <a:buNone/>
            </a:pPr>
            <a:r>
              <a:rPr lang="en-US" sz="3200" b="1" dirty="0" smtClean="0"/>
              <a:t>Kinematic </a:t>
            </a:r>
            <a:r>
              <a:rPr lang="en-US" sz="3200" b="1" dirty="0"/>
              <a:t>Pairs</a:t>
            </a:r>
            <a:endParaRPr lang="en-IN" sz="3200" dirty="0"/>
          </a:p>
          <a:p>
            <a:pPr marL="0" indent="0" algn="just">
              <a:buNone/>
            </a:pPr>
            <a:r>
              <a:rPr lang="en-US" dirty="0"/>
              <a:t>Kinematic pairs are of different type e.g. turning pair, sliding pair, screw pair etc. However, depending on contact between the elements of a pair it is classified as either a higher pair or a lower pair based on whether the elements of the pair have a point/line contact or a surface contact</a:t>
            </a:r>
            <a:r>
              <a:rPr lang="en-US" dirty="0" smtClean="0"/>
              <a:t>.</a:t>
            </a:r>
            <a:endParaRPr lang="en-US" dirty="0"/>
          </a:p>
          <a:p>
            <a:pPr marL="0" indent="0" algn="just">
              <a:buNone/>
            </a:pPr>
            <a:r>
              <a:rPr lang="en-US" b="1" i="1" u="sng" dirty="0" smtClean="0"/>
              <a:t>Important</a:t>
            </a:r>
            <a:r>
              <a:rPr lang="en-US" b="1" i="1" dirty="0" smtClean="0"/>
              <a:t>: Go through books to understand the operations of different kinematic pairs.</a:t>
            </a:r>
          </a:p>
          <a:p>
            <a:pPr marL="0" indent="0" algn="just">
              <a:buNone/>
            </a:pPr>
            <a:endParaRPr lang="en-IN" dirty="0"/>
          </a:p>
          <a:p>
            <a:pPr marL="0" indent="0" algn="ctr">
              <a:buNone/>
            </a:pPr>
            <a:r>
              <a:rPr lang="en-US" sz="3200" b="1" dirty="0" smtClean="0"/>
              <a:t>Linkages</a:t>
            </a:r>
            <a:endParaRPr lang="en-IN" sz="3200" dirty="0"/>
          </a:p>
          <a:p>
            <a:pPr marL="0" indent="0">
              <a:buNone/>
            </a:pPr>
            <a:r>
              <a:rPr lang="en-US" dirty="0" smtClean="0"/>
              <a:t>A </a:t>
            </a:r>
            <a:r>
              <a:rPr lang="en-US" dirty="0"/>
              <a:t>mechanism which has only lower pairs is called a linkage</a:t>
            </a:r>
            <a:r>
              <a:rPr lang="en-US" dirty="0" smtClean="0"/>
              <a:t>.</a:t>
            </a:r>
          </a:p>
          <a:p>
            <a:pPr marL="0" indent="0">
              <a:buNone/>
            </a:pPr>
            <a:r>
              <a:rPr lang="en-US" b="1" dirty="0" smtClean="0"/>
              <a:t>Thus a ‘simple engine mechanism’ is a ‘four-bar single-slider chain’.</a:t>
            </a:r>
            <a:endParaRPr lang="en-IN" b="1" dirty="0"/>
          </a:p>
        </p:txBody>
      </p:sp>
    </p:spTree>
    <p:extLst>
      <p:ext uri="{BB962C8B-B14F-4D97-AF65-F5344CB8AC3E}">
        <p14:creationId xmlns:p14="http://schemas.microsoft.com/office/powerpoint/2010/main" val="553701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734096"/>
          </a:xfrm>
        </p:spPr>
        <p:txBody>
          <a:bodyPr>
            <a:normAutofit fontScale="90000"/>
          </a:bodyPr>
          <a:lstStyle/>
          <a:p>
            <a:r>
              <a:rPr lang="en-US" sz="4800" b="1" dirty="0" smtClean="0">
                <a:latin typeface="+mn-lt"/>
              </a:rPr>
              <a:t>Inversion of Mechanisms</a:t>
            </a:r>
            <a:endParaRPr lang="en-IN" sz="4800" dirty="0">
              <a:latin typeface="+mn-lt"/>
            </a:endParaRPr>
          </a:p>
        </p:txBody>
      </p:sp>
      <p:sp>
        <p:nvSpPr>
          <p:cNvPr id="3" name="Subtitle 2"/>
          <p:cNvSpPr>
            <a:spLocks noGrp="1"/>
          </p:cNvSpPr>
          <p:nvPr>
            <p:ph type="subTitle" idx="1"/>
          </p:nvPr>
        </p:nvSpPr>
        <p:spPr>
          <a:xfrm>
            <a:off x="0" y="890672"/>
            <a:ext cx="12192000" cy="5967328"/>
          </a:xfrm>
        </p:spPr>
        <p:txBody>
          <a:bodyPr>
            <a:noAutofit/>
          </a:bodyPr>
          <a:lstStyle/>
          <a:p>
            <a:endParaRPr lang="en-US" b="1" dirty="0" smtClean="0"/>
          </a:p>
          <a:p>
            <a:r>
              <a:rPr lang="en-US" sz="4000" b="1" dirty="0" smtClean="0"/>
              <a:t>Inversion</a:t>
            </a:r>
            <a:endParaRPr lang="en-IN" sz="4000" dirty="0"/>
          </a:p>
          <a:p>
            <a:pPr algn="just"/>
            <a:r>
              <a:rPr lang="en-US" sz="3200" dirty="0"/>
              <a:t>Every mechanism has a fixed link called the frame. It is possible to obtain from one kinematic chain a number of different mechanisms; if one mechanism is converted into another by fixing an alternative link, the process is described as inversion. When different links are chosen as the frame for a given kinematic chain, the relative motions between the various links are not altered, but their absolute motions (with respect to frame) may be changed drastically</a:t>
            </a:r>
            <a:r>
              <a:rPr lang="en-US" sz="3200" dirty="0" smtClean="0"/>
              <a:t>.</a:t>
            </a:r>
          </a:p>
          <a:p>
            <a:pPr algn="just"/>
            <a:r>
              <a:rPr lang="en-US" sz="3200" b="1" i="1" u="sng" dirty="0" smtClean="0"/>
              <a:t>Important</a:t>
            </a:r>
            <a:r>
              <a:rPr lang="en-US" sz="3200" b="1" i="1" dirty="0" smtClean="0"/>
              <a:t>: Go through books to study how different inversions are obtained from some known mechanism (like slider-crank mechanism).</a:t>
            </a:r>
            <a:endParaRPr lang="en-US" sz="3200" b="1" i="1" dirty="0"/>
          </a:p>
        </p:txBody>
      </p:sp>
    </p:spTree>
    <p:extLst>
      <p:ext uri="{BB962C8B-B14F-4D97-AF65-F5344CB8AC3E}">
        <p14:creationId xmlns:p14="http://schemas.microsoft.com/office/powerpoint/2010/main" val="3840127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82581"/>
          </a:xfrm>
        </p:spPr>
        <p:txBody>
          <a:bodyPr>
            <a:noAutofit/>
          </a:bodyPr>
          <a:lstStyle/>
          <a:p>
            <a:pPr algn="ctr"/>
            <a:r>
              <a:rPr lang="en-US" b="1" dirty="0" smtClean="0">
                <a:latin typeface="+mn-lt"/>
              </a:rPr>
              <a:t>Mobility (</a:t>
            </a:r>
            <a:r>
              <a:rPr lang="en-US" b="1" dirty="0" err="1" smtClean="0">
                <a:latin typeface="+mn-lt"/>
              </a:rPr>
              <a:t>DoF</a:t>
            </a:r>
            <a:r>
              <a:rPr lang="en-US" b="1" dirty="0" smtClean="0">
                <a:latin typeface="+mn-lt"/>
              </a:rPr>
              <a:t> of Mechanisms)</a:t>
            </a:r>
            <a:endParaRPr lang="en-IN" dirty="0">
              <a:latin typeface="+mn-lt"/>
            </a:endParaRPr>
          </a:p>
        </p:txBody>
      </p:sp>
      <p:sp>
        <p:nvSpPr>
          <p:cNvPr id="3" name="Content Placeholder 2"/>
          <p:cNvSpPr>
            <a:spLocks noGrp="1"/>
          </p:cNvSpPr>
          <p:nvPr>
            <p:ph idx="1"/>
          </p:nvPr>
        </p:nvSpPr>
        <p:spPr>
          <a:xfrm>
            <a:off x="0" y="682580"/>
            <a:ext cx="12192000" cy="6175419"/>
          </a:xfrm>
        </p:spPr>
        <p:txBody>
          <a:bodyPr>
            <a:noAutofit/>
          </a:bodyPr>
          <a:lstStyle/>
          <a:p>
            <a:pPr marL="0" indent="0" algn="ctr">
              <a:buNone/>
            </a:pPr>
            <a:r>
              <a:rPr lang="en-US" sz="3600" b="1" dirty="0"/>
              <a:t>Mobility</a:t>
            </a:r>
            <a:endParaRPr lang="en-IN" sz="3600" dirty="0"/>
          </a:p>
          <a:p>
            <a:pPr marL="0" indent="0" algn="just">
              <a:buNone/>
            </a:pPr>
            <a:r>
              <a:rPr lang="en-US" dirty="0"/>
              <a:t>In the design or analysis of a mechanism one of the first concerns is the number of degrees of freedom, also called the mobility of the device (the difference of mobility and movability may be noted). The mobility of a mechanism is the number of input parameters (usually pair variables) that must be controlled independently in order to bring the device into a particular position</a:t>
            </a:r>
            <a:r>
              <a:rPr lang="en-US" dirty="0" smtClean="0"/>
              <a:t>.</a:t>
            </a:r>
            <a:endParaRPr lang="en-IN" dirty="0"/>
          </a:p>
          <a:p>
            <a:pPr marL="0" indent="0" algn="just">
              <a:buNone/>
            </a:pPr>
            <a:r>
              <a:rPr lang="en-US" b="1" dirty="0" err="1"/>
              <a:t>Kutzbach</a:t>
            </a:r>
            <a:r>
              <a:rPr lang="en-US" b="1" dirty="0"/>
              <a:t> criterion </a:t>
            </a:r>
            <a:r>
              <a:rPr lang="en-US" dirty="0"/>
              <a:t>for the mobility of a planar mechanism is given by m = 3(n-1) – 2j</a:t>
            </a:r>
            <a:r>
              <a:rPr lang="en-US" baseline="-25000" dirty="0"/>
              <a:t>1</a:t>
            </a:r>
            <a:r>
              <a:rPr lang="en-US" dirty="0"/>
              <a:t> – j</a:t>
            </a:r>
            <a:r>
              <a:rPr lang="en-US" baseline="-25000" dirty="0"/>
              <a:t>2,</a:t>
            </a:r>
            <a:r>
              <a:rPr lang="en-US" dirty="0"/>
              <a:t> </a:t>
            </a:r>
            <a:r>
              <a:rPr lang="en-US" dirty="0" smtClean="0"/>
              <a:t>where m is mobility, n is number of links,</a:t>
            </a:r>
            <a:r>
              <a:rPr lang="en-US" dirty="0"/>
              <a:t> </a:t>
            </a:r>
            <a:r>
              <a:rPr lang="en-US" dirty="0" smtClean="0"/>
              <a:t>j</a:t>
            </a:r>
            <a:r>
              <a:rPr lang="en-US" baseline="-25000" dirty="0" smtClean="0"/>
              <a:t>1</a:t>
            </a:r>
            <a:r>
              <a:rPr lang="en-US" dirty="0" smtClean="0"/>
              <a:t> and j</a:t>
            </a:r>
            <a:r>
              <a:rPr lang="en-US" baseline="-25000" dirty="0" smtClean="0"/>
              <a:t>2</a:t>
            </a:r>
            <a:r>
              <a:rPr lang="en-US" dirty="0" smtClean="0"/>
              <a:t> are the number of pairs with single and double degrees of freedom respectively.</a:t>
            </a:r>
          </a:p>
          <a:p>
            <a:pPr marL="0" indent="0" algn="just">
              <a:buNone/>
            </a:pPr>
            <a:r>
              <a:rPr lang="en-US" dirty="0" smtClean="0"/>
              <a:t>However</a:t>
            </a:r>
            <a:r>
              <a:rPr lang="en-US" dirty="0"/>
              <a:t>, for planar mechanisms with only single-degree-of-freedom joints where the overall mobility of the mechanism is unity, the mobility criterion is named after </a:t>
            </a:r>
            <a:r>
              <a:rPr lang="en-US" dirty="0" err="1"/>
              <a:t>Grubler</a:t>
            </a:r>
            <a:r>
              <a:rPr lang="en-US" dirty="0"/>
              <a:t>. Putting j</a:t>
            </a:r>
            <a:r>
              <a:rPr lang="en-US" baseline="-25000" dirty="0"/>
              <a:t>2 </a:t>
            </a:r>
            <a:r>
              <a:rPr lang="en-US" dirty="0"/>
              <a:t>= 0 and m = 1 into </a:t>
            </a:r>
            <a:r>
              <a:rPr lang="en-US" dirty="0" err="1"/>
              <a:t>Kutzbach</a:t>
            </a:r>
            <a:r>
              <a:rPr lang="en-US" dirty="0"/>
              <a:t> criterion, </a:t>
            </a:r>
            <a:r>
              <a:rPr lang="en-US" b="1" dirty="0" err="1"/>
              <a:t>Grubler’s</a:t>
            </a:r>
            <a:r>
              <a:rPr lang="en-US" b="1" dirty="0"/>
              <a:t> criterion</a:t>
            </a:r>
            <a:r>
              <a:rPr lang="en-US" dirty="0"/>
              <a:t> for planar mechanisms with constrained motion becomes, 3n – 2j</a:t>
            </a:r>
            <a:r>
              <a:rPr lang="en-US" baseline="-25000" dirty="0"/>
              <a:t>1</a:t>
            </a:r>
            <a:r>
              <a:rPr lang="en-US" dirty="0"/>
              <a:t> – 4 = 0</a:t>
            </a:r>
            <a:r>
              <a:rPr lang="en-US" dirty="0" smtClean="0"/>
              <a:t>.</a:t>
            </a:r>
          </a:p>
          <a:p>
            <a:pPr marL="0" indent="0" algn="just">
              <a:buNone/>
            </a:pPr>
            <a:r>
              <a:rPr lang="en-US" b="1" i="1" u="sng" dirty="0" smtClean="0"/>
              <a:t>Important</a:t>
            </a:r>
            <a:r>
              <a:rPr lang="en-US" b="1" i="1" dirty="0" smtClean="0"/>
              <a:t>: Verify </a:t>
            </a:r>
            <a:r>
              <a:rPr lang="en-US" b="1" i="1" dirty="0" err="1" smtClean="0"/>
              <a:t>Grubler’s</a:t>
            </a:r>
            <a:r>
              <a:rPr lang="en-US" b="1" i="1" dirty="0" smtClean="0"/>
              <a:t> criterion for a slider-crank mechanism.</a:t>
            </a:r>
            <a:endParaRPr lang="en-IN" b="1" i="1" dirty="0"/>
          </a:p>
        </p:txBody>
      </p:sp>
    </p:spTree>
    <p:extLst>
      <p:ext uri="{BB962C8B-B14F-4D97-AF65-F5344CB8AC3E}">
        <p14:creationId xmlns:p14="http://schemas.microsoft.com/office/powerpoint/2010/main" val="2606553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081667"/>
          </a:xfrm>
        </p:spPr>
        <p:txBody>
          <a:bodyPr>
            <a:normAutofit/>
          </a:bodyPr>
          <a:lstStyle/>
          <a:p>
            <a:pPr algn="ctr"/>
            <a:r>
              <a:rPr lang="en-US" sz="4800" b="1" dirty="0" err="1">
                <a:latin typeface="+mn-lt"/>
              </a:rPr>
              <a:t>Grashof’s</a:t>
            </a:r>
            <a:r>
              <a:rPr lang="en-US" sz="4800" b="1" dirty="0">
                <a:latin typeface="+mn-lt"/>
              </a:rPr>
              <a:t> law</a:t>
            </a:r>
            <a:endParaRPr lang="en-IN" sz="4800" b="1" dirty="0">
              <a:latin typeface="+mn-lt"/>
            </a:endParaRPr>
          </a:p>
        </p:txBody>
      </p:sp>
      <p:sp>
        <p:nvSpPr>
          <p:cNvPr id="3" name="Content Placeholder 2"/>
          <p:cNvSpPr>
            <a:spLocks noGrp="1"/>
          </p:cNvSpPr>
          <p:nvPr>
            <p:ph idx="1"/>
          </p:nvPr>
        </p:nvSpPr>
        <p:spPr>
          <a:xfrm>
            <a:off x="0" y="1645920"/>
            <a:ext cx="12192000" cy="5212079"/>
          </a:xfrm>
        </p:spPr>
        <p:txBody>
          <a:bodyPr>
            <a:noAutofit/>
          </a:bodyPr>
          <a:lstStyle/>
          <a:p>
            <a:pPr marL="0" indent="0" algn="just">
              <a:buNone/>
            </a:pPr>
            <a:r>
              <a:rPr lang="en-US" sz="3600" dirty="0"/>
              <a:t>When designing a mechanism to be driven by a motor, one has to ensure that the input crank can make a complete revolution. </a:t>
            </a:r>
            <a:r>
              <a:rPr lang="en-US" sz="3600" dirty="0" err="1"/>
              <a:t>Grashof’s</a:t>
            </a:r>
            <a:r>
              <a:rPr lang="en-US" sz="3600" dirty="0"/>
              <a:t> law states that for a planar four bar linkage, the sum of the shortest and longest link lengths cannot be greater than the sum of the remaining two link lengths if there is to be continuous relative motion between two members.</a:t>
            </a:r>
            <a:endParaRPr lang="en-IN" sz="3600" dirty="0"/>
          </a:p>
          <a:p>
            <a:pPr marL="0" indent="0">
              <a:buNone/>
            </a:pPr>
            <a:endParaRPr lang="en-US" sz="3600" dirty="0" smtClean="0"/>
          </a:p>
          <a:p>
            <a:pPr marL="0" indent="0" algn="ctr">
              <a:buNone/>
            </a:pPr>
            <a:r>
              <a:rPr lang="en-US" sz="3600" b="1" i="1" dirty="0" smtClean="0"/>
              <a:t>Verify the law yourself for a four-bar linkage.</a:t>
            </a:r>
            <a:endParaRPr lang="en-IN" sz="3600" b="1" i="1" dirty="0"/>
          </a:p>
        </p:txBody>
      </p:sp>
    </p:spTree>
    <p:extLst>
      <p:ext uri="{BB962C8B-B14F-4D97-AF65-F5344CB8AC3E}">
        <p14:creationId xmlns:p14="http://schemas.microsoft.com/office/powerpoint/2010/main" val="15075621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05306"/>
          </a:xfrm>
        </p:spPr>
        <p:txBody>
          <a:bodyPr>
            <a:noAutofit/>
          </a:bodyPr>
          <a:lstStyle/>
          <a:p>
            <a:pPr algn="ctr"/>
            <a:r>
              <a:rPr lang="en-US" b="1" dirty="0" smtClean="0">
                <a:latin typeface="+mn-lt"/>
              </a:rPr>
              <a:t>Different Mechanism</a:t>
            </a:r>
            <a:endParaRPr lang="en-IN" dirty="0">
              <a:latin typeface="+mn-lt"/>
            </a:endParaRPr>
          </a:p>
        </p:txBody>
      </p:sp>
      <p:sp>
        <p:nvSpPr>
          <p:cNvPr id="3" name="Content Placeholder 2"/>
          <p:cNvSpPr>
            <a:spLocks noGrp="1"/>
          </p:cNvSpPr>
          <p:nvPr>
            <p:ph idx="1"/>
          </p:nvPr>
        </p:nvSpPr>
        <p:spPr>
          <a:xfrm>
            <a:off x="0" y="888642"/>
            <a:ext cx="12192000" cy="5969359"/>
          </a:xfrm>
        </p:spPr>
        <p:txBody>
          <a:bodyPr>
            <a:noAutofit/>
          </a:bodyPr>
          <a:lstStyle/>
          <a:p>
            <a:pPr marL="0" indent="0" algn="just">
              <a:lnSpc>
                <a:spcPct val="120000"/>
              </a:lnSpc>
              <a:buNone/>
            </a:pPr>
            <a:r>
              <a:rPr lang="en-US" sz="2400" dirty="0" smtClean="0"/>
              <a:t>Though </a:t>
            </a:r>
            <a:r>
              <a:rPr lang="en-US" sz="2400" dirty="0"/>
              <a:t>kinematic </a:t>
            </a:r>
            <a:r>
              <a:rPr lang="en-US" sz="2400" dirty="0" smtClean="0"/>
              <a:t>analysis </a:t>
            </a:r>
            <a:r>
              <a:rPr lang="en-US" sz="2400" dirty="0"/>
              <a:t>of different mechanisms would be considered </a:t>
            </a:r>
            <a:r>
              <a:rPr lang="en-US" sz="2400" dirty="0" smtClean="0"/>
              <a:t>in </a:t>
            </a:r>
            <a:r>
              <a:rPr lang="en-US" sz="2400" dirty="0"/>
              <a:t>our study</a:t>
            </a:r>
            <a:r>
              <a:rPr lang="en-US" sz="2400" dirty="0" smtClean="0"/>
              <a:t>, </a:t>
            </a:r>
            <a:r>
              <a:rPr lang="en-US" sz="2400" dirty="0"/>
              <a:t>attention will be given to </a:t>
            </a:r>
            <a:r>
              <a:rPr lang="en-US" sz="2400" dirty="0" smtClean="0"/>
              <a:t>the four-bar linkage especially </a:t>
            </a:r>
            <a:r>
              <a:rPr lang="en-US" sz="2400" b="1" dirty="0"/>
              <a:t>crank-and-rocker mechanism</a:t>
            </a:r>
            <a:r>
              <a:rPr lang="en-US" sz="2400" dirty="0"/>
              <a:t> and reciprocating mechanisms like </a:t>
            </a:r>
            <a:r>
              <a:rPr lang="en-US" sz="2400" b="1" dirty="0"/>
              <a:t>slider-crank mechanism</a:t>
            </a:r>
            <a:r>
              <a:rPr lang="en-US" sz="2400" dirty="0"/>
              <a:t> and </a:t>
            </a:r>
            <a:r>
              <a:rPr lang="en-US" sz="2400" b="1" dirty="0"/>
              <a:t>quick-return mechanism</a:t>
            </a:r>
            <a:r>
              <a:rPr lang="en-US" sz="2400" dirty="0"/>
              <a:t> (e.g. </a:t>
            </a:r>
            <a:r>
              <a:rPr lang="en-US" sz="2400" b="1" dirty="0"/>
              <a:t>Whitworth quick-return mechanism</a:t>
            </a:r>
            <a:r>
              <a:rPr lang="en-US" sz="2400" dirty="0"/>
              <a:t>, also called the </a:t>
            </a:r>
            <a:r>
              <a:rPr lang="en-US" sz="2400" b="1" dirty="0"/>
              <a:t>crank-shaper mechanism</a:t>
            </a:r>
            <a:r>
              <a:rPr lang="en-US" sz="2400" dirty="0" smtClean="0"/>
              <a:t>).</a:t>
            </a:r>
          </a:p>
          <a:p>
            <a:pPr marL="0" indent="0" algn="just">
              <a:lnSpc>
                <a:spcPct val="120000"/>
              </a:lnSpc>
              <a:buNone/>
            </a:pPr>
            <a:r>
              <a:rPr lang="en-US" sz="2400" dirty="0" smtClean="0"/>
              <a:t>A </a:t>
            </a:r>
            <a:r>
              <a:rPr lang="en-US" sz="2400" dirty="0"/>
              <a:t>measure of the suitability of the mechanism from this viewpoint, called advance-to-return-time ratio, is defined by the formula Q = (time of advance stroke)/(time of return stroke) and mechanisms with Q greater than unity are called quick-return mechanisms. A mechanism for which the value of Q is high is more desirable for such repetitive </a:t>
            </a:r>
            <a:r>
              <a:rPr lang="en-US" sz="2400" dirty="0" smtClean="0"/>
              <a:t>operations </a:t>
            </a:r>
            <a:r>
              <a:rPr lang="en-US" sz="2400" dirty="0"/>
              <a:t>than one in which Q is lower</a:t>
            </a:r>
            <a:r>
              <a:rPr lang="en-US" sz="2400" dirty="0" smtClean="0"/>
              <a:t>.</a:t>
            </a:r>
            <a:endParaRPr lang="en-US" sz="2400" dirty="0"/>
          </a:p>
          <a:p>
            <a:pPr marL="0" indent="0" algn="just">
              <a:lnSpc>
                <a:spcPct val="120000"/>
              </a:lnSpc>
              <a:buNone/>
            </a:pPr>
            <a:r>
              <a:rPr lang="en-US" sz="2400" dirty="0" smtClean="0"/>
              <a:t>Special Mechanisms: </a:t>
            </a:r>
            <a:r>
              <a:rPr lang="en-US" sz="2400" b="1" dirty="0" smtClean="0"/>
              <a:t>Indicator Diagram Mechanisms, Steering Mechanisms, Hooke Joint</a:t>
            </a:r>
            <a:r>
              <a:rPr lang="en-US" sz="2400" dirty="0" smtClean="0"/>
              <a:t>.</a:t>
            </a:r>
            <a:endParaRPr lang="en-US" sz="2400" dirty="0"/>
          </a:p>
          <a:p>
            <a:pPr marL="0" indent="0" algn="just">
              <a:lnSpc>
                <a:spcPct val="120000"/>
              </a:lnSpc>
              <a:buNone/>
            </a:pPr>
            <a:r>
              <a:rPr lang="en-US" sz="2400" i="1" dirty="0" smtClean="0"/>
              <a:t>Some other important mechanisms are </a:t>
            </a:r>
            <a:r>
              <a:rPr lang="en-US" sz="2400" b="1" i="1" dirty="0" smtClean="0"/>
              <a:t>Geneva </a:t>
            </a:r>
            <a:r>
              <a:rPr lang="en-US" sz="2400" b="1" i="1" dirty="0"/>
              <a:t>mechanism, toggle mechanism, oscillating mechanism</a:t>
            </a:r>
            <a:r>
              <a:rPr lang="en-US" sz="2400" b="1" i="1" dirty="0" smtClean="0"/>
              <a:t>, wrapping machine mechanism </a:t>
            </a:r>
            <a:r>
              <a:rPr lang="en-US" sz="2400" i="1" dirty="0" smtClean="0"/>
              <a:t>– refer to book.</a:t>
            </a:r>
            <a:endParaRPr lang="en-US" sz="2400" i="1" dirty="0"/>
          </a:p>
        </p:txBody>
      </p:sp>
    </p:spTree>
    <p:extLst>
      <p:ext uri="{BB962C8B-B14F-4D97-AF65-F5344CB8AC3E}">
        <p14:creationId xmlns:p14="http://schemas.microsoft.com/office/powerpoint/2010/main" val="18510278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643</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KINEMATIC PAIRS and LINKAGES</vt:lpstr>
      <vt:lpstr>Inversion of Mechanisms</vt:lpstr>
      <vt:lpstr>Mobility (DoF of Mechanisms)</vt:lpstr>
      <vt:lpstr>Grashof’s law</vt:lpstr>
      <vt:lpstr>Different Mechanism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MECHANISMS AND MACHINES MEC 302 (3-1-0) for ME</dc:title>
  <dc:creator>acer</dc:creator>
  <cp:lastModifiedBy>acer</cp:lastModifiedBy>
  <cp:revision>42</cp:revision>
  <dcterms:created xsi:type="dcterms:W3CDTF">2020-09-15T15:17:29Z</dcterms:created>
  <dcterms:modified xsi:type="dcterms:W3CDTF">2022-08-03T15:17:11Z</dcterms:modified>
</cp:coreProperties>
</file>