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0" r:id="rId2"/>
    <p:sldId id="286" r:id="rId3"/>
    <p:sldId id="288" r:id="rId4"/>
    <p:sldId id="27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26" autoAdjust="0"/>
    <p:restoredTop sz="95179" autoAdjust="0"/>
  </p:normalViewPr>
  <p:slideViewPr>
    <p:cSldViewPr snapToGrid="0">
      <p:cViewPr varScale="1">
        <p:scale>
          <a:sx n="70" d="100"/>
          <a:sy n="70" d="100"/>
        </p:scale>
        <p:origin x="540" y="84"/>
      </p:cViewPr>
      <p:guideLst/>
    </p:cSldViewPr>
  </p:slideViewPr>
  <p:notesTextViewPr>
    <p:cViewPr>
      <p:scale>
        <a:sx n="1" d="1"/>
        <a:sy n="1" d="1"/>
      </p:scale>
      <p:origin x="0" y="0"/>
    </p:cViewPr>
  </p:notesTextViewPr>
  <p:sorterViewPr>
    <p:cViewPr>
      <p:scale>
        <a:sx n="100" d="100"/>
        <a:sy n="100" d="100"/>
      </p:scale>
      <p:origin x="0" y="-46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19BFB8F-E89F-4665-BC12-44B25F609826}" type="datetimeFigureOut">
              <a:rPr lang="en-IN" smtClean="0"/>
              <a:t>04-08-2022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CB3B7A-75B5-42CC-80E6-3C58CE0D9811}" type="slidenum">
              <a:rPr lang="en-IN" smtClean="0"/>
              <a:t>‹#›</a:t>
            </a:fld>
            <a:endParaRPr lang="en-IN"/>
          </a:p>
        </p:txBody>
      </p:sp>
    </p:spTree>
    <p:extLst>
      <p:ext uri="{BB962C8B-B14F-4D97-AF65-F5344CB8AC3E}">
        <p14:creationId xmlns:p14="http://schemas.microsoft.com/office/powerpoint/2010/main" val="1535255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19BFB8F-E89F-4665-BC12-44B25F609826}" type="datetimeFigureOut">
              <a:rPr lang="en-IN" smtClean="0"/>
              <a:t>04-08-2022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CB3B7A-75B5-42CC-80E6-3C58CE0D9811}" type="slidenum">
              <a:rPr lang="en-IN" smtClean="0"/>
              <a:t>‹#›</a:t>
            </a:fld>
            <a:endParaRPr lang="en-IN"/>
          </a:p>
        </p:txBody>
      </p:sp>
    </p:spTree>
    <p:extLst>
      <p:ext uri="{BB962C8B-B14F-4D97-AF65-F5344CB8AC3E}">
        <p14:creationId xmlns:p14="http://schemas.microsoft.com/office/powerpoint/2010/main" val="54730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19BFB8F-E89F-4665-BC12-44B25F609826}" type="datetimeFigureOut">
              <a:rPr lang="en-IN" smtClean="0"/>
              <a:t>04-08-2022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CB3B7A-75B5-42CC-80E6-3C58CE0D9811}" type="slidenum">
              <a:rPr lang="en-IN" smtClean="0"/>
              <a:t>‹#›</a:t>
            </a:fld>
            <a:endParaRPr lang="en-IN"/>
          </a:p>
        </p:txBody>
      </p:sp>
    </p:spTree>
    <p:extLst>
      <p:ext uri="{BB962C8B-B14F-4D97-AF65-F5344CB8AC3E}">
        <p14:creationId xmlns:p14="http://schemas.microsoft.com/office/powerpoint/2010/main" val="1003542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19BFB8F-E89F-4665-BC12-44B25F609826}" type="datetimeFigureOut">
              <a:rPr lang="en-IN" smtClean="0"/>
              <a:t>04-08-2022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CB3B7A-75B5-42CC-80E6-3C58CE0D9811}" type="slidenum">
              <a:rPr lang="en-IN" smtClean="0"/>
              <a:t>‹#›</a:t>
            </a:fld>
            <a:endParaRPr lang="en-IN"/>
          </a:p>
        </p:txBody>
      </p:sp>
    </p:spTree>
    <p:extLst>
      <p:ext uri="{BB962C8B-B14F-4D97-AF65-F5344CB8AC3E}">
        <p14:creationId xmlns:p14="http://schemas.microsoft.com/office/powerpoint/2010/main" val="2535266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9BFB8F-E89F-4665-BC12-44B25F609826}" type="datetimeFigureOut">
              <a:rPr lang="en-IN" smtClean="0"/>
              <a:t>04-08-2022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CB3B7A-75B5-42CC-80E6-3C58CE0D9811}" type="slidenum">
              <a:rPr lang="en-IN" smtClean="0"/>
              <a:t>‹#›</a:t>
            </a:fld>
            <a:endParaRPr lang="en-IN"/>
          </a:p>
        </p:txBody>
      </p:sp>
    </p:spTree>
    <p:extLst>
      <p:ext uri="{BB962C8B-B14F-4D97-AF65-F5344CB8AC3E}">
        <p14:creationId xmlns:p14="http://schemas.microsoft.com/office/powerpoint/2010/main" val="1347604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19BFB8F-E89F-4665-BC12-44B25F609826}" type="datetimeFigureOut">
              <a:rPr lang="en-IN" smtClean="0"/>
              <a:t>04-08-2022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CB3B7A-75B5-42CC-80E6-3C58CE0D9811}" type="slidenum">
              <a:rPr lang="en-IN" smtClean="0"/>
              <a:t>‹#›</a:t>
            </a:fld>
            <a:endParaRPr lang="en-IN"/>
          </a:p>
        </p:txBody>
      </p:sp>
    </p:spTree>
    <p:extLst>
      <p:ext uri="{BB962C8B-B14F-4D97-AF65-F5344CB8AC3E}">
        <p14:creationId xmlns:p14="http://schemas.microsoft.com/office/powerpoint/2010/main" val="39055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19BFB8F-E89F-4665-BC12-44B25F609826}" type="datetimeFigureOut">
              <a:rPr lang="en-IN" smtClean="0"/>
              <a:t>04-08-2022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4CB3B7A-75B5-42CC-80E6-3C58CE0D9811}" type="slidenum">
              <a:rPr lang="en-IN" smtClean="0"/>
              <a:t>‹#›</a:t>
            </a:fld>
            <a:endParaRPr lang="en-IN"/>
          </a:p>
        </p:txBody>
      </p:sp>
    </p:spTree>
    <p:extLst>
      <p:ext uri="{BB962C8B-B14F-4D97-AF65-F5344CB8AC3E}">
        <p14:creationId xmlns:p14="http://schemas.microsoft.com/office/powerpoint/2010/main" val="3248439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19BFB8F-E89F-4665-BC12-44B25F609826}" type="datetimeFigureOut">
              <a:rPr lang="en-IN" smtClean="0"/>
              <a:t>04-08-2022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4CB3B7A-75B5-42CC-80E6-3C58CE0D9811}" type="slidenum">
              <a:rPr lang="en-IN" smtClean="0"/>
              <a:t>‹#›</a:t>
            </a:fld>
            <a:endParaRPr lang="en-IN"/>
          </a:p>
        </p:txBody>
      </p:sp>
    </p:spTree>
    <p:extLst>
      <p:ext uri="{BB962C8B-B14F-4D97-AF65-F5344CB8AC3E}">
        <p14:creationId xmlns:p14="http://schemas.microsoft.com/office/powerpoint/2010/main" val="3142440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9BFB8F-E89F-4665-BC12-44B25F609826}" type="datetimeFigureOut">
              <a:rPr lang="en-IN" smtClean="0"/>
              <a:t>04-08-2022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4CB3B7A-75B5-42CC-80E6-3C58CE0D9811}" type="slidenum">
              <a:rPr lang="en-IN" smtClean="0"/>
              <a:t>‹#›</a:t>
            </a:fld>
            <a:endParaRPr lang="en-IN"/>
          </a:p>
        </p:txBody>
      </p:sp>
    </p:spTree>
    <p:extLst>
      <p:ext uri="{BB962C8B-B14F-4D97-AF65-F5344CB8AC3E}">
        <p14:creationId xmlns:p14="http://schemas.microsoft.com/office/powerpoint/2010/main" val="3316529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9BFB8F-E89F-4665-BC12-44B25F609826}" type="datetimeFigureOut">
              <a:rPr lang="en-IN" smtClean="0"/>
              <a:t>04-08-2022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CB3B7A-75B5-42CC-80E6-3C58CE0D9811}" type="slidenum">
              <a:rPr lang="en-IN" smtClean="0"/>
              <a:t>‹#›</a:t>
            </a:fld>
            <a:endParaRPr lang="en-IN"/>
          </a:p>
        </p:txBody>
      </p:sp>
    </p:spTree>
    <p:extLst>
      <p:ext uri="{BB962C8B-B14F-4D97-AF65-F5344CB8AC3E}">
        <p14:creationId xmlns:p14="http://schemas.microsoft.com/office/powerpoint/2010/main" val="883116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9BFB8F-E89F-4665-BC12-44B25F609826}" type="datetimeFigureOut">
              <a:rPr lang="en-IN" smtClean="0"/>
              <a:t>04-08-2022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CB3B7A-75B5-42CC-80E6-3C58CE0D9811}" type="slidenum">
              <a:rPr lang="en-IN" smtClean="0"/>
              <a:t>‹#›</a:t>
            </a:fld>
            <a:endParaRPr lang="en-IN"/>
          </a:p>
        </p:txBody>
      </p:sp>
    </p:spTree>
    <p:extLst>
      <p:ext uri="{BB962C8B-B14F-4D97-AF65-F5344CB8AC3E}">
        <p14:creationId xmlns:p14="http://schemas.microsoft.com/office/powerpoint/2010/main" val="1189366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9BFB8F-E89F-4665-BC12-44B25F609826}" type="datetimeFigureOut">
              <a:rPr lang="en-IN" smtClean="0"/>
              <a:t>04-08-2022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CB3B7A-75B5-42CC-80E6-3C58CE0D9811}" type="slidenum">
              <a:rPr lang="en-IN" smtClean="0"/>
              <a:t>‹#›</a:t>
            </a:fld>
            <a:endParaRPr lang="en-IN"/>
          </a:p>
        </p:txBody>
      </p:sp>
    </p:spTree>
    <p:extLst>
      <p:ext uri="{BB962C8B-B14F-4D97-AF65-F5344CB8AC3E}">
        <p14:creationId xmlns:p14="http://schemas.microsoft.com/office/powerpoint/2010/main" val="2522925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96035"/>
          </a:xfrm>
        </p:spPr>
        <p:txBody>
          <a:bodyPr/>
          <a:lstStyle/>
          <a:p>
            <a:pPr algn="ctr"/>
            <a:r>
              <a:rPr lang="en-US" b="1" dirty="0" smtClean="0">
                <a:latin typeface="+mn-lt"/>
              </a:rPr>
              <a:t>Analysis of Motion and Forces on Elements</a:t>
            </a:r>
            <a:endParaRPr lang="en-IN" dirty="0">
              <a:latin typeface="+mn-lt"/>
            </a:endParaRPr>
          </a:p>
        </p:txBody>
      </p:sp>
      <p:sp>
        <p:nvSpPr>
          <p:cNvPr id="3" name="Content Placeholder 2"/>
          <p:cNvSpPr>
            <a:spLocks noGrp="1"/>
          </p:cNvSpPr>
          <p:nvPr>
            <p:ph idx="1"/>
          </p:nvPr>
        </p:nvSpPr>
        <p:spPr>
          <a:xfrm>
            <a:off x="0" y="996287"/>
            <a:ext cx="12192000" cy="6032310"/>
          </a:xfrm>
        </p:spPr>
        <p:txBody>
          <a:bodyPr>
            <a:normAutofit/>
          </a:bodyPr>
          <a:lstStyle/>
          <a:p>
            <a:pPr marL="0" indent="0" algn="just">
              <a:buNone/>
            </a:pPr>
            <a:r>
              <a:rPr lang="en-US" sz="3600" dirty="0" smtClean="0"/>
              <a:t>After </a:t>
            </a:r>
            <a:r>
              <a:rPr lang="en-US" sz="3600" dirty="0"/>
              <a:t>going through the basic terminologies, conventions and definitions connected to the mechanisms and machines </a:t>
            </a:r>
            <a:r>
              <a:rPr lang="en-US" sz="3600" dirty="0" smtClean="0"/>
              <a:t>next step is </a:t>
            </a:r>
            <a:r>
              <a:rPr lang="en-US" sz="3600" dirty="0" err="1" smtClean="0"/>
              <a:t>analysing</a:t>
            </a:r>
            <a:r>
              <a:rPr lang="en-US" sz="3600" dirty="0" smtClean="0"/>
              <a:t> </a:t>
            </a:r>
            <a:r>
              <a:rPr lang="en-US" sz="3600" dirty="0"/>
              <a:t>the motion of, and forces on, the elements of a mechanism </a:t>
            </a:r>
            <a:r>
              <a:rPr lang="en-US" sz="3600" dirty="0" smtClean="0"/>
              <a:t>or machine respectively. </a:t>
            </a:r>
            <a:r>
              <a:rPr lang="en-US" sz="3600" dirty="0"/>
              <a:t>The analysis of motion of elements of mechanism is known as </a:t>
            </a:r>
            <a:r>
              <a:rPr lang="en-US" sz="3600" b="1" dirty="0"/>
              <a:t>kinematic </a:t>
            </a:r>
            <a:r>
              <a:rPr lang="en-US" sz="3600" b="1" dirty="0" smtClean="0"/>
              <a:t>analysis</a:t>
            </a:r>
            <a:r>
              <a:rPr lang="en-US" sz="3600" dirty="0" smtClean="0"/>
              <a:t> </a:t>
            </a:r>
            <a:r>
              <a:rPr lang="en-US" sz="3600" dirty="0"/>
              <a:t>whereas the analysis of forces on elements of machine is known as </a:t>
            </a:r>
            <a:r>
              <a:rPr lang="en-US" sz="3600" b="1" dirty="0"/>
              <a:t>kinetic</a:t>
            </a:r>
            <a:r>
              <a:rPr lang="en-US" sz="3600" b="1" dirty="0" smtClean="0"/>
              <a:t>/ dynamic analysis</a:t>
            </a:r>
            <a:r>
              <a:rPr lang="en-US" sz="3600" dirty="0" smtClean="0"/>
              <a:t>.</a:t>
            </a:r>
          </a:p>
          <a:p>
            <a:pPr marL="0" indent="0" algn="just">
              <a:buNone/>
            </a:pPr>
            <a:endParaRPr lang="en-IN" sz="3600" dirty="0"/>
          </a:p>
          <a:p>
            <a:pPr marL="0" indent="0">
              <a:buNone/>
            </a:pPr>
            <a:r>
              <a:rPr lang="en-US" sz="3200" i="1" dirty="0" smtClean="0"/>
              <a:t>N.B. Broadly, similar to the share of contact hours between me and Prof SS </a:t>
            </a:r>
            <a:r>
              <a:rPr lang="en-US" sz="3200" i="1" dirty="0"/>
              <a:t>R</a:t>
            </a:r>
            <a:r>
              <a:rPr lang="en-US" sz="3200" i="1" dirty="0" smtClean="0"/>
              <a:t>oy which is 3:1, the ratio of marks also follow the same pattern. And out of my 75%, kinematics and kinetics will be in the ratio of 37.5% each. </a:t>
            </a:r>
            <a:endParaRPr lang="en-IN" sz="3200" i="1" dirty="0"/>
          </a:p>
        </p:txBody>
      </p:sp>
    </p:spTree>
    <p:extLst>
      <p:ext uri="{BB962C8B-B14F-4D97-AF65-F5344CB8AC3E}">
        <p14:creationId xmlns:p14="http://schemas.microsoft.com/office/powerpoint/2010/main" val="13587323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241945"/>
          </a:xfrm>
        </p:spPr>
        <p:txBody>
          <a:bodyPr>
            <a:normAutofit fontScale="90000"/>
          </a:bodyPr>
          <a:lstStyle/>
          <a:p>
            <a:pPr algn="ctr"/>
            <a:r>
              <a:rPr lang="en-US" b="1" dirty="0">
                <a:latin typeface="+mn-lt"/>
              </a:rPr>
              <a:t>Kinematic (Velocity and Acceleration) Analysis for Elements in Machines</a:t>
            </a:r>
            <a:endParaRPr lang="en-IN" dirty="0">
              <a:latin typeface="+mn-lt"/>
            </a:endParaRPr>
          </a:p>
        </p:txBody>
      </p:sp>
      <p:sp>
        <p:nvSpPr>
          <p:cNvPr id="3" name="Content Placeholder 2"/>
          <p:cNvSpPr>
            <a:spLocks noGrp="1"/>
          </p:cNvSpPr>
          <p:nvPr>
            <p:ph idx="1"/>
          </p:nvPr>
        </p:nvSpPr>
        <p:spPr>
          <a:xfrm>
            <a:off x="0" y="1569493"/>
            <a:ext cx="12192000" cy="5288507"/>
          </a:xfrm>
        </p:spPr>
        <p:txBody>
          <a:bodyPr>
            <a:normAutofit/>
          </a:bodyPr>
          <a:lstStyle/>
          <a:p>
            <a:pPr marL="0" indent="0" algn="just">
              <a:buNone/>
            </a:pPr>
            <a:r>
              <a:rPr lang="en-US" sz="3600" dirty="0" smtClean="0"/>
              <a:t>It </a:t>
            </a:r>
            <a:r>
              <a:rPr lang="en-US" sz="3600" dirty="0"/>
              <a:t>is sometimes desirable to obtain the results (velocity and acceleration) in the form of mathematical expressions, and some of the simpler mechanisms are amenable to this analytical treatment. In the more complicated mechanisms when such expressions, even if found, would usually be too clumsy to be useful, graphical methods may provide the answers we require more quickly, and in a more illuminating way. We therefore consider examples of both methods</a:t>
            </a:r>
            <a:r>
              <a:rPr lang="en-US" sz="3600" dirty="0" smtClean="0"/>
              <a:t>.</a:t>
            </a:r>
            <a:endParaRPr lang="en-US" sz="3200" i="1" dirty="0"/>
          </a:p>
          <a:p>
            <a:pPr marL="0" indent="0">
              <a:buNone/>
            </a:pPr>
            <a:endParaRPr lang="en-US" sz="3200" i="1" dirty="0" smtClean="0"/>
          </a:p>
          <a:p>
            <a:pPr marL="0" indent="0" algn="just">
              <a:buNone/>
            </a:pPr>
            <a:r>
              <a:rPr lang="en-US" sz="3200" b="1" i="1" dirty="0" smtClean="0"/>
              <a:t>N.B. A computer based third approach would be taught by Prof SS Roy.</a:t>
            </a:r>
            <a:endParaRPr lang="en-IN" sz="3200" b="1" i="1" dirty="0"/>
          </a:p>
        </p:txBody>
      </p:sp>
    </p:spTree>
    <p:extLst>
      <p:ext uri="{BB962C8B-B14F-4D97-AF65-F5344CB8AC3E}">
        <p14:creationId xmlns:p14="http://schemas.microsoft.com/office/powerpoint/2010/main" val="32199973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09683"/>
          </a:xfrm>
        </p:spPr>
        <p:txBody>
          <a:bodyPr>
            <a:normAutofit/>
          </a:bodyPr>
          <a:lstStyle/>
          <a:p>
            <a:pPr algn="ctr"/>
            <a:r>
              <a:rPr lang="en-US" b="1" dirty="0">
                <a:latin typeface="+mn-lt"/>
              </a:rPr>
              <a:t>Analytical Method</a:t>
            </a:r>
            <a:endParaRPr lang="en-IN" dirty="0">
              <a:latin typeface="+mn-lt"/>
            </a:endParaRPr>
          </a:p>
        </p:txBody>
      </p:sp>
      <p:sp>
        <p:nvSpPr>
          <p:cNvPr id="3" name="Content Placeholder 2"/>
          <p:cNvSpPr>
            <a:spLocks noGrp="1"/>
          </p:cNvSpPr>
          <p:nvPr>
            <p:ph idx="1"/>
          </p:nvPr>
        </p:nvSpPr>
        <p:spPr>
          <a:xfrm>
            <a:off x="0" y="709685"/>
            <a:ext cx="12192000" cy="6148316"/>
          </a:xfrm>
        </p:spPr>
        <p:txBody>
          <a:bodyPr>
            <a:noAutofit/>
          </a:bodyPr>
          <a:lstStyle/>
          <a:p>
            <a:pPr marL="0" indent="0" algn="just">
              <a:buNone/>
            </a:pPr>
            <a:r>
              <a:rPr lang="en-US" dirty="0" smtClean="0"/>
              <a:t>To </a:t>
            </a:r>
            <a:r>
              <a:rPr lang="en-US" dirty="0"/>
              <a:t>illustrate the application of analytical methods we choose the most widely used of all mechanisms, the so-called ‘simple engine mechanism’ or ‘slider crank mechanism’ (</a:t>
            </a:r>
            <a:r>
              <a:rPr lang="en-US" i="1" dirty="0"/>
              <a:t>it may be noted that though they serve different machines, mechanism-wise they are same)</a:t>
            </a:r>
            <a:r>
              <a:rPr lang="en-US" dirty="0"/>
              <a:t>. On the basis of our chosen schematic diagram of the mechanism and following usual conventions, the expressions (approximate) for velocity and acceleration of reciprocating slider/piston appear as follows:</a:t>
            </a:r>
            <a:endParaRPr lang="en-IN" dirty="0"/>
          </a:p>
          <a:p>
            <a:pPr marL="0" indent="0" algn="just">
              <a:buNone/>
            </a:pPr>
            <a:r>
              <a:rPr lang="en-US" dirty="0"/>
              <a:t>	</a:t>
            </a:r>
            <a:r>
              <a:rPr lang="ar-SA" dirty="0" smtClean="0"/>
              <a:t>x</a:t>
            </a:r>
            <a:r>
              <a:rPr lang="en-US" dirty="0" smtClean="0"/>
              <a:t>̈ </a:t>
            </a:r>
            <a:r>
              <a:rPr lang="en-US" dirty="0"/>
              <a:t>= - </a:t>
            </a:r>
            <a:r>
              <a:rPr lang="en-US" dirty="0" err="1"/>
              <a:t>ωr</a:t>
            </a:r>
            <a:r>
              <a:rPr lang="en-US" dirty="0"/>
              <a:t>{</a:t>
            </a:r>
            <a:r>
              <a:rPr lang="en-US" dirty="0" err="1"/>
              <a:t>sinθ</a:t>
            </a:r>
            <a:r>
              <a:rPr lang="en-US" dirty="0"/>
              <a:t>+(sin2θ)/2n}</a:t>
            </a:r>
            <a:endParaRPr lang="en-IN" dirty="0"/>
          </a:p>
          <a:p>
            <a:pPr marL="0" indent="0" algn="just">
              <a:buNone/>
            </a:pPr>
            <a:r>
              <a:rPr lang="ar-SA" dirty="0"/>
              <a:t>and	x</a:t>
            </a:r>
            <a:r>
              <a:rPr lang="en-US" dirty="0"/>
              <a:t>̈ = - ω²r{</a:t>
            </a:r>
            <a:r>
              <a:rPr lang="en-US" dirty="0" err="1"/>
              <a:t>cosθ</a:t>
            </a:r>
            <a:r>
              <a:rPr lang="en-US" dirty="0"/>
              <a:t>+(cos2θ)/n}</a:t>
            </a:r>
            <a:endParaRPr lang="en-IN" dirty="0"/>
          </a:p>
          <a:p>
            <a:pPr marL="0" indent="0" algn="just">
              <a:buNone/>
            </a:pPr>
            <a:r>
              <a:rPr lang="en-US" dirty="0"/>
              <a:t>where the notations carry their usual meaning. As in the majority of engines ‘n’ has a value of 3.5 to 4 or more, the third term (if expanded) in the velocity expression is of the order of  ½ %, and in the acceleration in the order of 1%, of the first term. Hence the above expressions are reasonably accurate for practical use. Here, it should be noted that if the connecting rod were ‘infinitely’ long we should obtain expressions showing that the piston/slider had simple harmonic motion containing only the first term.</a:t>
            </a:r>
            <a:endParaRPr lang="en-IN" b="1" i="1" dirty="0"/>
          </a:p>
        </p:txBody>
      </p:sp>
    </p:spTree>
    <p:extLst>
      <p:ext uri="{BB962C8B-B14F-4D97-AF65-F5344CB8AC3E}">
        <p14:creationId xmlns:p14="http://schemas.microsoft.com/office/powerpoint/2010/main" val="745841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855022"/>
          </a:xfrm>
        </p:spPr>
        <p:txBody>
          <a:bodyPr/>
          <a:lstStyle/>
          <a:p>
            <a:pPr algn="ctr"/>
            <a:r>
              <a:rPr lang="en-US" b="1" dirty="0" smtClean="0">
                <a:latin typeface="+mn-lt"/>
              </a:rPr>
              <a:t>SIMPLE ENGINE MECHANISM</a:t>
            </a:r>
            <a:endParaRPr lang="en-IN" b="1" dirty="0">
              <a:latin typeface="+mn-lt"/>
            </a:endParaRPr>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6237" t="3523" r="35140" b="45413"/>
          <a:stretch/>
        </p:blipFill>
        <p:spPr>
          <a:xfrm>
            <a:off x="1196971" y="855023"/>
            <a:ext cx="9265189" cy="6002977"/>
          </a:xfrm>
        </p:spPr>
      </p:pic>
    </p:spTree>
    <p:extLst>
      <p:ext uri="{BB962C8B-B14F-4D97-AF65-F5344CB8AC3E}">
        <p14:creationId xmlns:p14="http://schemas.microsoft.com/office/powerpoint/2010/main" val="32987222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1233</TotalTime>
  <Words>315</Words>
  <Application>Microsoft Office PowerPoint</Application>
  <PresentationFormat>Widescreen</PresentationFormat>
  <Paragraphs>14</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Analysis of Motion and Forces on Elements</vt:lpstr>
      <vt:lpstr>Kinematic (Velocity and Acceleration) Analysis for Elements in Machines</vt:lpstr>
      <vt:lpstr>Analytical Method</vt:lpstr>
      <vt:lpstr>SIMPLE ENGINE MECHANISM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THEORY OF MECHANISMS AND MACHINES MEC 302 (3-1-0) for ME</dc:title>
  <dc:creator>acer</dc:creator>
  <cp:lastModifiedBy>acer</cp:lastModifiedBy>
  <cp:revision>51</cp:revision>
  <dcterms:created xsi:type="dcterms:W3CDTF">2020-09-15T15:17:29Z</dcterms:created>
  <dcterms:modified xsi:type="dcterms:W3CDTF">2022-08-04T14:44:02Z</dcterms:modified>
</cp:coreProperties>
</file>