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
  </p:notesMasterIdLst>
  <p:sldIdLst>
    <p:sldId id="275" r:id="rId2"/>
    <p:sldId id="276" r:id="rId3"/>
    <p:sldId id="277"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706" autoAdjust="0"/>
    <p:restoredTop sz="95023" autoAdjust="0"/>
  </p:normalViewPr>
  <p:slideViewPr>
    <p:cSldViewPr snapToGrid="0">
      <p:cViewPr varScale="1">
        <p:scale>
          <a:sx n="74" d="100"/>
          <a:sy n="74" d="100"/>
        </p:scale>
        <p:origin x="588" y="132"/>
      </p:cViewPr>
      <p:guideLst/>
    </p:cSldViewPr>
  </p:slideViewPr>
  <p:notesTextViewPr>
    <p:cViewPr>
      <p:scale>
        <a:sx n="1" d="1"/>
        <a:sy n="1" d="1"/>
      </p:scale>
      <p:origin x="0" y="0"/>
    </p:cViewPr>
  </p:notesTextViewPr>
  <p:sorterViewPr>
    <p:cViewPr>
      <p:scale>
        <a:sx n="100" d="100"/>
        <a:sy n="100" d="100"/>
      </p:scale>
      <p:origin x="0" y="-462"/>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42A69FB-A6F5-445D-AA2C-924D993C9A11}" type="datetimeFigureOut">
              <a:rPr lang="en-IN" smtClean="0"/>
              <a:t>07-02-2022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B83597-1147-45BD-BE2B-080EC3E3446C}" type="slidenum">
              <a:rPr lang="en-IN" smtClean="0"/>
              <a:t>‹#›</a:t>
            </a:fld>
            <a:endParaRPr lang="en-IN"/>
          </a:p>
        </p:txBody>
      </p:sp>
    </p:spTree>
    <p:extLst>
      <p:ext uri="{BB962C8B-B14F-4D97-AF65-F5344CB8AC3E}">
        <p14:creationId xmlns:p14="http://schemas.microsoft.com/office/powerpoint/2010/main" val="20455166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2B83597-1147-45BD-BE2B-080EC3E3446C}" type="slidenum">
              <a:rPr lang="en-IN" smtClean="0"/>
              <a:t>1</a:t>
            </a:fld>
            <a:endParaRPr lang="en-IN"/>
          </a:p>
        </p:txBody>
      </p:sp>
    </p:spTree>
    <p:extLst>
      <p:ext uri="{BB962C8B-B14F-4D97-AF65-F5344CB8AC3E}">
        <p14:creationId xmlns:p14="http://schemas.microsoft.com/office/powerpoint/2010/main" val="36233786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D19BFB8F-E89F-4665-BC12-44B25F609826}" type="datetimeFigureOut">
              <a:rPr lang="en-IN" smtClean="0"/>
              <a:t>07-02-2022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4CB3B7A-75B5-42CC-80E6-3C58CE0D9811}" type="slidenum">
              <a:rPr lang="en-IN" smtClean="0"/>
              <a:t>‹#›</a:t>
            </a:fld>
            <a:endParaRPr lang="en-IN"/>
          </a:p>
        </p:txBody>
      </p:sp>
    </p:spTree>
    <p:extLst>
      <p:ext uri="{BB962C8B-B14F-4D97-AF65-F5344CB8AC3E}">
        <p14:creationId xmlns:p14="http://schemas.microsoft.com/office/powerpoint/2010/main" val="15352557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19BFB8F-E89F-4665-BC12-44B25F609826}" type="datetimeFigureOut">
              <a:rPr lang="en-IN" smtClean="0"/>
              <a:t>07-02-2022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4CB3B7A-75B5-42CC-80E6-3C58CE0D9811}" type="slidenum">
              <a:rPr lang="en-IN" smtClean="0"/>
              <a:t>‹#›</a:t>
            </a:fld>
            <a:endParaRPr lang="en-IN"/>
          </a:p>
        </p:txBody>
      </p:sp>
    </p:spTree>
    <p:extLst>
      <p:ext uri="{BB962C8B-B14F-4D97-AF65-F5344CB8AC3E}">
        <p14:creationId xmlns:p14="http://schemas.microsoft.com/office/powerpoint/2010/main" val="547304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19BFB8F-E89F-4665-BC12-44B25F609826}" type="datetimeFigureOut">
              <a:rPr lang="en-IN" smtClean="0"/>
              <a:t>07-02-2022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4CB3B7A-75B5-42CC-80E6-3C58CE0D9811}" type="slidenum">
              <a:rPr lang="en-IN" smtClean="0"/>
              <a:t>‹#›</a:t>
            </a:fld>
            <a:endParaRPr lang="en-IN"/>
          </a:p>
        </p:txBody>
      </p:sp>
    </p:spTree>
    <p:extLst>
      <p:ext uri="{BB962C8B-B14F-4D97-AF65-F5344CB8AC3E}">
        <p14:creationId xmlns:p14="http://schemas.microsoft.com/office/powerpoint/2010/main" val="10035429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19BFB8F-E89F-4665-BC12-44B25F609826}" type="datetimeFigureOut">
              <a:rPr lang="en-IN" smtClean="0"/>
              <a:t>07-02-2022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4CB3B7A-75B5-42CC-80E6-3C58CE0D9811}" type="slidenum">
              <a:rPr lang="en-IN" smtClean="0"/>
              <a:t>‹#›</a:t>
            </a:fld>
            <a:endParaRPr lang="en-IN"/>
          </a:p>
        </p:txBody>
      </p:sp>
    </p:spTree>
    <p:extLst>
      <p:ext uri="{BB962C8B-B14F-4D97-AF65-F5344CB8AC3E}">
        <p14:creationId xmlns:p14="http://schemas.microsoft.com/office/powerpoint/2010/main" val="25352668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19BFB8F-E89F-4665-BC12-44B25F609826}" type="datetimeFigureOut">
              <a:rPr lang="en-IN" smtClean="0"/>
              <a:t>07-02-2022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4CB3B7A-75B5-42CC-80E6-3C58CE0D9811}" type="slidenum">
              <a:rPr lang="en-IN" smtClean="0"/>
              <a:t>‹#›</a:t>
            </a:fld>
            <a:endParaRPr lang="en-IN"/>
          </a:p>
        </p:txBody>
      </p:sp>
    </p:spTree>
    <p:extLst>
      <p:ext uri="{BB962C8B-B14F-4D97-AF65-F5344CB8AC3E}">
        <p14:creationId xmlns:p14="http://schemas.microsoft.com/office/powerpoint/2010/main" val="13476040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D19BFB8F-E89F-4665-BC12-44B25F609826}" type="datetimeFigureOut">
              <a:rPr lang="en-IN" smtClean="0"/>
              <a:t>07-02-2022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4CB3B7A-75B5-42CC-80E6-3C58CE0D9811}" type="slidenum">
              <a:rPr lang="en-IN" smtClean="0"/>
              <a:t>‹#›</a:t>
            </a:fld>
            <a:endParaRPr lang="en-IN"/>
          </a:p>
        </p:txBody>
      </p:sp>
    </p:spTree>
    <p:extLst>
      <p:ext uri="{BB962C8B-B14F-4D97-AF65-F5344CB8AC3E}">
        <p14:creationId xmlns:p14="http://schemas.microsoft.com/office/powerpoint/2010/main" val="390556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D19BFB8F-E89F-4665-BC12-44B25F609826}" type="datetimeFigureOut">
              <a:rPr lang="en-IN" smtClean="0"/>
              <a:t>07-02-2022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4CB3B7A-75B5-42CC-80E6-3C58CE0D9811}" type="slidenum">
              <a:rPr lang="en-IN" smtClean="0"/>
              <a:t>‹#›</a:t>
            </a:fld>
            <a:endParaRPr lang="en-IN"/>
          </a:p>
        </p:txBody>
      </p:sp>
    </p:spTree>
    <p:extLst>
      <p:ext uri="{BB962C8B-B14F-4D97-AF65-F5344CB8AC3E}">
        <p14:creationId xmlns:p14="http://schemas.microsoft.com/office/powerpoint/2010/main" val="32484396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D19BFB8F-E89F-4665-BC12-44B25F609826}" type="datetimeFigureOut">
              <a:rPr lang="en-IN" smtClean="0"/>
              <a:t>07-02-2022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4CB3B7A-75B5-42CC-80E6-3C58CE0D9811}" type="slidenum">
              <a:rPr lang="en-IN" smtClean="0"/>
              <a:t>‹#›</a:t>
            </a:fld>
            <a:endParaRPr lang="en-IN"/>
          </a:p>
        </p:txBody>
      </p:sp>
    </p:spTree>
    <p:extLst>
      <p:ext uri="{BB962C8B-B14F-4D97-AF65-F5344CB8AC3E}">
        <p14:creationId xmlns:p14="http://schemas.microsoft.com/office/powerpoint/2010/main" val="3142440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19BFB8F-E89F-4665-BC12-44B25F609826}" type="datetimeFigureOut">
              <a:rPr lang="en-IN" smtClean="0"/>
              <a:t>07-02-2022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4CB3B7A-75B5-42CC-80E6-3C58CE0D9811}" type="slidenum">
              <a:rPr lang="en-IN" smtClean="0"/>
              <a:t>‹#›</a:t>
            </a:fld>
            <a:endParaRPr lang="en-IN"/>
          </a:p>
        </p:txBody>
      </p:sp>
    </p:spTree>
    <p:extLst>
      <p:ext uri="{BB962C8B-B14F-4D97-AF65-F5344CB8AC3E}">
        <p14:creationId xmlns:p14="http://schemas.microsoft.com/office/powerpoint/2010/main" val="33165298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19BFB8F-E89F-4665-BC12-44B25F609826}" type="datetimeFigureOut">
              <a:rPr lang="en-IN" smtClean="0"/>
              <a:t>07-02-2022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4CB3B7A-75B5-42CC-80E6-3C58CE0D9811}" type="slidenum">
              <a:rPr lang="en-IN" smtClean="0"/>
              <a:t>‹#›</a:t>
            </a:fld>
            <a:endParaRPr lang="en-IN"/>
          </a:p>
        </p:txBody>
      </p:sp>
    </p:spTree>
    <p:extLst>
      <p:ext uri="{BB962C8B-B14F-4D97-AF65-F5344CB8AC3E}">
        <p14:creationId xmlns:p14="http://schemas.microsoft.com/office/powerpoint/2010/main" val="8831168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19BFB8F-E89F-4665-BC12-44B25F609826}" type="datetimeFigureOut">
              <a:rPr lang="en-IN" smtClean="0"/>
              <a:t>07-02-2022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4CB3B7A-75B5-42CC-80E6-3C58CE0D9811}" type="slidenum">
              <a:rPr lang="en-IN" smtClean="0"/>
              <a:t>‹#›</a:t>
            </a:fld>
            <a:endParaRPr lang="en-IN"/>
          </a:p>
        </p:txBody>
      </p:sp>
    </p:spTree>
    <p:extLst>
      <p:ext uri="{BB962C8B-B14F-4D97-AF65-F5344CB8AC3E}">
        <p14:creationId xmlns:p14="http://schemas.microsoft.com/office/powerpoint/2010/main" val="11893662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19BFB8F-E89F-4665-BC12-44B25F609826}" type="datetimeFigureOut">
              <a:rPr lang="en-IN" smtClean="0"/>
              <a:t>07-02-2022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CB3B7A-75B5-42CC-80E6-3C58CE0D9811}" type="slidenum">
              <a:rPr lang="en-IN" smtClean="0"/>
              <a:t>‹#›</a:t>
            </a:fld>
            <a:endParaRPr lang="en-IN"/>
          </a:p>
        </p:txBody>
      </p:sp>
    </p:spTree>
    <p:extLst>
      <p:ext uri="{BB962C8B-B14F-4D97-AF65-F5344CB8AC3E}">
        <p14:creationId xmlns:p14="http://schemas.microsoft.com/office/powerpoint/2010/main" val="2522925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96462"/>
          </a:xfrm>
        </p:spPr>
        <p:txBody>
          <a:bodyPr>
            <a:normAutofit/>
          </a:bodyPr>
          <a:lstStyle/>
          <a:p>
            <a:pPr algn="ctr"/>
            <a:r>
              <a:rPr lang="en-US" b="1" dirty="0" smtClean="0">
                <a:latin typeface="+mn-lt"/>
              </a:rPr>
              <a:t>PROBLEMS</a:t>
            </a:r>
            <a:endParaRPr lang="en-IN" b="1" dirty="0">
              <a:latin typeface="+mn-lt"/>
            </a:endParaRPr>
          </a:p>
        </p:txBody>
      </p:sp>
      <p:sp>
        <p:nvSpPr>
          <p:cNvPr id="3" name="Content Placeholder 2"/>
          <p:cNvSpPr>
            <a:spLocks noGrp="1"/>
          </p:cNvSpPr>
          <p:nvPr>
            <p:ph idx="1"/>
          </p:nvPr>
        </p:nvSpPr>
        <p:spPr>
          <a:xfrm>
            <a:off x="0" y="1090246"/>
            <a:ext cx="12192000" cy="5767754"/>
          </a:xfrm>
        </p:spPr>
        <p:txBody>
          <a:bodyPr>
            <a:noAutofit/>
          </a:bodyPr>
          <a:lstStyle/>
          <a:p>
            <a:pPr marL="514350" indent="-514350" algn="just">
              <a:lnSpc>
                <a:spcPct val="100000"/>
              </a:lnSpc>
              <a:buFont typeface="+mj-lt"/>
              <a:buAutoNum type="arabicPeriod"/>
            </a:pPr>
            <a:r>
              <a:rPr lang="en-US" sz="2000" b="1" dirty="0" smtClean="0"/>
              <a:t>A </a:t>
            </a:r>
            <a:r>
              <a:rPr lang="en-US" sz="2000" b="1" dirty="0"/>
              <a:t>single cylinder vertical engine has a bore of 30 cm and a stroke of 40 cm. The connecting rod is </a:t>
            </a:r>
            <a:r>
              <a:rPr lang="en-US" sz="2000" b="1" dirty="0" smtClean="0"/>
              <a:t>100 </a:t>
            </a:r>
            <a:r>
              <a:rPr lang="en-US" sz="2000" b="1" dirty="0"/>
              <a:t>cm long. The mass of the reciprocating part is 140 kg. On the expansion stroke gas pressure is 7.0 </a:t>
            </a:r>
            <a:r>
              <a:rPr lang="en-US" sz="2000" b="1" dirty="0" err="1"/>
              <a:t>MPa</a:t>
            </a:r>
            <a:r>
              <a:rPr lang="en-US" sz="2000" b="1" dirty="0"/>
              <a:t> when crank angle is 45 degree. If the engine runs at 700 rpm, determine</a:t>
            </a:r>
            <a:r>
              <a:rPr lang="en-US" sz="2000" b="1" dirty="0" smtClean="0"/>
              <a:t>:</a:t>
            </a:r>
            <a:r>
              <a:rPr lang="en-IN" sz="2000" b="1" dirty="0"/>
              <a:t> </a:t>
            </a:r>
            <a:r>
              <a:rPr lang="en-US" sz="2000" b="1" dirty="0" smtClean="0"/>
              <a:t>(</a:t>
            </a:r>
            <a:r>
              <a:rPr lang="en-US" sz="2000" b="1" dirty="0" err="1"/>
              <a:t>i</a:t>
            </a:r>
            <a:r>
              <a:rPr lang="en-US" sz="2000" b="1" dirty="0"/>
              <a:t>) piston </a:t>
            </a:r>
            <a:r>
              <a:rPr lang="en-US" sz="2000" b="1" dirty="0" smtClean="0"/>
              <a:t>effort, (</a:t>
            </a:r>
            <a:r>
              <a:rPr lang="en-US" sz="2000" b="1" dirty="0"/>
              <a:t>ii) gudgeon pin </a:t>
            </a:r>
            <a:r>
              <a:rPr lang="en-US" sz="2000" b="1" dirty="0" smtClean="0"/>
              <a:t>load, (</a:t>
            </a:r>
            <a:r>
              <a:rPr lang="en-US" sz="2000" b="1" dirty="0"/>
              <a:t>iii) cylinder </a:t>
            </a:r>
            <a:r>
              <a:rPr lang="en-US" sz="2000" b="1" dirty="0" smtClean="0"/>
              <a:t>wall thrust,</a:t>
            </a:r>
            <a:r>
              <a:rPr lang="en-IN" sz="2000" b="1" dirty="0"/>
              <a:t> </a:t>
            </a:r>
            <a:r>
              <a:rPr lang="en-US" sz="2000" b="1" dirty="0" smtClean="0"/>
              <a:t>(</a:t>
            </a:r>
            <a:r>
              <a:rPr lang="en-US" sz="2000" b="1" dirty="0"/>
              <a:t>iv) crank pin </a:t>
            </a:r>
            <a:r>
              <a:rPr lang="en-US" sz="2000" b="1" dirty="0" smtClean="0"/>
              <a:t>effort, (v) thrust on bearing and </a:t>
            </a:r>
            <a:r>
              <a:rPr lang="en-US" sz="2000" b="1" dirty="0"/>
              <a:t>(</a:t>
            </a:r>
            <a:r>
              <a:rPr lang="en-US" sz="2000" b="1" dirty="0" smtClean="0"/>
              <a:t>vi) </a:t>
            </a:r>
            <a:r>
              <a:rPr lang="en-US" sz="2000" b="1" dirty="0"/>
              <a:t>turning moment </a:t>
            </a:r>
            <a:r>
              <a:rPr lang="en-US" sz="2000" b="1" dirty="0" smtClean="0"/>
              <a:t>on the </a:t>
            </a:r>
            <a:r>
              <a:rPr lang="en-US" sz="2000" b="1" dirty="0"/>
              <a:t>crank </a:t>
            </a:r>
            <a:r>
              <a:rPr lang="en-US" sz="2000" b="1" dirty="0" smtClean="0"/>
              <a:t>shaft. (</a:t>
            </a:r>
            <a:r>
              <a:rPr lang="en-US" sz="2000" b="1" dirty="0" err="1" smtClean="0"/>
              <a:t>Ans</a:t>
            </a:r>
            <a:r>
              <a:rPr lang="en-US" sz="2000" b="1" dirty="0" smtClean="0"/>
              <a:t>: 389.8 </a:t>
            </a:r>
            <a:r>
              <a:rPr lang="en-US" sz="2000" b="1" dirty="0" err="1" smtClean="0"/>
              <a:t>kN</a:t>
            </a:r>
            <a:r>
              <a:rPr lang="en-US" sz="2000" b="1" dirty="0"/>
              <a:t>, </a:t>
            </a:r>
            <a:r>
              <a:rPr lang="en-US" sz="2000" b="1" dirty="0" smtClean="0"/>
              <a:t>393.9 </a:t>
            </a:r>
            <a:r>
              <a:rPr lang="en-US" sz="2000" b="1" dirty="0" err="1"/>
              <a:t>kN</a:t>
            </a:r>
            <a:r>
              <a:rPr lang="en-US" sz="2000" b="1" dirty="0"/>
              <a:t>, </a:t>
            </a:r>
            <a:r>
              <a:rPr lang="en-US" sz="2000" b="1" dirty="0" smtClean="0"/>
              <a:t>55.71 </a:t>
            </a:r>
            <a:r>
              <a:rPr lang="en-US" sz="2000" b="1" dirty="0" err="1"/>
              <a:t>kN</a:t>
            </a:r>
            <a:r>
              <a:rPr lang="en-US" sz="2000" b="1" dirty="0"/>
              <a:t>, </a:t>
            </a:r>
            <a:r>
              <a:rPr lang="en-US" sz="2000" b="1" dirty="0" smtClean="0"/>
              <a:t>315.1 </a:t>
            </a:r>
            <a:r>
              <a:rPr lang="en-US" sz="2000" b="1" dirty="0" err="1"/>
              <a:t>kN</a:t>
            </a:r>
            <a:r>
              <a:rPr lang="en-US" sz="2000" b="1" dirty="0"/>
              <a:t>, </a:t>
            </a:r>
            <a:r>
              <a:rPr lang="en-US" sz="2000" b="1" dirty="0" smtClean="0"/>
              <a:t>236.3 </a:t>
            </a:r>
            <a:r>
              <a:rPr lang="en-US" sz="2000" b="1" dirty="0" err="1"/>
              <a:t>kN</a:t>
            </a:r>
            <a:r>
              <a:rPr lang="en-US" sz="2000" b="1" dirty="0" smtClean="0"/>
              <a:t>,</a:t>
            </a:r>
            <a:r>
              <a:rPr lang="en-US" sz="2000" b="1" dirty="0"/>
              <a:t> </a:t>
            </a:r>
            <a:r>
              <a:rPr lang="en-US" sz="2000" b="1" dirty="0" smtClean="0"/>
              <a:t>63.0 </a:t>
            </a:r>
            <a:r>
              <a:rPr lang="en-US" sz="2000" b="1" dirty="0" err="1" smtClean="0"/>
              <a:t>kNm</a:t>
            </a:r>
            <a:r>
              <a:rPr lang="en-US" sz="2000" b="1" dirty="0" smtClean="0"/>
              <a:t>)</a:t>
            </a:r>
          </a:p>
          <a:p>
            <a:pPr marL="514350" indent="-514350" algn="just">
              <a:lnSpc>
                <a:spcPct val="100000"/>
              </a:lnSpc>
              <a:buFont typeface="+mj-lt"/>
              <a:buAutoNum type="arabicPeriod"/>
            </a:pPr>
            <a:r>
              <a:rPr lang="en-US" sz="2000" b="1" dirty="0" smtClean="0"/>
              <a:t>A double acting horizontal gas engine running at 210 rpm has a bore of 220 mm and stroke of 440 mm. The connecting rod is 924 mm long and the reciprocating parts weigh 20 kg. When the crank has turned through an angle of 30 degree from the IDC, the gas pressures on the cover side and crank sides are 500 </a:t>
            </a:r>
            <a:r>
              <a:rPr lang="en-US" sz="2000" b="1" dirty="0" err="1" smtClean="0"/>
              <a:t>kPa</a:t>
            </a:r>
            <a:r>
              <a:rPr lang="en-US" sz="2000" b="1" dirty="0" smtClean="0"/>
              <a:t> and 60 </a:t>
            </a:r>
            <a:r>
              <a:rPr lang="en-US" sz="2000" b="1" dirty="0" err="1" smtClean="0"/>
              <a:t>kPa</a:t>
            </a:r>
            <a:r>
              <a:rPr lang="en-US" sz="2000" b="1" dirty="0" smtClean="0"/>
              <a:t> respectively. Diameter of the piston rod is 40 mm. Determine: (</a:t>
            </a:r>
            <a:r>
              <a:rPr lang="en-US" sz="2000" b="1" dirty="0" err="1" smtClean="0"/>
              <a:t>i</a:t>
            </a:r>
            <a:r>
              <a:rPr lang="en-US" sz="2000" b="1" dirty="0" smtClean="0"/>
              <a:t>) piston effort, (ii) turning moment on the crank shaft and (iii) acceleration of the flywheel (fitted on the crank shaft) which has a mass of 8 kg and radius of gyration of 600 mm while the power of the engine is 22 kW. (</a:t>
            </a:r>
            <a:r>
              <a:rPr lang="en-US" sz="2000" b="1" dirty="0" err="1" smtClean="0"/>
              <a:t>Ans</a:t>
            </a:r>
            <a:r>
              <a:rPr lang="en-US" sz="2000" b="1" dirty="0" smtClean="0"/>
              <a:t>: 14.14 </a:t>
            </a:r>
            <a:r>
              <a:rPr lang="en-US" sz="2000" b="1" dirty="0" err="1" smtClean="0"/>
              <a:t>kN</a:t>
            </a:r>
            <a:r>
              <a:rPr lang="en-US" sz="2000" b="1" dirty="0" smtClean="0"/>
              <a:t>, 1.954 </a:t>
            </a:r>
            <a:r>
              <a:rPr lang="en-US" sz="2000" b="1" dirty="0" err="1" smtClean="0"/>
              <a:t>kNm</a:t>
            </a:r>
            <a:r>
              <a:rPr lang="en-US" sz="2000" b="1" dirty="0" smtClean="0"/>
              <a:t>, 331.23 rad/s</a:t>
            </a:r>
            <a:r>
              <a:rPr lang="en-US" sz="2000" b="1" baseline="30000" dirty="0" smtClean="0"/>
              <a:t>2</a:t>
            </a:r>
            <a:r>
              <a:rPr lang="en-US" sz="2000" b="1" dirty="0" smtClean="0"/>
              <a:t>)</a:t>
            </a:r>
          </a:p>
          <a:p>
            <a:pPr marL="514350" indent="-514350" algn="just">
              <a:lnSpc>
                <a:spcPct val="100000"/>
              </a:lnSpc>
              <a:buFont typeface="+mj-lt"/>
              <a:buAutoNum type="arabicPeriod"/>
            </a:pPr>
            <a:r>
              <a:rPr lang="en-US" sz="2000" b="1" dirty="0" smtClean="0"/>
              <a:t>A vertical petrol engine 10 cm diameter by 15 cm stroke has a connecting rod 26 cm long. The mass of the piston is 1.25 kg. Engine speed is 2000 rpm. On the explosion stroke, when the piston is quarter stroke length away from TDC, the gas pressure is 750 </a:t>
            </a:r>
            <a:r>
              <a:rPr lang="en-US" sz="2000" b="1" dirty="0" err="1" smtClean="0"/>
              <a:t>kPa</a:t>
            </a:r>
            <a:r>
              <a:rPr lang="en-US" sz="2000" b="1" dirty="0" smtClean="0"/>
              <a:t>. Determine: (</a:t>
            </a:r>
            <a:r>
              <a:rPr lang="en-US" sz="2000" b="1" dirty="0" err="1" smtClean="0"/>
              <a:t>i</a:t>
            </a:r>
            <a:r>
              <a:rPr lang="en-US" sz="2000" b="1" dirty="0" smtClean="0"/>
              <a:t>) piston effort, (ii) resultant load on gudgeon pin, (iii) turning moment and (iv) the speed above which, all other things remaining the same, gudgeon pin load will reverse in direction. (</a:t>
            </a:r>
            <a:r>
              <a:rPr lang="en-US" sz="2000" b="1" dirty="0" err="1" smtClean="0"/>
              <a:t>Ans</a:t>
            </a:r>
            <a:r>
              <a:rPr lang="en-US" sz="2000" b="1" dirty="0" smtClean="0"/>
              <a:t>: 3.81 </a:t>
            </a:r>
            <a:r>
              <a:rPr lang="en-US" sz="2000" b="1" dirty="0" err="1" smtClean="0"/>
              <a:t>kN</a:t>
            </a:r>
            <a:r>
              <a:rPr lang="en-US" sz="2000" b="1" dirty="0" smtClean="0"/>
              <a:t>, 3.92 </a:t>
            </a:r>
            <a:r>
              <a:rPr lang="en-US" sz="2000" b="1" dirty="0" err="1" smtClean="0"/>
              <a:t>kN</a:t>
            </a:r>
            <a:r>
              <a:rPr lang="en-US" sz="2000" b="1" dirty="0" smtClean="0"/>
              <a:t>, 270 Nm, 3355 rpm)</a:t>
            </a:r>
          </a:p>
        </p:txBody>
      </p:sp>
    </p:spTree>
    <p:extLst>
      <p:ext uri="{BB962C8B-B14F-4D97-AF65-F5344CB8AC3E}">
        <p14:creationId xmlns:p14="http://schemas.microsoft.com/office/powerpoint/2010/main" val="384983092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6532" y="0"/>
            <a:ext cx="10515600" cy="550985"/>
          </a:xfrm>
        </p:spPr>
        <p:txBody>
          <a:bodyPr>
            <a:noAutofit/>
          </a:bodyPr>
          <a:lstStyle/>
          <a:p>
            <a:pPr algn="ctr"/>
            <a:r>
              <a:rPr lang="en-US" sz="3600" b="1" dirty="0" smtClean="0">
                <a:latin typeface="+mn-lt"/>
              </a:rPr>
              <a:t>SOLUTION OF PROB 1</a:t>
            </a:r>
            <a:endParaRPr lang="en-IN" sz="3600" b="1" dirty="0">
              <a:latin typeface="+mn-lt"/>
            </a:endParaRPr>
          </a:p>
        </p:txBody>
      </p:sp>
      <p:pic>
        <p:nvPicPr>
          <p:cNvPr id="6" name="Content Placeholder 5"/>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l="3389" t="1952" b="2171"/>
          <a:stretch/>
        </p:blipFill>
        <p:spPr>
          <a:xfrm rot="5400000">
            <a:off x="2676830" y="844063"/>
            <a:ext cx="6307017" cy="5720862"/>
          </a:xfrm>
        </p:spPr>
      </p:pic>
    </p:spTree>
    <p:extLst>
      <p:ext uri="{BB962C8B-B14F-4D97-AF65-F5344CB8AC3E}">
        <p14:creationId xmlns:p14="http://schemas.microsoft.com/office/powerpoint/2010/main" val="95036604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539261"/>
          </a:xfrm>
        </p:spPr>
        <p:txBody>
          <a:bodyPr>
            <a:noAutofit/>
          </a:bodyPr>
          <a:lstStyle/>
          <a:p>
            <a:pPr algn="ctr"/>
            <a:r>
              <a:rPr lang="en-US" sz="3600" b="1" dirty="0" smtClean="0">
                <a:latin typeface="+mn-lt"/>
              </a:rPr>
              <a:t>HINTS FOR PROBS 2 AND 3</a:t>
            </a:r>
            <a:endParaRPr lang="en-IN" sz="3600" b="1" dirty="0">
              <a:latin typeface="+mn-lt"/>
            </a:endParaRPr>
          </a:p>
        </p:txBody>
      </p:sp>
      <p:pic>
        <p:nvPicPr>
          <p:cNvPr id="6" name="Content Placeholder 5"/>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l="114" t="4798" r="1166"/>
          <a:stretch/>
        </p:blipFill>
        <p:spPr>
          <a:xfrm rot="5400000">
            <a:off x="3146185" y="612163"/>
            <a:ext cx="6290166" cy="6201508"/>
          </a:xfrm>
        </p:spPr>
      </p:pic>
    </p:spTree>
    <p:extLst>
      <p:ext uri="{BB962C8B-B14F-4D97-AF65-F5344CB8AC3E}">
        <p14:creationId xmlns:p14="http://schemas.microsoft.com/office/powerpoint/2010/main" val="357429997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2867</TotalTime>
  <Words>404</Words>
  <Application>Microsoft Office PowerPoint</Application>
  <PresentationFormat>Widescreen</PresentationFormat>
  <Paragraphs>7</Paragraphs>
  <Slides>3</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Calibri</vt:lpstr>
      <vt:lpstr>Calibri Light</vt:lpstr>
      <vt:lpstr>Office Theme</vt:lpstr>
      <vt:lpstr>PROBLEMS</vt:lpstr>
      <vt:lpstr>SOLUTION OF PROB 1</vt:lpstr>
      <vt:lpstr>HINTS FOR PROBS 2 AND 3</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THEORY OF MECHANISMS AND MACHINES MEC 302 (3-1-0) for ME</dc:title>
  <dc:creator>acer</dc:creator>
  <cp:lastModifiedBy>acer</cp:lastModifiedBy>
  <cp:revision>53</cp:revision>
  <dcterms:created xsi:type="dcterms:W3CDTF">2020-09-15T15:17:29Z</dcterms:created>
  <dcterms:modified xsi:type="dcterms:W3CDTF">2022-02-07T02:57:32Z</dcterms:modified>
</cp:coreProperties>
</file>