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8" r:id="rId2"/>
    <p:sldId id="279" r:id="rId3"/>
    <p:sldId id="280" r:id="rId4"/>
    <p:sldId id="28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434" autoAdjust="0"/>
  </p:normalViewPr>
  <p:slideViewPr>
    <p:cSldViewPr snapToGrid="0">
      <p:cViewPr varScale="1">
        <p:scale>
          <a:sx n="86" d="100"/>
          <a:sy n="86" d="100"/>
        </p:scale>
        <p:origin x="150" y="84"/>
      </p:cViewPr>
      <p:guideLst/>
    </p:cSldViewPr>
  </p:slideViewPr>
  <p:notesTextViewPr>
    <p:cViewPr>
      <p:scale>
        <a:sx n="200" d="100"/>
        <a:sy n="200" d="100"/>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1C8AE-C8CB-4D3E-8109-984B6A1994BA}" type="datetimeFigureOut">
              <a:rPr lang="en-IN" smtClean="0"/>
              <a:t>30-08-2021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46C01-A232-4D70-A4CC-A6863A5462F9}" type="slidenum">
              <a:rPr lang="en-IN" smtClean="0"/>
              <a:t>‹#›</a:t>
            </a:fld>
            <a:endParaRPr lang="en-IN"/>
          </a:p>
        </p:txBody>
      </p:sp>
    </p:spTree>
    <p:extLst>
      <p:ext uri="{BB962C8B-B14F-4D97-AF65-F5344CB8AC3E}">
        <p14:creationId xmlns:p14="http://schemas.microsoft.com/office/powerpoint/2010/main" val="16474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246C01-A232-4D70-A4CC-A6863A5462F9}" type="slidenum">
              <a:rPr lang="en-IN" smtClean="0"/>
              <a:t>2</a:t>
            </a:fld>
            <a:endParaRPr lang="en-IN"/>
          </a:p>
        </p:txBody>
      </p:sp>
    </p:spTree>
    <p:extLst>
      <p:ext uri="{BB962C8B-B14F-4D97-AF65-F5344CB8AC3E}">
        <p14:creationId xmlns:p14="http://schemas.microsoft.com/office/powerpoint/2010/main" val="393377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246C01-A232-4D70-A4CC-A6863A5462F9}" type="slidenum">
              <a:rPr lang="en-IN" smtClean="0"/>
              <a:t>4</a:t>
            </a:fld>
            <a:endParaRPr lang="en-IN"/>
          </a:p>
        </p:txBody>
      </p:sp>
    </p:spTree>
    <p:extLst>
      <p:ext uri="{BB962C8B-B14F-4D97-AF65-F5344CB8AC3E}">
        <p14:creationId xmlns:p14="http://schemas.microsoft.com/office/powerpoint/2010/main" val="112051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53525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5473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00354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253526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BFB8F-E89F-4665-BC12-44B25F609826}"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34760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19BFB8F-E89F-4665-BC12-44B25F609826}" type="datetimeFigureOut">
              <a:rPr lang="en-IN" smtClean="0"/>
              <a:t>30-08-2021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905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19BFB8F-E89F-4665-BC12-44B25F609826}" type="datetimeFigureOut">
              <a:rPr lang="en-IN" smtClean="0"/>
              <a:t>30-08-2021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24843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19BFB8F-E89F-4665-BC12-44B25F609826}" type="datetimeFigureOut">
              <a:rPr lang="en-IN" smtClean="0"/>
              <a:t>30-08-2021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14244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BFB8F-E89F-4665-BC12-44B25F609826}" type="datetimeFigureOut">
              <a:rPr lang="en-IN" smtClean="0"/>
              <a:t>30-08-2021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31652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BFB8F-E89F-4665-BC12-44B25F609826}" type="datetimeFigureOut">
              <a:rPr lang="en-IN" smtClean="0"/>
              <a:t>30-08-2021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88311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BFB8F-E89F-4665-BC12-44B25F609826}" type="datetimeFigureOut">
              <a:rPr lang="en-IN" smtClean="0"/>
              <a:t>30-08-2021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18936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BFB8F-E89F-4665-BC12-44B25F609826}" type="datetimeFigureOut">
              <a:rPr lang="en-IN" smtClean="0"/>
              <a:t>30-08-2021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B3B7A-75B5-42CC-80E6-3C58CE0D9811}" type="slidenum">
              <a:rPr lang="en-IN" smtClean="0"/>
              <a:t>‹#›</a:t>
            </a:fld>
            <a:endParaRPr lang="en-IN"/>
          </a:p>
        </p:txBody>
      </p:sp>
    </p:spTree>
    <p:extLst>
      <p:ext uri="{BB962C8B-B14F-4D97-AF65-F5344CB8AC3E}">
        <p14:creationId xmlns:p14="http://schemas.microsoft.com/office/powerpoint/2010/main" val="252292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1103970"/>
          </a:xfrm>
        </p:spPr>
        <p:txBody>
          <a:bodyPr>
            <a:normAutofit/>
          </a:bodyPr>
          <a:lstStyle/>
          <a:p>
            <a:pPr algn="ctr"/>
            <a:r>
              <a:rPr lang="en-US" sz="3300" b="1" dirty="0" smtClean="0">
                <a:latin typeface="+mn-lt"/>
              </a:rPr>
              <a:t>INFLUENCE OF WEIGHT DUE TO THE OTHER ELEMENTS ON SIMPLE ENGINE KINETICS</a:t>
            </a:r>
            <a:endParaRPr lang="en-IN" sz="3300" b="1" dirty="0">
              <a:latin typeface="+mn-lt"/>
            </a:endParaRPr>
          </a:p>
        </p:txBody>
      </p:sp>
      <p:sp>
        <p:nvSpPr>
          <p:cNvPr id="3" name="Content Placeholder 2"/>
          <p:cNvSpPr>
            <a:spLocks noGrp="1"/>
          </p:cNvSpPr>
          <p:nvPr>
            <p:ph idx="1"/>
          </p:nvPr>
        </p:nvSpPr>
        <p:spPr>
          <a:xfrm>
            <a:off x="0" y="1103971"/>
            <a:ext cx="12192000" cy="5754028"/>
          </a:xfrm>
        </p:spPr>
        <p:txBody>
          <a:bodyPr>
            <a:normAutofit/>
          </a:bodyPr>
          <a:lstStyle/>
          <a:p>
            <a:pPr marL="0" indent="0" algn="just">
              <a:buNone/>
            </a:pPr>
            <a:r>
              <a:rPr lang="en-US" sz="3200" dirty="0" smtClean="0"/>
              <a:t>In the earlier analyses though the weight of the element (i.e. piston), externally applied force (gas force) and dynamic force (inertia force) have been considered, </a:t>
            </a:r>
            <a:r>
              <a:rPr lang="en-US" sz="3200" u="sng" dirty="0" smtClean="0"/>
              <a:t>the weight due to the other element/s and the consequent influence has not been considered</a:t>
            </a:r>
            <a:r>
              <a:rPr lang="en-US" sz="3200" dirty="0" smtClean="0"/>
              <a:t>. Here we would take the mass (thus weight) and moment of inertia of the connecting rod (which is really significant in big engines) into consideration and observe to which extent that influence/modify the kinetic analysis.</a:t>
            </a:r>
            <a:endParaRPr lang="en-IN" sz="3200" dirty="0"/>
          </a:p>
          <a:p>
            <a:pPr marL="0" indent="0" algn="just">
              <a:buNone/>
            </a:pPr>
            <a:endParaRPr lang="en-US" sz="3200" dirty="0" smtClean="0"/>
          </a:p>
          <a:p>
            <a:pPr marL="0" indent="0" algn="just">
              <a:buNone/>
            </a:pPr>
            <a:r>
              <a:rPr lang="en-US" sz="3200" dirty="0" smtClean="0"/>
              <a:t>Prerequisite:</a:t>
            </a:r>
          </a:p>
          <a:p>
            <a:pPr marL="0" indent="0" algn="just">
              <a:buNone/>
            </a:pPr>
            <a:r>
              <a:rPr lang="en-US" sz="3200" dirty="0" smtClean="0"/>
              <a:t>What are </a:t>
            </a:r>
            <a:r>
              <a:rPr lang="en-US" sz="3200" b="1" dirty="0" smtClean="0"/>
              <a:t>static equivalence </a:t>
            </a:r>
            <a:r>
              <a:rPr lang="en-US" sz="3200" dirty="0" smtClean="0"/>
              <a:t>and </a:t>
            </a:r>
            <a:r>
              <a:rPr lang="en-US" sz="3200" b="1" dirty="0" smtClean="0"/>
              <a:t>dynamic equivalence</a:t>
            </a:r>
            <a:r>
              <a:rPr lang="en-US" sz="3200" dirty="0" smtClean="0"/>
              <a:t>?</a:t>
            </a:r>
          </a:p>
          <a:p>
            <a:pPr marL="0" indent="0" algn="just">
              <a:buNone/>
            </a:pPr>
            <a:r>
              <a:rPr lang="en-US" sz="3200" dirty="0" smtClean="0"/>
              <a:t>Explanation of the same in relation to connecting rod. </a:t>
            </a:r>
          </a:p>
        </p:txBody>
      </p:sp>
    </p:spTree>
    <p:extLst>
      <p:ext uri="{BB962C8B-B14F-4D97-AF65-F5344CB8AC3E}">
        <p14:creationId xmlns:p14="http://schemas.microsoft.com/office/powerpoint/2010/main" val="4168152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0857"/>
          </a:xfrm>
        </p:spPr>
        <p:txBody>
          <a:bodyPr>
            <a:normAutofit/>
          </a:bodyPr>
          <a:lstStyle/>
          <a:p>
            <a:pPr algn="ctr"/>
            <a:r>
              <a:rPr lang="en-US" sz="4000" b="1" dirty="0" smtClean="0">
                <a:latin typeface="+mn-lt"/>
              </a:rPr>
              <a:t>STATIC AND DYNAMIC EQUIVALANCES</a:t>
            </a:r>
            <a:endParaRPr lang="en-IN" sz="4000" b="1" dirty="0">
              <a:latin typeface="+mn-lt"/>
            </a:endParaRPr>
          </a:p>
        </p:txBody>
      </p:sp>
      <p:sp>
        <p:nvSpPr>
          <p:cNvPr id="3" name="Content Placeholder 2"/>
          <p:cNvSpPr>
            <a:spLocks noGrp="1"/>
          </p:cNvSpPr>
          <p:nvPr>
            <p:ph idx="1"/>
          </p:nvPr>
        </p:nvSpPr>
        <p:spPr>
          <a:xfrm>
            <a:off x="0" y="1003609"/>
            <a:ext cx="12110224" cy="5854391"/>
          </a:xfrm>
        </p:spPr>
        <p:txBody>
          <a:bodyPr>
            <a:noAutofit/>
          </a:bodyPr>
          <a:lstStyle/>
          <a:p>
            <a:pPr marL="0" indent="0" algn="just">
              <a:buNone/>
            </a:pPr>
            <a:r>
              <a:rPr lang="en-US" sz="2600" b="1" dirty="0" smtClean="0"/>
              <a:t>The attributes of the body which determine its dynamical properties are its mass, the position of its </a:t>
            </a:r>
            <a:r>
              <a:rPr lang="en-US" sz="2600" b="1" dirty="0" err="1" smtClean="0"/>
              <a:t>centre</a:t>
            </a:r>
            <a:r>
              <a:rPr lang="en-US" sz="2600" b="1" dirty="0" smtClean="0"/>
              <a:t> of gravity and its moment of inertia. If the mass of the body under consideration is replaced by two point masses (lumped) the replacement would be dynamically equivalent if, and only if, it identically ref</a:t>
            </a:r>
            <a:r>
              <a:rPr lang="en-IN" sz="2600" b="1" dirty="0" err="1" smtClean="0"/>
              <a:t>lects</a:t>
            </a:r>
            <a:r>
              <a:rPr lang="en-IN" sz="2600" b="1" dirty="0" smtClean="0"/>
              <a:t> </a:t>
            </a:r>
            <a:r>
              <a:rPr lang="en-IN" sz="2600" b="1" dirty="0" smtClean="0"/>
              <a:t>the above three properties of the body.</a:t>
            </a:r>
          </a:p>
          <a:p>
            <a:pPr marL="0" indent="0" algn="just">
              <a:buNone/>
            </a:pPr>
            <a:r>
              <a:rPr lang="en-US" sz="2600" b="1" dirty="0" smtClean="0"/>
              <a:t>If the connecting rod of mass M is replaced by two lumped masses m</a:t>
            </a:r>
            <a:r>
              <a:rPr lang="en-US" sz="2600" b="1" baseline="-25000" dirty="0"/>
              <a:t>1</a:t>
            </a:r>
            <a:r>
              <a:rPr lang="en-US" sz="2600" b="1" dirty="0" smtClean="0"/>
              <a:t> and m</a:t>
            </a:r>
            <a:r>
              <a:rPr lang="en-US" sz="2600" b="1" baseline="-25000" dirty="0" smtClean="0"/>
              <a:t>2 </a:t>
            </a:r>
            <a:r>
              <a:rPr lang="en-US" sz="2600" b="1" dirty="0" smtClean="0"/>
              <a:t>, then for dynamic equivalence:</a:t>
            </a:r>
          </a:p>
          <a:p>
            <a:pPr marL="514350" indent="-514350" algn="just">
              <a:buAutoNum type="arabicParenBoth"/>
            </a:pPr>
            <a:r>
              <a:rPr lang="en-US" sz="2600" b="1" dirty="0" smtClean="0"/>
              <a:t>Total mass unaltered, m</a:t>
            </a:r>
            <a:r>
              <a:rPr lang="en-US" sz="2600" b="1" baseline="-25000" dirty="0"/>
              <a:t>1</a:t>
            </a:r>
            <a:r>
              <a:rPr lang="en-US" sz="2600" b="1" dirty="0" smtClean="0"/>
              <a:t> + m</a:t>
            </a:r>
            <a:r>
              <a:rPr lang="en-US" sz="2600" b="1" baseline="-25000" dirty="0"/>
              <a:t>2</a:t>
            </a:r>
            <a:r>
              <a:rPr lang="en-US" sz="2600" b="1" dirty="0" smtClean="0"/>
              <a:t> = M</a:t>
            </a:r>
            <a:endParaRPr lang="en-US" sz="2600" b="1" baseline="-25000" dirty="0"/>
          </a:p>
          <a:p>
            <a:pPr marL="514350" indent="-514350" algn="just">
              <a:buAutoNum type="arabicParenBoth"/>
            </a:pPr>
            <a:r>
              <a:rPr lang="en-US" sz="2600" b="1" dirty="0" smtClean="0"/>
              <a:t>Position of C.G. unaltered, m</a:t>
            </a:r>
            <a:r>
              <a:rPr lang="en-US" sz="2600" b="1" baseline="-25000" dirty="0" smtClean="0"/>
              <a:t>1</a:t>
            </a:r>
            <a:r>
              <a:rPr lang="en-US" sz="2600" b="1" dirty="0" smtClean="0"/>
              <a:t>a</a:t>
            </a:r>
            <a:r>
              <a:rPr lang="en-US" sz="2600" b="1" baseline="-25000" dirty="0" smtClean="0"/>
              <a:t>1</a:t>
            </a:r>
            <a:r>
              <a:rPr lang="en-US" sz="2600" b="1" dirty="0" smtClean="0"/>
              <a:t> =</a:t>
            </a:r>
            <a:r>
              <a:rPr lang="en-US" sz="2600" b="1" dirty="0"/>
              <a:t> </a:t>
            </a:r>
            <a:r>
              <a:rPr lang="en-US" sz="2600" b="1" dirty="0" smtClean="0"/>
              <a:t>m</a:t>
            </a:r>
            <a:r>
              <a:rPr lang="en-US" sz="2600" b="1" baseline="-25000" dirty="0" smtClean="0"/>
              <a:t>2</a:t>
            </a:r>
            <a:r>
              <a:rPr lang="en-US" sz="2600" b="1" dirty="0" smtClean="0"/>
              <a:t>a</a:t>
            </a:r>
            <a:r>
              <a:rPr lang="en-US" sz="2600" b="1" baseline="-25000" dirty="0" smtClean="0"/>
              <a:t>2</a:t>
            </a:r>
            <a:r>
              <a:rPr lang="en-US" sz="2600" b="1" dirty="0"/>
              <a:t> </a:t>
            </a:r>
            <a:r>
              <a:rPr lang="en-US" sz="2600" b="1" dirty="0" smtClean="0"/>
              <a:t>; a</a:t>
            </a:r>
            <a:r>
              <a:rPr lang="en-US" sz="2600" b="1" baseline="-25000" dirty="0" smtClean="0"/>
              <a:t>1 </a:t>
            </a:r>
            <a:r>
              <a:rPr lang="en-US" sz="2600" b="1" dirty="0" smtClean="0"/>
              <a:t>and a</a:t>
            </a:r>
            <a:r>
              <a:rPr lang="en-US" sz="2600" b="1" baseline="-25000" dirty="0" smtClean="0"/>
              <a:t>2</a:t>
            </a:r>
            <a:r>
              <a:rPr lang="en-US" sz="2600" b="1" dirty="0"/>
              <a:t> </a:t>
            </a:r>
            <a:r>
              <a:rPr lang="en-US" sz="2600" b="1" dirty="0" smtClean="0"/>
              <a:t>are the distances of </a:t>
            </a:r>
            <a:r>
              <a:rPr lang="en-US" sz="2600" b="1" dirty="0"/>
              <a:t>m</a:t>
            </a:r>
            <a:r>
              <a:rPr lang="en-US" sz="2600" b="1" baseline="-25000" dirty="0"/>
              <a:t>1</a:t>
            </a:r>
            <a:r>
              <a:rPr lang="en-US" sz="2600" b="1" dirty="0"/>
              <a:t> </a:t>
            </a:r>
            <a:r>
              <a:rPr lang="en-US" sz="2600" b="1" dirty="0" smtClean="0"/>
              <a:t>and </a:t>
            </a:r>
            <a:r>
              <a:rPr lang="en-US" sz="2600" b="1" dirty="0"/>
              <a:t>m</a:t>
            </a:r>
            <a:r>
              <a:rPr lang="en-US" sz="2600" b="1" baseline="-25000" dirty="0"/>
              <a:t>2 </a:t>
            </a:r>
            <a:r>
              <a:rPr lang="en-US" sz="2600" b="1" dirty="0" smtClean="0"/>
              <a:t>from the C.G. respectively</a:t>
            </a:r>
          </a:p>
          <a:p>
            <a:pPr marL="514350" indent="-514350" algn="just">
              <a:buAutoNum type="arabicParenBoth"/>
            </a:pPr>
            <a:r>
              <a:rPr lang="en-US" sz="2600" b="1" dirty="0" smtClean="0"/>
              <a:t>Moment of inertia unaltered, m</a:t>
            </a:r>
            <a:r>
              <a:rPr lang="en-US" sz="2600" b="1" baseline="-25000" dirty="0" smtClean="0"/>
              <a:t>1</a:t>
            </a:r>
            <a:r>
              <a:rPr lang="en-US" sz="2600" b="1" dirty="0" smtClean="0"/>
              <a:t>a</a:t>
            </a:r>
            <a:r>
              <a:rPr lang="en-US" sz="2600" b="1" baseline="-25000" dirty="0" smtClean="0"/>
              <a:t>1</a:t>
            </a:r>
            <a:r>
              <a:rPr lang="en-US" sz="2600" b="1" baseline="30000" dirty="0" smtClean="0"/>
              <a:t>2</a:t>
            </a:r>
            <a:r>
              <a:rPr lang="en-US" sz="2600" b="1" dirty="0" smtClean="0"/>
              <a:t> + m</a:t>
            </a:r>
            <a:r>
              <a:rPr lang="en-US" sz="2600" b="1" baseline="-25000" dirty="0" smtClean="0"/>
              <a:t>2</a:t>
            </a:r>
            <a:r>
              <a:rPr lang="en-US" sz="2600" b="1" dirty="0" smtClean="0"/>
              <a:t>a</a:t>
            </a:r>
            <a:r>
              <a:rPr lang="en-US" sz="2600" b="1" baseline="-25000" dirty="0" smtClean="0"/>
              <a:t>2</a:t>
            </a:r>
            <a:r>
              <a:rPr lang="en-US" sz="2600" b="1" baseline="30000" dirty="0" smtClean="0"/>
              <a:t>2</a:t>
            </a:r>
            <a:r>
              <a:rPr lang="en-US" sz="2600" b="1" dirty="0" smtClean="0"/>
              <a:t> </a:t>
            </a:r>
            <a:r>
              <a:rPr lang="en-US" sz="2600" b="1" dirty="0"/>
              <a:t>= </a:t>
            </a:r>
            <a:r>
              <a:rPr lang="en-US" sz="2600" b="1" dirty="0" smtClean="0"/>
              <a:t>I = Mk</a:t>
            </a:r>
            <a:r>
              <a:rPr lang="en-US" sz="2600" b="1" baseline="30000" dirty="0" smtClean="0"/>
              <a:t>2</a:t>
            </a:r>
            <a:r>
              <a:rPr lang="en-US" sz="2600" b="1" dirty="0" smtClean="0"/>
              <a:t> where k is the radius of gyration</a:t>
            </a:r>
          </a:p>
          <a:p>
            <a:pPr marL="0" indent="0" algn="just">
              <a:buNone/>
            </a:pPr>
            <a:r>
              <a:rPr lang="en-US" sz="2600" b="1" dirty="0" smtClean="0"/>
              <a:t>Here the first two conditions are for static equivalence, and third one in addition is for dynamic equivalence.</a:t>
            </a:r>
          </a:p>
        </p:txBody>
      </p:sp>
    </p:spTree>
    <p:extLst>
      <p:ext uri="{BB962C8B-B14F-4D97-AF65-F5344CB8AC3E}">
        <p14:creationId xmlns:p14="http://schemas.microsoft.com/office/powerpoint/2010/main" val="427735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8971"/>
            <a:ext cx="10515600" cy="682172"/>
          </a:xfrm>
        </p:spPr>
        <p:txBody>
          <a:bodyPr>
            <a:noAutofit/>
          </a:bodyPr>
          <a:lstStyle/>
          <a:p>
            <a:pPr algn="ctr"/>
            <a:r>
              <a:rPr lang="en-US" b="1" dirty="0" smtClean="0">
                <a:latin typeface="+mn-lt"/>
              </a:rPr>
              <a:t>(CONTINUED)</a:t>
            </a:r>
            <a:endParaRPr lang="en-IN" b="1" dirty="0">
              <a:latin typeface="+mn-lt"/>
            </a:endParaRPr>
          </a:p>
        </p:txBody>
      </p:sp>
      <p:sp>
        <p:nvSpPr>
          <p:cNvPr id="3" name="Content Placeholder 2"/>
          <p:cNvSpPr>
            <a:spLocks noGrp="1"/>
          </p:cNvSpPr>
          <p:nvPr>
            <p:ph idx="1"/>
          </p:nvPr>
        </p:nvSpPr>
        <p:spPr>
          <a:xfrm>
            <a:off x="1054100" y="1698171"/>
            <a:ext cx="10515600" cy="4252686"/>
          </a:xfrm>
        </p:spPr>
        <p:txBody>
          <a:bodyPr>
            <a:noAutofit/>
          </a:bodyPr>
          <a:lstStyle/>
          <a:p>
            <a:pPr marL="0" indent="0" algn="ctr">
              <a:buNone/>
            </a:pPr>
            <a:r>
              <a:rPr lang="en-US" sz="3600" dirty="0" smtClean="0"/>
              <a:t>The mentioned three conditions can be summarized as: </a:t>
            </a:r>
            <a:r>
              <a:rPr lang="en-US" sz="3600" b="1" dirty="0" smtClean="0"/>
              <a:t>a</a:t>
            </a:r>
            <a:r>
              <a:rPr lang="en-US" sz="3600" b="1" baseline="-25000" dirty="0" smtClean="0"/>
              <a:t>1</a:t>
            </a:r>
            <a:r>
              <a:rPr lang="en-US" sz="3600" b="1" dirty="0" smtClean="0"/>
              <a:t>a</a:t>
            </a:r>
            <a:r>
              <a:rPr lang="en-US" sz="3600" b="1" baseline="-25000" dirty="0" smtClean="0"/>
              <a:t>2</a:t>
            </a:r>
            <a:r>
              <a:rPr lang="en-US" sz="3600" b="1" dirty="0" smtClean="0"/>
              <a:t> </a:t>
            </a:r>
            <a:r>
              <a:rPr lang="en-US" sz="3600" b="1" dirty="0"/>
              <a:t>= </a:t>
            </a:r>
            <a:r>
              <a:rPr lang="en-US" sz="3600" b="1" dirty="0" smtClean="0"/>
              <a:t>k</a:t>
            </a:r>
            <a:r>
              <a:rPr lang="en-US" sz="3600" b="1" baseline="30000" dirty="0" smtClean="0"/>
              <a:t>2</a:t>
            </a:r>
            <a:r>
              <a:rPr lang="en-US" sz="3600" dirty="0" smtClean="0"/>
              <a:t>.</a:t>
            </a:r>
            <a:endParaRPr lang="en-IN" sz="3600" dirty="0"/>
          </a:p>
          <a:p>
            <a:pPr marL="0" indent="0" algn="just">
              <a:buNone/>
            </a:pPr>
            <a:r>
              <a:rPr lang="en-US" sz="3600" dirty="0" smtClean="0"/>
              <a:t>The problem is, for the dynamic equivalence, there are four unknown quantities to be found out, namely, m</a:t>
            </a:r>
            <a:r>
              <a:rPr lang="en-US" sz="3600" baseline="-25000" dirty="0" smtClean="0"/>
              <a:t>1</a:t>
            </a:r>
            <a:r>
              <a:rPr lang="en-US" sz="3600" dirty="0" smtClean="0"/>
              <a:t>, m</a:t>
            </a:r>
            <a:r>
              <a:rPr lang="en-US" sz="3600" baseline="-25000" dirty="0" smtClean="0"/>
              <a:t>2</a:t>
            </a:r>
            <a:r>
              <a:rPr lang="en-US" sz="3600" dirty="0" smtClean="0"/>
              <a:t>,</a:t>
            </a:r>
            <a:r>
              <a:rPr lang="en-US" sz="3600" baseline="-25000" dirty="0" smtClean="0"/>
              <a:t> </a:t>
            </a:r>
            <a:r>
              <a:rPr lang="en-US" sz="3600" dirty="0" smtClean="0"/>
              <a:t>a</a:t>
            </a:r>
            <a:r>
              <a:rPr lang="en-US" sz="3600" baseline="-25000" dirty="0" smtClean="0"/>
              <a:t>1</a:t>
            </a:r>
            <a:r>
              <a:rPr lang="en-US" sz="3600" dirty="0" smtClean="0"/>
              <a:t> and a</a:t>
            </a:r>
            <a:r>
              <a:rPr lang="en-US" sz="3600" baseline="-25000" dirty="0" smtClean="0"/>
              <a:t>2</a:t>
            </a:r>
            <a:r>
              <a:rPr lang="en-US" sz="3600" dirty="0" smtClean="0"/>
              <a:t> where as there are only three conditions to satisfy. It follows that we can make an arbitrary (within reason) convenient choice of any one of these four, and the remaining three will then be determinate.</a:t>
            </a:r>
            <a:endParaRPr lang="en-IN" sz="3600" dirty="0"/>
          </a:p>
        </p:txBody>
      </p:sp>
    </p:spTree>
    <p:extLst>
      <p:ext uri="{BB962C8B-B14F-4D97-AF65-F5344CB8AC3E}">
        <p14:creationId xmlns:p14="http://schemas.microsoft.com/office/powerpoint/2010/main" val="142853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30"/>
            <a:ext cx="10515600" cy="914400"/>
          </a:xfrm>
        </p:spPr>
        <p:txBody>
          <a:bodyPr>
            <a:normAutofit/>
          </a:bodyPr>
          <a:lstStyle/>
          <a:p>
            <a:pPr algn="ctr"/>
            <a:r>
              <a:rPr lang="en-US" b="1" dirty="0" smtClean="0">
                <a:latin typeface="+mn-lt"/>
              </a:rPr>
              <a:t>SCHEMATIC FOR DYNAMIC EQUIVALANCE</a:t>
            </a:r>
            <a:endParaRPr lang="en-IN" b="1" dirty="0">
              <a:latin typeface="+mn-lt"/>
            </a:endParaRPr>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3838" t="2269" r="30457" b="4849"/>
          <a:stretch/>
        </p:blipFill>
        <p:spPr>
          <a:xfrm rot="5400000">
            <a:off x="3098288" y="213424"/>
            <a:ext cx="5716380" cy="7379594"/>
          </a:xfrm>
        </p:spPr>
      </p:pic>
    </p:spTree>
    <p:extLst>
      <p:ext uri="{BB962C8B-B14F-4D97-AF65-F5344CB8AC3E}">
        <p14:creationId xmlns:p14="http://schemas.microsoft.com/office/powerpoint/2010/main" val="762827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6733</TotalTime>
  <Words>378</Words>
  <Application>Microsoft Office PowerPoint</Application>
  <PresentationFormat>Widescreen</PresentationFormat>
  <Paragraphs>19</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INFLUENCE OF WEIGHT DUE TO THE OTHER ELEMENTS ON SIMPLE ENGINE KINETICS</vt:lpstr>
      <vt:lpstr>STATIC AND DYNAMIC EQUIVALANCES</vt:lpstr>
      <vt:lpstr>(CONTINUED)</vt:lpstr>
      <vt:lpstr>SCHEMATIC FOR DYNAMIC EQUIVALANCE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MECHANISMS AND MACHINES MEC 302 (3-1-0) for ME</dc:title>
  <dc:creator>acer</dc:creator>
  <cp:lastModifiedBy>acer</cp:lastModifiedBy>
  <cp:revision>62</cp:revision>
  <dcterms:created xsi:type="dcterms:W3CDTF">2020-09-15T15:17:29Z</dcterms:created>
  <dcterms:modified xsi:type="dcterms:W3CDTF">2021-09-03T04:55:39Z</dcterms:modified>
</cp:coreProperties>
</file>