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  <p:sldId id="262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3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6904-8D14-45DD-A8BB-E0AD9E4FB6C8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C648-7429-4035-82AD-C906BB2E5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925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6904-8D14-45DD-A8BB-E0AD9E4FB6C8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C648-7429-4035-82AD-C906BB2E5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51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6904-8D14-45DD-A8BB-E0AD9E4FB6C8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C648-7429-4035-82AD-C906BB2E5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31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6904-8D14-45DD-A8BB-E0AD9E4FB6C8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C648-7429-4035-82AD-C906BB2E5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5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6904-8D14-45DD-A8BB-E0AD9E4FB6C8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C648-7429-4035-82AD-C906BB2E5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29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6904-8D14-45DD-A8BB-E0AD9E4FB6C8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C648-7429-4035-82AD-C906BB2E5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271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6904-8D14-45DD-A8BB-E0AD9E4FB6C8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C648-7429-4035-82AD-C906BB2E5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639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6904-8D14-45DD-A8BB-E0AD9E4FB6C8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C648-7429-4035-82AD-C906BB2E5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060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6904-8D14-45DD-A8BB-E0AD9E4FB6C8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C648-7429-4035-82AD-C906BB2E5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29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6904-8D14-45DD-A8BB-E0AD9E4FB6C8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C648-7429-4035-82AD-C906BB2E5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95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6904-8D14-45DD-A8BB-E0AD9E4FB6C8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C648-7429-4035-82AD-C906BB2E5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938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06904-8D14-45DD-A8BB-E0AD9E4FB6C8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CC648-7429-4035-82AD-C906BB2E5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727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8939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Effect of static equivalence due to lumped masses of the connecting rod on turning moment</a:t>
            </a:r>
            <a:endParaRPr lang="en-IN" sz="2400" b="1" dirty="0">
              <a:latin typeface="+mn-l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5437866"/>
              </p:ext>
            </p:extLst>
          </p:nvPr>
        </p:nvGraphicFramePr>
        <p:xfrm>
          <a:off x="3339546" y="488950"/>
          <a:ext cx="5983357" cy="6369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3357"/>
              </a:tblGrid>
              <a:tr h="636905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0" t="2946" r="4838" b="9807"/>
          <a:stretch/>
        </p:blipFill>
        <p:spPr>
          <a:xfrm rot="5400000">
            <a:off x="3163756" y="620316"/>
            <a:ext cx="6368598" cy="598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12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7421"/>
            <a:ext cx="10515600" cy="709684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+mn-lt"/>
              </a:rPr>
              <a:t>PROBLEMS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0517"/>
            <a:ext cx="12192000" cy="5787483"/>
          </a:xfrm>
        </p:spPr>
        <p:txBody>
          <a:bodyPr>
            <a:normAutofit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single cylinder vertical engine has a bore of 30 </a:t>
            </a:r>
            <a:r>
              <a:rPr lang="en-US" dirty="0" smtClean="0"/>
              <a:t>cm, </a:t>
            </a:r>
            <a:r>
              <a:rPr lang="en-US" dirty="0"/>
              <a:t>a stroke of 40 </a:t>
            </a:r>
            <a:r>
              <a:rPr lang="en-US" dirty="0" smtClean="0"/>
              <a:t>cm and a  </a:t>
            </a:r>
            <a:r>
              <a:rPr lang="en-US" dirty="0"/>
              <a:t>connecting rod 8</a:t>
            </a:r>
            <a:r>
              <a:rPr lang="en-US" dirty="0" smtClean="0"/>
              <a:t>0 </a:t>
            </a:r>
            <a:r>
              <a:rPr lang="en-US" dirty="0"/>
              <a:t>cm long. </a:t>
            </a:r>
            <a:r>
              <a:rPr lang="en-US" dirty="0" smtClean="0"/>
              <a:t>The weight </a:t>
            </a:r>
            <a:r>
              <a:rPr lang="en-US" dirty="0"/>
              <a:t>of the reciprocating </a:t>
            </a:r>
            <a:r>
              <a:rPr lang="en-US" dirty="0" smtClean="0"/>
              <a:t>parts is 1350 N. When the piston is at 10 cm and moving downwards during </a:t>
            </a:r>
            <a:r>
              <a:rPr lang="en-US" dirty="0"/>
              <a:t>the expansion stroke gas pressure is </a:t>
            </a:r>
            <a:r>
              <a:rPr lang="en-US" dirty="0" smtClean="0"/>
              <a:t>0.64 </a:t>
            </a:r>
            <a:r>
              <a:rPr lang="en-US" dirty="0" err="1" smtClean="0"/>
              <a:t>MPa</a:t>
            </a:r>
            <a:r>
              <a:rPr lang="en-US" dirty="0" smtClean="0"/>
              <a:t>. </a:t>
            </a:r>
            <a:r>
              <a:rPr lang="en-US" dirty="0"/>
              <a:t>If the engine runs at </a:t>
            </a:r>
            <a:r>
              <a:rPr lang="en-US" dirty="0" smtClean="0"/>
              <a:t>300 </a:t>
            </a:r>
            <a:r>
              <a:rPr lang="en-US" dirty="0"/>
              <a:t>rpm, </a:t>
            </a:r>
            <a:r>
              <a:rPr lang="en-US" dirty="0" smtClean="0"/>
              <a:t>determine the  turning </a:t>
            </a:r>
            <a:r>
              <a:rPr lang="en-US" dirty="0"/>
              <a:t>moment </a:t>
            </a:r>
            <a:r>
              <a:rPr lang="en-US" dirty="0" smtClean="0"/>
              <a:t>on the </a:t>
            </a:r>
            <a:r>
              <a:rPr lang="en-US" dirty="0"/>
              <a:t>crank </a:t>
            </a:r>
            <a:r>
              <a:rPr lang="en-US" dirty="0" smtClean="0"/>
              <a:t>shaft at that instant. In the above problem if the </a:t>
            </a:r>
            <a:r>
              <a:rPr lang="en-US" dirty="0" err="1" smtClean="0"/>
              <a:t>c.g.</a:t>
            </a:r>
            <a:r>
              <a:rPr lang="en-US" dirty="0" smtClean="0"/>
              <a:t> of the connecting rod is 50 cm from the small end, the radius of gyration about its </a:t>
            </a:r>
            <a:r>
              <a:rPr lang="en-US" dirty="0" err="1" smtClean="0"/>
              <a:t>centroidal</a:t>
            </a:r>
            <a:r>
              <a:rPr lang="en-US" dirty="0" smtClean="0"/>
              <a:t> axis is 30 cm, the weight of the reciprocating part is 900 N and that of the connecting rod is 1200 N, determine the corrected turning moment.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The data relating to a horizontal reciprocating engine are: mass of reciprocating part 120 kg, crank length 90 mm, engine speed 600 rpm, mass of connecting rod 90 kg, length between </a:t>
            </a:r>
            <a:r>
              <a:rPr lang="en-US" dirty="0" err="1" smtClean="0"/>
              <a:t>centres</a:t>
            </a:r>
            <a:r>
              <a:rPr lang="en-US" dirty="0" smtClean="0"/>
              <a:t> 450 mm, location of </a:t>
            </a:r>
            <a:r>
              <a:rPr lang="en-US" dirty="0" err="1" smtClean="0"/>
              <a:t>c.g.</a:t>
            </a:r>
            <a:r>
              <a:rPr lang="en-US" dirty="0" smtClean="0"/>
              <a:t> 180 mm from small end </a:t>
            </a:r>
            <a:r>
              <a:rPr lang="en-US" dirty="0" err="1" smtClean="0"/>
              <a:t>centre</a:t>
            </a:r>
            <a:r>
              <a:rPr lang="en-US" dirty="0" smtClean="0"/>
              <a:t>, radius of gyration about mass </a:t>
            </a:r>
            <a:r>
              <a:rPr lang="en-US" dirty="0" err="1" smtClean="0"/>
              <a:t>centre</a:t>
            </a:r>
            <a:r>
              <a:rPr lang="en-US" dirty="0" smtClean="0"/>
              <a:t> axis 150 mm. Find the magnitude and direction of the inertia torque on the crankshaft when the crank has turned through an angle of 30 degree from the IDC.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944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352" y="103032"/>
            <a:ext cx="10515600" cy="321972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latin typeface="+mn-lt"/>
              </a:rPr>
              <a:t>Solution of problem 1</a:t>
            </a:r>
            <a:endParaRPr lang="en-IN" sz="2800" b="1" dirty="0">
              <a:latin typeface="+mn-l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0593407"/>
              </p:ext>
            </p:extLst>
          </p:nvPr>
        </p:nvGraphicFramePr>
        <p:xfrm>
          <a:off x="3030582" y="528034"/>
          <a:ext cx="6008914" cy="6329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8914"/>
              </a:tblGrid>
              <a:tr h="632996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2" t="7078" r="3165" b="5301"/>
          <a:stretch/>
        </p:blipFill>
        <p:spPr>
          <a:xfrm rot="5400000">
            <a:off x="2876495" y="695004"/>
            <a:ext cx="6317088" cy="600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1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34773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 smtClean="0">
                <a:latin typeface="+mn-lt"/>
              </a:rPr>
              <a:t>(continued)</a:t>
            </a:r>
            <a:endParaRPr lang="en-IN" sz="2400" b="1" dirty="0">
              <a:latin typeface="+mn-l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082115"/>
              </p:ext>
            </p:extLst>
          </p:nvPr>
        </p:nvGraphicFramePr>
        <p:xfrm>
          <a:off x="3135082" y="500740"/>
          <a:ext cx="6139543" cy="6357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9543"/>
              </a:tblGrid>
              <a:tr h="635725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6" t="5153" r="4587" b="5323"/>
          <a:stretch/>
        </p:blipFill>
        <p:spPr>
          <a:xfrm rot="5400000">
            <a:off x="3013346" y="609599"/>
            <a:ext cx="6357259" cy="61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7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2500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Solution of problem </a:t>
            </a:r>
            <a:r>
              <a:rPr lang="en-US" sz="4000" b="1" dirty="0" smtClean="0">
                <a:latin typeface="+mn-lt"/>
              </a:rPr>
              <a:t>2</a:t>
            </a:r>
            <a:endParaRPr lang="en-IN" sz="4000" b="1" dirty="0">
              <a:latin typeface="+mn-l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600199" y="798512"/>
          <a:ext cx="9013372" cy="6059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3372"/>
              </a:tblGrid>
              <a:tr h="60594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" t="7620" r="538" b="476"/>
          <a:stretch/>
        </p:blipFill>
        <p:spPr>
          <a:xfrm>
            <a:off x="1600199" y="528034"/>
            <a:ext cx="9013371" cy="629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400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910" y="115911"/>
            <a:ext cx="11951594" cy="618185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+mn-lt"/>
              </a:rPr>
              <a:t>Constituents of Turning moment on Crankshaft</a:t>
            </a:r>
            <a:endParaRPr lang="en-IN" sz="40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910" y="862885"/>
            <a:ext cx="11951594" cy="5885645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n-US" sz="11200" dirty="0" smtClean="0"/>
              <a:t>Turning moment on crankshaft is obtained in the following path:</a:t>
            </a:r>
          </a:p>
          <a:p>
            <a:pPr algn="just"/>
            <a:r>
              <a:rPr lang="en-US" sz="11200" dirty="0" smtClean="0"/>
              <a:t>	F</a:t>
            </a:r>
            <a:r>
              <a:rPr lang="en-US" sz="11200" baseline="-25000" dirty="0" smtClean="0"/>
              <a:t>P </a:t>
            </a:r>
            <a:r>
              <a:rPr lang="en-US" sz="11200" dirty="0" smtClean="0"/>
              <a:t>-&gt; F</a:t>
            </a:r>
            <a:r>
              <a:rPr lang="en-US" sz="11200" baseline="-25000" dirty="0" smtClean="0"/>
              <a:t>Q</a:t>
            </a:r>
            <a:r>
              <a:rPr lang="en-US" sz="11200" dirty="0"/>
              <a:t> </a:t>
            </a:r>
            <a:r>
              <a:rPr lang="en-US" sz="11200" dirty="0" smtClean="0"/>
              <a:t>-&gt; F</a:t>
            </a:r>
            <a:r>
              <a:rPr lang="en-US" sz="11200" baseline="-25000" dirty="0" smtClean="0"/>
              <a:t>T</a:t>
            </a:r>
            <a:r>
              <a:rPr lang="en-IN" sz="11200" dirty="0"/>
              <a:t> </a:t>
            </a:r>
            <a:r>
              <a:rPr lang="en-US" sz="11200" dirty="0" smtClean="0"/>
              <a:t>-&gt; T</a:t>
            </a:r>
            <a:endParaRPr lang="en-IN" sz="11200" dirty="0" smtClean="0"/>
          </a:p>
          <a:p>
            <a:pPr algn="just"/>
            <a:r>
              <a:rPr lang="en-US" sz="11200" dirty="0" smtClean="0"/>
              <a:t>	i.e. T = f(F</a:t>
            </a:r>
            <a:r>
              <a:rPr lang="en-US" sz="11200" baseline="-25000" dirty="0" smtClean="0"/>
              <a:t>P</a:t>
            </a:r>
            <a:r>
              <a:rPr lang="en-US" sz="11200" dirty="0" smtClean="0"/>
              <a:t>)</a:t>
            </a:r>
            <a:endParaRPr lang="en-IN" sz="11200" dirty="0"/>
          </a:p>
          <a:p>
            <a:pPr algn="just"/>
            <a:r>
              <a:rPr lang="en-US" sz="11200" dirty="0" smtClean="0"/>
              <a:t>	As F</a:t>
            </a:r>
            <a:r>
              <a:rPr lang="en-US" sz="11200" baseline="-25000" dirty="0" smtClean="0"/>
              <a:t>P</a:t>
            </a:r>
            <a:r>
              <a:rPr lang="en-US" sz="11200" dirty="0"/>
              <a:t> </a:t>
            </a:r>
            <a:r>
              <a:rPr lang="en-US" sz="11200" dirty="0" smtClean="0"/>
              <a:t>= </a:t>
            </a:r>
            <a:r>
              <a:rPr lang="en-US" sz="11200" dirty="0" err="1" smtClean="0"/>
              <a:t>F</a:t>
            </a:r>
            <a:r>
              <a:rPr lang="en-US" sz="11200" baseline="-25000" dirty="0" err="1" smtClean="0"/>
              <a:t>g</a:t>
            </a:r>
            <a:r>
              <a:rPr lang="en-US" sz="11200" dirty="0"/>
              <a:t> </a:t>
            </a:r>
            <a:r>
              <a:rPr lang="en-US" sz="11200" dirty="0" smtClean="0"/>
              <a:t>+ mẍ + mg</a:t>
            </a:r>
            <a:endParaRPr lang="en-IN" sz="11200" dirty="0" smtClean="0"/>
          </a:p>
          <a:p>
            <a:pPr algn="just"/>
            <a:r>
              <a:rPr lang="en-US" sz="11200" dirty="0" smtClean="0"/>
              <a:t>Consequently, T = f(</a:t>
            </a:r>
            <a:r>
              <a:rPr lang="en-US" sz="11200" dirty="0" err="1" smtClean="0"/>
              <a:t>F</a:t>
            </a:r>
            <a:r>
              <a:rPr lang="en-US" sz="11200" baseline="-25000" dirty="0" err="1" smtClean="0"/>
              <a:t>g</a:t>
            </a:r>
            <a:r>
              <a:rPr lang="en-US" sz="11200" dirty="0" smtClean="0"/>
              <a:t> + mẍ + mg</a:t>
            </a:r>
            <a:r>
              <a:rPr lang="en-IN" sz="11200" dirty="0" smtClean="0"/>
              <a:t>)</a:t>
            </a:r>
          </a:p>
          <a:p>
            <a:pPr algn="just"/>
            <a:r>
              <a:rPr lang="en-US" sz="11200" dirty="0"/>
              <a:t>	</a:t>
            </a:r>
            <a:r>
              <a:rPr lang="en-US" sz="11200" dirty="0" smtClean="0"/>
              <a:t>	       = f(</a:t>
            </a:r>
            <a:r>
              <a:rPr lang="en-US" sz="11200" dirty="0" err="1" smtClean="0"/>
              <a:t>F</a:t>
            </a:r>
            <a:r>
              <a:rPr lang="en-US" sz="11200" baseline="-25000" dirty="0" err="1" smtClean="0"/>
              <a:t>g</a:t>
            </a:r>
            <a:r>
              <a:rPr lang="en-US" sz="11200" dirty="0" smtClean="0"/>
              <a:t>) + f(mẍ) + f(mg)</a:t>
            </a:r>
          </a:p>
          <a:p>
            <a:pPr algn="just"/>
            <a:r>
              <a:rPr lang="en-US" sz="11200" dirty="0"/>
              <a:t>	</a:t>
            </a:r>
            <a:r>
              <a:rPr lang="en-US" sz="11200" dirty="0" smtClean="0"/>
              <a:t>	       = </a:t>
            </a:r>
            <a:r>
              <a:rPr lang="en-US" sz="11200" dirty="0" err="1" smtClean="0"/>
              <a:t>T</a:t>
            </a:r>
            <a:r>
              <a:rPr lang="en-US" sz="11200" baseline="-25000" dirty="0" err="1" smtClean="0"/>
              <a:t>g</a:t>
            </a:r>
            <a:r>
              <a:rPr lang="en-US" sz="11200" dirty="0" smtClean="0"/>
              <a:t> + T</a:t>
            </a:r>
            <a:r>
              <a:rPr lang="en-US" sz="11200" baseline="-25000" dirty="0" smtClean="0"/>
              <a:t>i</a:t>
            </a:r>
            <a:r>
              <a:rPr lang="en-US" sz="11200" dirty="0" smtClean="0"/>
              <a:t>̈ + T</a:t>
            </a:r>
            <a:r>
              <a:rPr lang="en-US" sz="11200" baseline="-25000" dirty="0" smtClean="0"/>
              <a:t>w</a:t>
            </a:r>
            <a:endParaRPr lang="en-US" sz="11200" dirty="0"/>
          </a:p>
          <a:p>
            <a:pPr algn="just"/>
            <a:r>
              <a:rPr lang="en-US" sz="11200" dirty="0" smtClean="0"/>
              <a:t>Where,	</a:t>
            </a:r>
            <a:r>
              <a:rPr lang="en-US" sz="11200" dirty="0" err="1" smtClean="0"/>
              <a:t>T</a:t>
            </a:r>
            <a:r>
              <a:rPr lang="en-US" sz="11200" baseline="-25000" dirty="0" err="1" smtClean="0"/>
              <a:t>g</a:t>
            </a:r>
            <a:r>
              <a:rPr lang="en-US" sz="11200" dirty="0" smtClean="0"/>
              <a:t> is gas torque</a:t>
            </a:r>
          </a:p>
          <a:p>
            <a:pPr algn="just"/>
            <a:r>
              <a:rPr lang="en-US" sz="11200" dirty="0"/>
              <a:t>	</a:t>
            </a:r>
            <a:r>
              <a:rPr lang="en-US" sz="11200" dirty="0" smtClean="0"/>
              <a:t>	T</a:t>
            </a:r>
            <a:r>
              <a:rPr lang="en-US" sz="11200" baseline="-25000" dirty="0" smtClean="0"/>
              <a:t>i</a:t>
            </a:r>
            <a:r>
              <a:rPr lang="en-US" sz="11200" dirty="0" smtClean="0"/>
              <a:t>̈ is inertia torque</a:t>
            </a:r>
          </a:p>
          <a:p>
            <a:pPr algn="just"/>
            <a:r>
              <a:rPr lang="en-US" sz="11200" dirty="0" smtClean="0"/>
              <a:t>And		T</a:t>
            </a:r>
            <a:r>
              <a:rPr lang="en-US" sz="11200" baseline="-25000" dirty="0" smtClean="0"/>
              <a:t>w</a:t>
            </a:r>
            <a:r>
              <a:rPr lang="en-US" sz="11200" dirty="0" smtClean="0"/>
              <a:t> is torque due to the weight of the reciprocating parts.</a:t>
            </a:r>
          </a:p>
          <a:p>
            <a:pPr algn="just"/>
            <a:endParaRPr lang="en-US" sz="11200" dirty="0" smtClean="0"/>
          </a:p>
          <a:p>
            <a:pPr algn="just"/>
            <a:r>
              <a:rPr lang="en-US" sz="11200" dirty="0" smtClean="0"/>
              <a:t>*In general (and obviously for horizontal engine) T</a:t>
            </a:r>
            <a:r>
              <a:rPr lang="en-US" sz="11200" baseline="-25000" dirty="0" smtClean="0"/>
              <a:t>w</a:t>
            </a:r>
            <a:r>
              <a:rPr lang="en-US" sz="11200" dirty="0" smtClean="0"/>
              <a:t> neglected.</a:t>
            </a:r>
          </a:p>
          <a:p>
            <a:pPr algn="just"/>
            <a:r>
              <a:rPr lang="en-US" sz="11200" dirty="0" smtClean="0"/>
              <a:t>*T is further refined (as discusses earlier) if the effect of connecting rod parameters are taken into consideration.</a:t>
            </a:r>
          </a:p>
          <a:p>
            <a:pPr algn="just"/>
            <a:endParaRPr lang="en-US" sz="7000" dirty="0" smtClean="0"/>
          </a:p>
          <a:p>
            <a:pPr algn="just"/>
            <a:endParaRPr lang="en-US" dirty="0" smtClean="0"/>
          </a:p>
          <a:p>
            <a:pPr algn="just"/>
            <a:endParaRPr lang="en-IN" dirty="0" smtClean="0"/>
          </a:p>
          <a:p>
            <a:pPr algn="just"/>
            <a:endParaRPr lang="en-IN" dirty="0" smtClean="0"/>
          </a:p>
          <a:p>
            <a:pPr algn="just"/>
            <a:r>
              <a:rPr lang="en-US" dirty="0" smtClean="0"/>
              <a:t>	</a:t>
            </a:r>
            <a:endParaRPr lang="en-IN" dirty="0" smtClean="0"/>
          </a:p>
          <a:p>
            <a:pPr algn="just"/>
            <a:endParaRPr lang="en-IN" dirty="0" smtClean="0"/>
          </a:p>
          <a:p>
            <a:pPr algn="just"/>
            <a:endParaRPr lang="en-IN" dirty="0" smtClean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3347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6540</TotalTime>
  <Words>264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Effect of static equivalence due to lumped masses of the connecting rod on turning moment</vt:lpstr>
      <vt:lpstr>PROBLEMS</vt:lpstr>
      <vt:lpstr>Solution of problem 1</vt:lpstr>
      <vt:lpstr>(continued)</vt:lpstr>
      <vt:lpstr>Solution of problem 2</vt:lpstr>
      <vt:lpstr>Constituents of Turning moment on Crankshaft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PROBLEMS</dc:title>
  <dc:creator>acer</dc:creator>
  <cp:lastModifiedBy>acer</cp:lastModifiedBy>
  <cp:revision>17</cp:revision>
  <dcterms:created xsi:type="dcterms:W3CDTF">2020-10-14T08:19:35Z</dcterms:created>
  <dcterms:modified xsi:type="dcterms:W3CDTF">2022-09-08T02:32:43Z</dcterms:modified>
</cp:coreProperties>
</file>