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179" autoAdjust="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859334C-CB8A-4D37-A431-168F4AA6D887}"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361A8-BCAD-4F69-94FB-E7A1E65444B0}" type="slidenum">
              <a:rPr lang="en-IN" smtClean="0"/>
              <a:t>‹#›</a:t>
            </a:fld>
            <a:endParaRPr lang="en-IN"/>
          </a:p>
        </p:txBody>
      </p:sp>
    </p:spTree>
    <p:extLst>
      <p:ext uri="{BB962C8B-B14F-4D97-AF65-F5344CB8AC3E}">
        <p14:creationId xmlns:p14="http://schemas.microsoft.com/office/powerpoint/2010/main" val="44750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59334C-CB8A-4D37-A431-168F4AA6D887}"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361A8-BCAD-4F69-94FB-E7A1E65444B0}" type="slidenum">
              <a:rPr lang="en-IN" smtClean="0"/>
              <a:t>‹#›</a:t>
            </a:fld>
            <a:endParaRPr lang="en-IN"/>
          </a:p>
        </p:txBody>
      </p:sp>
    </p:spTree>
    <p:extLst>
      <p:ext uri="{BB962C8B-B14F-4D97-AF65-F5344CB8AC3E}">
        <p14:creationId xmlns:p14="http://schemas.microsoft.com/office/powerpoint/2010/main" val="149368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59334C-CB8A-4D37-A431-168F4AA6D887}"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361A8-BCAD-4F69-94FB-E7A1E65444B0}" type="slidenum">
              <a:rPr lang="en-IN" smtClean="0"/>
              <a:t>‹#›</a:t>
            </a:fld>
            <a:endParaRPr lang="en-IN"/>
          </a:p>
        </p:txBody>
      </p:sp>
    </p:spTree>
    <p:extLst>
      <p:ext uri="{BB962C8B-B14F-4D97-AF65-F5344CB8AC3E}">
        <p14:creationId xmlns:p14="http://schemas.microsoft.com/office/powerpoint/2010/main" val="222497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859334C-CB8A-4D37-A431-168F4AA6D887}"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361A8-BCAD-4F69-94FB-E7A1E65444B0}" type="slidenum">
              <a:rPr lang="en-IN" smtClean="0"/>
              <a:t>‹#›</a:t>
            </a:fld>
            <a:endParaRPr lang="en-IN"/>
          </a:p>
        </p:txBody>
      </p:sp>
    </p:spTree>
    <p:extLst>
      <p:ext uri="{BB962C8B-B14F-4D97-AF65-F5344CB8AC3E}">
        <p14:creationId xmlns:p14="http://schemas.microsoft.com/office/powerpoint/2010/main" val="1093534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59334C-CB8A-4D37-A431-168F4AA6D887}" type="datetimeFigureOut">
              <a:rPr lang="en-IN" smtClean="0"/>
              <a:t>08-09-2022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2361A8-BCAD-4F69-94FB-E7A1E65444B0}" type="slidenum">
              <a:rPr lang="en-IN" smtClean="0"/>
              <a:t>‹#›</a:t>
            </a:fld>
            <a:endParaRPr lang="en-IN"/>
          </a:p>
        </p:txBody>
      </p:sp>
    </p:spTree>
    <p:extLst>
      <p:ext uri="{BB962C8B-B14F-4D97-AF65-F5344CB8AC3E}">
        <p14:creationId xmlns:p14="http://schemas.microsoft.com/office/powerpoint/2010/main" val="88289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859334C-CB8A-4D37-A431-168F4AA6D887}" type="datetimeFigureOut">
              <a:rPr lang="en-IN" smtClean="0"/>
              <a:t>08-09-2022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361A8-BCAD-4F69-94FB-E7A1E65444B0}" type="slidenum">
              <a:rPr lang="en-IN" smtClean="0"/>
              <a:t>‹#›</a:t>
            </a:fld>
            <a:endParaRPr lang="en-IN"/>
          </a:p>
        </p:txBody>
      </p:sp>
    </p:spTree>
    <p:extLst>
      <p:ext uri="{BB962C8B-B14F-4D97-AF65-F5344CB8AC3E}">
        <p14:creationId xmlns:p14="http://schemas.microsoft.com/office/powerpoint/2010/main" val="1642076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859334C-CB8A-4D37-A431-168F4AA6D887}" type="datetimeFigureOut">
              <a:rPr lang="en-IN" smtClean="0"/>
              <a:t>08-09-2022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2361A8-BCAD-4F69-94FB-E7A1E65444B0}" type="slidenum">
              <a:rPr lang="en-IN" smtClean="0"/>
              <a:t>‹#›</a:t>
            </a:fld>
            <a:endParaRPr lang="en-IN"/>
          </a:p>
        </p:txBody>
      </p:sp>
    </p:spTree>
    <p:extLst>
      <p:ext uri="{BB962C8B-B14F-4D97-AF65-F5344CB8AC3E}">
        <p14:creationId xmlns:p14="http://schemas.microsoft.com/office/powerpoint/2010/main" val="375123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859334C-CB8A-4D37-A431-168F4AA6D887}" type="datetimeFigureOut">
              <a:rPr lang="en-IN" smtClean="0"/>
              <a:t>08-09-2022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2361A8-BCAD-4F69-94FB-E7A1E65444B0}" type="slidenum">
              <a:rPr lang="en-IN" smtClean="0"/>
              <a:t>‹#›</a:t>
            </a:fld>
            <a:endParaRPr lang="en-IN"/>
          </a:p>
        </p:txBody>
      </p:sp>
    </p:spTree>
    <p:extLst>
      <p:ext uri="{BB962C8B-B14F-4D97-AF65-F5344CB8AC3E}">
        <p14:creationId xmlns:p14="http://schemas.microsoft.com/office/powerpoint/2010/main" val="166184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9334C-CB8A-4D37-A431-168F4AA6D887}" type="datetimeFigureOut">
              <a:rPr lang="en-IN" smtClean="0"/>
              <a:t>08-09-2022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2361A8-BCAD-4F69-94FB-E7A1E65444B0}" type="slidenum">
              <a:rPr lang="en-IN" smtClean="0"/>
              <a:t>‹#›</a:t>
            </a:fld>
            <a:endParaRPr lang="en-IN"/>
          </a:p>
        </p:txBody>
      </p:sp>
    </p:spTree>
    <p:extLst>
      <p:ext uri="{BB962C8B-B14F-4D97-AF65-F5344CB8AC3E}">
        <p14:creationId xmlns:p14="http://schemas.microsoft.com/office/powerpoint/2010/main" val="1237752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59334C-CB8A-4D37-A431-168F4AA6D887}" type="datetimeFigureOut">
              <a:rPr lang="en-IN" smtClean="0"/>
              <a:t>08-09-2022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361A8-BCAD-4F69-94FB-E7A1E65444B0}" type="slidenum">
              <a:rPr lang="en-IN" smtClean="0"/>
              <a:t>‹#›</a:t>
            </a:fld>
            <a:endParaRPr lang="en-IN"/>
          </a:p>
        </p:txBody>
      </p:sp>
    </p:spTree>
    <p:extLst>
      <p:ext uri="{BB962C8B-B14F-4D97-AF65-F5344CB8AC3E}">
        <p14:creationId xmlns:p14="http://schemas.microsoft.com/office/powerpoint/2010/main" val="2106960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59334C-CB8A-4D37-A431-168F4AA6D887}" type="datetimeFigureOut">
              <a:rPr lang="en-IN" smtClean="0"/>
              <a:t>08-09-2022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2361A8-BCAD-4F69-94FB-E7A1E65444B0}" type="slidenum">
              <a:rPr lang="en-IN" smtClean="0"/>
              <a:t>‹#›</a:t>
            </a:fld>
            <a:endParaRPr lang="en-IN"/>
          </a:p>
        </p:txBody>
      </p:sp>
    </p:spTree>
    <p:extLst>
      <p:ext uri="{BB962C8B-B14F-4D97-AF65-F5344CB8AC3E}">
        <p14:creationId xmlns:p14="http://schemas.microsoft.com/office/powerpoint/2010/main" val="309060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9334C-CB8A-4D37-A431-168F4AA6D887}" type="datetimeFigureOut">
              <a:rPr lang="en-IN" smtClean="0"/>
              <a:t>08-09-2022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361A8-BCAD-4F69-94FB-E7A1E65444B0}" type="slidenum">
              <a:rPr lang="en-IN" smtClean="0"/>
              <a:t>‹#›</a:t>
            </a:fld>
            <a:endParaRPr lang="en-IN"/>
          </a:p>
        </p:txBody>
      </p:sp>
    </p:spTree>
    <p:extLst>
      <p:ext uri="{BB962C8B-B14F-4D97-AF65-F5344CB8AC3E}">
        <p14:creationId xmlns:p14="http://schemas.microsoft.com/office/powerpoint/2010/main" val="111488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884" y="115911"/>
            <a:ext cx="10490915" cy="785610"/>
          </a:xfrm>
        </p:spPr>
        <p:txBody>
          <a:bodyPr>
            <a:noAutofit/>
          </a:bodyPr>
          <a:lstStyle/>
          <a:p>
            <a:pPr algn="ctr"/>
            <a:r>
              <a:rPr lang="en-US" b="1" dirty="0" smtClean="0">
                <a:latin typeface="+mn-lt"/>
              </a:rPr>
              <a:t>Two stroke and four stroke engines</a:t>
            </a:r>
            <a:endParaRPr lang="en-IN" b="1" dirty="0">
              <a:latin typeface="+mn-lt"/>
            </a:endParaRPr>
          </a:p>
        </p:txBody>
      </p:sp>
      <p:sp>
        <p:nvSpPr>
          <p:cNvPr id="3" name="Content Placeholder 2"/>
          <p:cNvSpPr>
            <a:spLocks noGrp="1"/>
          </p:cNvSpPr>
          <p:nvPr>
            <p:ph idx="1"/>
          </p:nvPr>
        </p:nvSpPr>
        <p:spPr>
          <a:xfrm>
            <a:off x="103031" y="1339403"/>
            <a:ext cx="11977352" cy="5190187"/>
          </a:xfrm>
        </p:spPr>
        <p:txBody>
          <a:bodyPr>
            <a:noAutofit/>
          </a:bodyPr>
          <a:lstStyle/>
          <a:p>
            <a:pPr marL="0" indent="0" algn="just">
              <a:buNone/>
            </a:pPr>
            <a:r>
              <a:rPr lang="en-US" sz="2600" dirty="0" smtClean="0"/>
              <a:t>A </a:t>
            </a:r>
            <a:r>
              <a:rPr lang="en-US" sz="2600" b="1" dirty="0" smtClean="0"/>
              <a:t>two stroke engine</a:t>
            </a:r>
            <a:r>
              <a:rPr lang="en-US" sz="2600" dirty="0" smtClean="0"/>
              <a:t> has the cycle duration of one revolution of the crank i.e. 360</a:t>
            </a:r>
            <a:r>
              <a:rPr lang="en-US" sz="2600" baseline="30000" dirty="0" smtClean="0"/>
              <a:t>0 </a:t>
            </a:r>
            <a:r>
              <a:rPr lang="en-US" sz="2600" dirty="0" smtClean="0"/>
              <a:t>with one </a:t>
            </a:r>
            <a:r>
              <a:rPr lang="en-US" sz="2600" b="1" dirty="0" smtClean="0"/>
              <a:t>power stroke </a:t>
            </a:r>
            <a:r>
              <a:rPr lang="en-US" sz="2600" dirty="0" smtClean="0"/>
              <a:t>(0</a:t>
            </a:r>
            <a:r>
              <a:rPr lang="en-US" sz="2600" baseline="30000" dirty="0" smtClean="0"/>
              <a:t>0 </a:t>
            </a:r>
            <a:r>
              <a:rPr lang="en-US" sz="2600" dirty="0" smtClean="0"/>
              <a:t>to 180</a:t>
            </a:r>
            <a:r>
              <a:rPr lang="en-US" sz="2600" baseline="30000" dirty="0" smtClean="0"/>
              <a:t>0</a:t>
            </a:r>
            <a:r>
              <a:rPr lang="en-US" sz="2600" dirty="0" smtClean="0"/>
              <a:t>, when piston moves from IDC to ODC) and one </a:t>
            </a:r>
            <a:r>
              <a:rPr lang="en-US" sz="2600" b="1" dirty="0" smtClean="0"/>
              <a:t>exhaust/intake stroke </a:t>
            </a:r>
            <a:r>
              <a:rPr lang="en-US" sz="2600" dirty="0" smtClean="0"/>
              <a:t>(180</a:t>
            </a:r>
            <a:r>
              <a:rPr lang="en-US" sz="2600" baseline="30000" dirty="0" smtClean="0"/>
              <a:t>0</a:t>
            </a:r>
            <a:r>
              <a:rPr lang="en-US" sz="2600" dirty="0" smtClean="0"/>
              <a:t> to 360</a:t>
            </a:r>
            <a:r>
              <a:rPr lang="en-US" sz="2600" baseline="30000" dirty="0" smtClean="0"/>
              <a:t>0</a:t>
            </a:r>
            <a:r>
              <a:rPr lang="en-US" sz="2600" dirty="0" smtClean="0"/>
              <a:t>, when piston moves back from ODC to IDC).</a:t>
            </a:r>
          </a:p>
          <a:p>
            <a:pPr marL="0" indent="0" algn="just">
              <a:buNone/>
            </a:pPr>
            <a:endParaRPr lang="en-US" sz="2600" dirty="0" smtClean="0"/>
          </a:p>
          <a:p>
            <a:pPr marL="0" indent="0" algn="just">
              <a:buNone/>
            </a:pPr>
            <a:r>
              <a:rPr lang="en-US" sz="2600" dirty="0" smtClean="0"/>
              <a:t>A </a:t>
            </a:r>
            <a:r>
              <a:rPr lang="en-US" sz="2600" b="1" dirty="0" smtClean="0"/>
              <a:t>four stroke engine </a:t>
            </a:r>
            <a:r>
              <a:rPr lang="en-US" sz="2600" dirty="0" smtClean="0"/>
              <a:t>has the cycle duration of two revolutions of the crank i.e. 720</a:t>
            </a:r>
            <a:r>
              <a:rPr lang="en-US" sz="2600" baseline="30000" dirty="0" smtClean="0"/>
              <a:t>0 </a:t>
            </a:r>
            <a:r>
              <a:rPr lang="en-US" sz="2600" dirty="0" smtClean="0"/>
              <a:t>with one </a:t>
            </a:r>
            <a:r>
              <a:rPr lang="en-US" sz="2600" b="1" dirty="0" smtClean="0"/>
              <a:t>power stroke </a:t>
            </a:r>
            <a:r>
              <a:rPr lang="en-US" sz="2600" dirty="0" smtClean="0"/>
              <a:t>(0</a:t>
            </a:r>
            <a:r>
              <a:rPr lang="en-US" sz="2600" baseline="30000" dirty="0" smtClean="0"/>
              <a:t>0 </a:t>
            </a:r>
            <a:r>
              <a:rPr lang="en-US" sz="2600" dirty="0" smtClean="0"/>
              <a:t>to 180</a:t>
            </a:r>
            <a:r>
              <a:rPr lang="en-US" sz="2600" baseline="30000" dirty="0" smtClean="0"/>
              <a:t>0</a:t>
            </a:r>
            <a:r>
              <a:rPr lang="en-US" sz="2600" dirty="0" smtClean="0"/>
              <a:t>, when piston moves from IDC to ODC), followed by the three subsequent strokes, namely, </a:t>
            </a:r>
            <a:r>
              <a:rPr lang="en-US" sz="2600" b="1" dirty="0" smtClean="0"/>
              <a:t>exhaust stroke </a:t>
            </a:r>
            <a:r>
              <a:rPr lang="en-US" sz="2600" dirty="0" smtClean="0"/>
              <a:t>(180</a:t>
            </a:r>
            <a:r>
              <a:rPr lang="en-US" sz="2600" baseline="30000" dirty="0" smtClean="0"/>
              <a:t>0</a:t>
            </a:r>
            <a:r>
              <a:rPr lang="en-US" sz="2600" dirty="0" smtClean="0"/>
              <a:t> to 360</a:t>
            </a:r>
            <a:r>
              <a:rPr lang="en-US" sz="2600" baseline="30000" dirty="0" smtClean="0"/>
              <a:t>0</a:t>
            </a:r>
            <a:r>
              <a:rPr lang="en-US" sz="2600" dirty="0" smtClean="0"/>
              <a:t>, when piston moves back from ODC to IDC), </a:t>
            </a:r>
            <a:r>
              <a:rPr lang="en-US" sz="2600" b="1" dirty="0" smtClean="0"/>
              <a:t>suction stroke </a:t>
            </a:r>
            <a:r>
              <a:rPr lang="en-US" sz="2600" dirty="0" smtClean="0"/>
              <a:t>(360</a:t>
            </a:r>
            <a:r>
              <a:rPr lang="en-US" sz="2600" baseline="30000" dirty="0" smtClean="0"/>
              <a:t>0 </a:t>
            </a:r>
            <a:r>
              <a:rPr lang="en-US" sz="2600" dirty="0" smtClean="0"/>
              <a:t>to 540</a:t>
            </a:r>
            <a:r>
              <a:rPr lang="en-US" sz="2600" baseline="30000" dirty="0" smtClean="0"/>
              <a:t>0</a:t>
            </a:r>
            <a:r>
              <a:rPr lang="en-US" sz="2600" dirty="0" smtClean="0"/>
              <a:t>, when piston moves from IDC to ODC) and </a:t>
            </a:r>
            <a:r>
              <a:rPr lang="en-US" sz="2600" b="1" dirty="0" smtClean="0"/>
              <a:t>compression stroke </a:t>
            </a:r>
            <a:r>
              <a:rPr lang="en-US" sz="2600" dirty="0" smtClean="0"/>
              <a:t>(540</a:t>
            </a:r>
            <a:r>
              <a:rPr lang="en-US" sz="2600" baseline="30000" dirty="0" smtClean="0"/>
              <a:t>0</a:t>
            </a:r>
            <a:r>
              <a:rPr lang="en-US" sz="2600" dirty="0" smtClean="0"/>
              <a:t> to 720</a:t>
            </a:r>
            <a:r>
              <a:rPr lang="en-US" sz="2600" baseline="30000" dirty="0" smtClean="0"/>
              <a:t>0</a:t>
            </a:r>
            <a:r>
              <a:rPr lang="en-US" sz="2600" dirty="0" smtClean="0"/>
              <a:t>, when piston again moves back from ODC to IDC) in cyclic order. </a:t>
            </a:r>
            <a:r>
              <a:rPr lang="en-US" sz="2600" i="1" dirty="0" smtClean="0"/>
              <a:t>Practically, the gauge pressure within the cylinder is almost zero during exhaust and suction strokes</a:t>
            </a:r>
            <a:r>
              <a:rPr lang="en-US" sz="2600" dirty="0" smtClean="0"/>
              <a:t>.</a:t>
            </a:r>
            <a:endParaRPr lang="en-US" sz="2600" dirty="0"/>
          </a:p>
          <a:p>
            <a:pPr marL="0" indent="0" algn="just">
              <a:buNone/>
            </a:pPr>
            <a:endParaRPr lang="en-US" sz="2600" i="1" dirty="0" smtClean="0"/>
          </a:p>
          <a:p>
            <a:pPr marL="0" indent="0" algn="just">
              <a:buNone/>
            </a:pPr>
            <a:r>
              <a:rPr lang="en-US" sz="2600" i="1" dirty="0" smtClean="0"/>
              <a:t>**Know about SI and CI engines (though not within present scope)</a:t>
            </a:r>
            <a:endParaRPr lang="en-IN" sz="2600" i="1" dirty="0" smtClean="0"/>
          </a:p>
          <a:p>
            <a:pPr marL="0" indent="0">
              <a:buNone/>
            </a:pPr>
            <a:endParaRPr lang="en-IN" sz="3200" dirty="0"/>
          </a:p>
        </p:txBody>
      </p:sp>
    </p:spTree>
    <p:extLst>
      <p:ext uri="{BB962C8B-B14F-4D97-AF65-F5344CB8AC3E}">
        <p14:creationId xmlns:p14="http://schemas.microsoft.com/office/powerpoint/2010/main" val="68702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0"/>
            <a:ext cx="9144000" cy="579549"/>
          </a:xfrm>
        </p:spPr>
        <p:txBody>
          <a:bodyPr>
            <a:noAutofit/>
          </a:bodyPr>
          <a:lstStyle/>
          <a:p>
            <a:r>
              <a:rPr lang="en-US" sz="3600" b="1" dirty="0" smtClean="0">
                <a:latin typeface="+mn-lt"/>
              </a:rPr>
              <a:t>Turning Moment </a:t>
            </a:r>
            <a:r>
              <a:rPr lang="en-US" sz="3600" b="1" dirty="0">
                <a:latin typeface="+mn-lt"/>
              </a:rPr>
              <a:t>D</a:t>
            </a:r>
            <a:r>
              <a:rPr lang="en-US" sz="3600" b="1" dirty="0" smtClean="0">
                <a:latin typeface="+mn-lt"/>
              </a:rPr>
              <a:t>iagram and Flywheel</a:t>
            </a:r>
            <a:endParaRPr lang="en-IN" sz="3600" b="1" dirty="0">
              <a:latin typeface="+mn-lt"/>
            </a:endParaRPr>
          </a:p>
        </p:txBody>
      </p:sp>
      <p:sp>
        <p:nvSpPr>
          <p:cNvPr id="3" name="Subtitle 2"/>
          <p:cNvSpPr>
            <a:spLocks noGrp="1"/>
          </p:cNvSpPr>
          <p:nvPr>
            <p:ph type="subTitle" idx="1"/>
          </p:nvPr>
        </p:nvSpPr>
        <p:spPr>
          <a:xfrm>
            <a:off x="0" y="579548"/>
            <a:ext cx="12192000" cy="6278451"/>
          </a:xfrm>
        </p:spPr>
        <p:txBody>
          <a:bodyPr/>
          <a:lstStyle/>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616980673"/>
              </p:ext>
            </p:extLst>
          </p:nvPr>
        </p:nvGraphicFramePr>
        <p:xfrm>
          <a:off x="12879" y="579546"/>
          <a:ext cx="12183414" cy="8960480"/>
        </p:xfrm>
        <a:graphic>
          <a:graphicData uri="http://schemas.openxmlformats.org/drawingml/2006/table">
            <a:tbl>
              <a:tblPr firstRow="1" bandRow="1">
                <a:tableStyleId>{5C22544A-7EE6-4342-B048-85BDC9FD1C3A}</a:tableStyleId>
              </a:tblPr>
              <a:tblGrid>
                <a:gridCol w="3786389"/>
                <a:gridCol w="8397025"/>
              </a:tblGrid>
              <a:tr h="5821254">
                <a:tc>
                  <a:txBody>
                    <a:bodyPr/>
                    <a:lstStyle/>
                    <a:p>
                      <a:endParaRPr lang="en-IN" dirty="0"/>
                    </a:p>
                  </a:txBody>
                  <a:tcPr/>
                </a:tc>
                <a:tc>
                  <a:txBody>
                    <a:bodyPr/>
                    <a:lstStyle/>
                    <a:p>
                      <a:endParaRPr lang="en-IN" dirty="0"/>
                    </a:p>
                  </a:txBody>
                  <a:tcPr/>
                </a:tc>
              </a:tr>
              <a:tr h="3139226">
                <a:tc>
                  <a:txBody>
                    <a:bodyPr/>
                    <a:lstStyle/>
                    <a:p>
                      <a:pPr algn="ctr"/>
                      <a:r>
                        <a:rPr lang="en-US" sz="2800" dirty="0" smtClean="0">
                          <a:latin typeface="+mn-lt"/>
                        </a:rPr>
                        <a:t>Indicator</a:t>
                      </a:r>
                      <a:r>
                        <a:rPr lang="en-US" sz="2800" baseline="0" dirty="0" smtClean="0">
                          <a:latin typeface="+mn-lt"/>
                        </a:rPr>
                        <a:t> Diagram</a:t>
                      </a:r>
                      <a:endParaRPr lang="en-IN" sz="2800"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aseline="0" dirty="0" smtClean="0">
                          <a:latin typeface="+mn-lt"/>
                        </a:rPr>
                        <a:t>Turning Moment Diagram for a 4-stroke Petrol Engine</a:t>
                      </a:r>
                      <a:endParaRPr lang="en-IN" sz="2800" dirty="0" smtClean="0">
                        <a:latin typeface="+mn-lt"/>
                      </a:endParaRPr>
                    </a:p>
                    <a:p>
                      <a:pPr algn="ctr"/>
                      <a:endParaRPr lang="en-IN" dirty="0"/>
                    </a:p>
                  </a:txBody>
                  <a:tcPr/>
                </a:tc>
              </a:tr>
            </a:tbl>
          </a:graphicData>
        </a:graphic>
      </p:graphicFrame>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9025" t="604" r="16032" b="5303"/>
          <a:stretch/>
        </p:blipFill>
        <p:spPr>
          <a:xfrm rot="5400000">
            <a:off x="-1003578" y="1583127"/>
            <a:ext cx="5793546" cy="3786388"/>
          </a:xfrm>
          <a:prstGeom prst="rect">
            <a:avLst/>
          </a:prstGeom>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0472" t="39813" r="12538" b="20374"/>
          <a:stretch/>
        </p:blipFill>
        <p:spPr>
          <a:xfrm>
            <a:off x="3838393" y="579547"/>
            <a:ext cx="8353606" cy="5793547"/>
          </a:xfrm>
          <a:prstGeom prst="rect">
            <a:avLst/>
          </a:prstGeom>
        </p:spPr>
      </p:pic>
    </p:spTree>
    <p:extLst>
      <p:ext uri="{BB962C8B-B14F-4D97-AF65-F5344CB8AC3E}">
        <p14:creationId xmlns:p14="http://schemas.microsoft.com/office/powerpoint/2010/main" val="312226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44770"/>
          </a:xfrm>
        </p:spPr>
        <p:txBody>
          <a:bodyPr>
            <a:normAutofit/>
          </a:bodyPr>
          <a:lstStyle/>
          <a:p>
            <a:pPr algn="ctr"/>
            <a:r>
              <a:rPr lang="en-US" sz="3200" b="1" dirty="0" smtClean="0">
                <a:latin typeface="+mn-lt"/>
              </a:rPr>
              <a:t>Important terms connected to Turning </a:t>
            </a:r>
            <a:r>
              <a:rPr lang="en-US" sz="3200" b="1" dirty="0">
                <a:latin typeface="+mn-lt"/>
              </a:rPr>
              <a:t>M</a:t>
            </a:r>
            <a:r>
              <a:rPr lang="en-US" sz="3200" b="1" dirty="0" smtClean="0">
                <a:latin typeface="+mn-lt"/>
              </a:rPr>
              <a:t>oment </a:t>
            </a:r>
            <a:r>
              <a:rPr lang="en-US" sz="3200" b="1" dirty="0">
                <a:latin typeface="+mn-lt"/>
              </a:rPr>
              <a:t>D</a:t>
            </a:r>
            <a:r>
              <a:rPr lang="en-US" sz="3200" b="1" dirty="0" smtClean="0">
                <a:latin typeface="+mn-lt"/>
              </a:rPr>
              <a:t>iagram</a:t>
            </a:r>
            <a:endParaRPr lang="en-IN" sz="3200" b="1" dirty="0">
              <a:latin typeface="+mn-lt"/>
            </a:endParaRPr>
          </a:p>
        </p:txBody>
      </p:sp>
      <p:sp>
        <p:nvSpPr>
          <p:cNvPr id="3" name="Content Placeholder 2"/>
          <p:cNvSpPr>
            <a:spLocks noGrp="1"/>
          </p:cNvSpPr>
          <p:nvPr>
            <p:ph idx="1"/>
          </p:nvPr>
        </p:nvSpPr>
        <p:spPr>
          <a:xfrm>
            <a:off x="0" y="644769"/>
            <a:ext cx="12192000" cy="6213231"/>
          </a:xfrm>
        </p:spPr>
        <p:txBody>
          <a:bodyPr>
            <a:normAutofit lnSpcReduction="10000"/>
          </a:bodyPr>
          <a:lstStyle/>
          <a:p>
            <a:pPr marL="0" indent="0" algn="just">
              <a:buNone/>
            </a:pPr>
            <a:r>
              <a:rPr lang="en-US" sz="2600" b="1" dirty="0" smtClean="0"/>
              <a:t>Work done/cycle </a:t>
            </a:r>
            <a:r>
              <a:rPr lang="en-US" sz="2600" dirty="0" smtClean="0"/>
              <a:t>= </a:t>
            </a:r>
            <a:r>
              <a:rPr lang="en-US" sz="2600" dirty="0" smtClean="0">
                <a:ea typeface="Microsoft YaHei Light" panose="020B0502040204020203" pitchFamily="34" charset="-122"/>
              </a:rPr>
              <a:t>∮Td</a:t>
            </a:r>
            <a:r>
              <a:rPr lang="en-US" sz="2600" dirty="0" smtClean="0">
                <a:ea typeface="Microsoft YaHei Light" panose="020B0502040204020203" pitchFamily="34" charset="-122"/>
                <a:sym typeface="Symbol" panose="05050102010706020507" pitchFamily="18" charset="2"/>
              </a:rPr>
              <a:t> where duration of the usual cycle is one revolution (2) or two revolutions (4) for 2-stroke or 4-stroke engine respectively (in Joule)</a:t>
            </a:r>
          </a:p>
          <a:p>
            <a:pPr marL="0" indent="0" algn="just">
              <a:buNone/>
            </a:pPr>
            <a:r>
              <a:rPr lang="en-US" sz="2600" b="1" dirty="0"/>
              <a:t>Work </a:t>
            </a:r>
            <a:r>
              <a:rPr lang="en-US" sz="2600" b="1" dirty="0" smtClean="0"/>
              <a:t>done/revolution = (Work done/cycle)/(number of revolutions per cycle) </a:t>
            </a:r>
            <a:r>
              <a:rPr lang="en-US" sz="2600" dirty="0">
                <a:ea typeface="Microsoft YaHei Light" panose="020B0502040204020203" pitchFamily="34" charset="-122"/>
                <a:sym typeface="Symbol" panose="05050102010706020507" pitchFamily="18" charset="2"/>
              </a:rPr>
              <a:t>(in Joule</a:t>
            </a:r>
            <a:r>
              <a:rPr lang="en-US" sz="2600" dirty="0" smtClean="0">
                <a:ea typeface="Microsoft YaHei Light" panose="020B0502040204020203" pitchFamily="34" charset="-122"/>
                <a:sym typeface="Symbol" panose="05050102010706020507" pitchFamily="18" charset="2"/>
              </a:rPr>
              <a:t>)</a:t>
            </a:r>
            <a:endParaRPr lang="en-US" sz="2600" b="1" dirty="0" smtClean="0"/>
          </a:p>
          <a:p>
            <a:pPr marL="0" indent="0" algn="just">
              <a:buNone/>
            </a:pPr>
            <a:r>
              <a:rPr lang="en-US" sz="2600" dirty="0"/>
              <a:t>w</a:t>
            </a:r>
            <a:r>
              <a:rPr lang="en-US" sz="2600" dirty="0" smtClean="0"/>
              <a:t>here the duration of the cycle is in radian</a:t>
            </a:r>
          </a:p>
          <a:p>
            <a:pPr marL="0" indent="0" algn="just">
              <a:buNone/>
            </a:pPr>
            <a:r>
              <a:rPr lang="en-US" sz="2600" b="1" dirty="0" smtClean="0">
                <a:ea typeface="Microsoft YaHei Light" panose="020B0502040204020203" pitchFamily="34" charset="-122"/>
                <a:sym typeface="Symbol" panose="05050102010706020507" pitchFamily="18" charset="2"/>
              </a:rPr>
              <a:t>Mean Torque </a:t>
            </a:r>
            <a:r>
              <a:rPr lang="en-US" sz="2600" dirty="0" smtClean="0">
                <a:ea typeface="Microsoft YaHei Light" panose="020B0502040204020203" pitchFamily="34" charset="-122"/>
                <a:sym typeface="Symbol" panose="05050102010706020507" pitchFamily="18" charset="2"/>
              </a:rPr>
              <a:t>T</a:t>
            </a:r>
            <a:r>
              <a:rPr lang="en-US" sz="2600" baseline="-25000" dirty="0" smtClean="0">
                <a:ea typeface="Microsoft YaHei Light" panose="020B0502040204020203" pitchFamily="34" charset="-122"/>
                <a:sym typeface="Symbol" panose="05050102010706020507" pitchFamily="18" charset="2"/>
              </a:rPr>
              <a:t>m</a:t>
            </a:r>
            <a:r>
              <a:rPr lang="en-US" sz="2600" dirty="0" smtClean="0">
                <a:ea typeface="Microsoft YaHei Light" panose="020B0502040204020203" pitchFamily="34" charset="-122"/>
                <a:sym typeface="Symbol" panose="05050102010706020507" pitchFamily="18" charset="2"/>
              </a:rPr>
              <a:t> = (</a:t>
            </a:r>
            <a:r>
              <a:rPr lang="en-US" sz="2600" dirty="0" smtClean="0"/>
              <a:t>Work done/cycle)/</a:t>
            </a:r>
            <a:r>
              <a:rPr lang="en-US" sz="2600" dirty="0" smtClean="0">
                <a:ea typeface="Microsoft YaHei Light" panose="020B0502040204020203" pitchFamily="34" charset="-122"/>
                <a:sym typeface="Symbol" panose="05050102010706020507" pitchFamily="18" charset="2"/>
              </a:rPr>
              <a:t>duration of the cycle</a:t>
            </a:r>
          </a:p>
          <a:p>
            <a:pPr marL="0" indent="0" algn="just">
              <a:buNone/>
            </a:pPr>
            <a:r>
              <a:rPr lang="en-US" sz="2600" dirty="0">
                <a:ea typeface="Microsoft YaHei Light" panose="020B0502040204020203" pitchFamily="34" charset="-122"/>
                <a:sym typeface="Symbol" panose="05050102010706020507" pitchFamily="18" charset="2"/>
              </a:rPr>
              <a:t>	</a:t>
            </a:r>
            <a:r>
              <a:rPr lang="en-US" sz="2600" dirty="0" smtClean="0">
                <a:ea typeface="Microsoft YaHei Light" panose="020B0502040204020203" pitchFamily="34" charset="-122"/>
                <a:sym typeface="Symbol" panose="05050102010706020507" pitchFamily="18" charset="2"/>
              </a:rPr>
              <a:t>	        = </a:t>
            </a:r>
            <a:r>
              <a:rPr lang="en-US" sz="2600" dirty="0">
                <a:ea typeface="Microsoft YaHei Light" panose="020B0502040204020203" pitchFamily="34" charset="-122"/>
                <a:sym typeface="Symbol" panose="05050102010706020507" pitchFamily="18" charset="2"/>
              </a:rPr>
              <a:t>(</a:t>
            </a:r>
            <a:r>
              <a:rPr lang="en-US" sz="2600" dirty="0"/>
              <a:t>Work </a:t>
            </a:r>
            <a:r>
              <a:rPr lang="en-US" sz="2600" dirty="0" smtClean="0"/>
              <a:t>done/revolution)/</a:t>
            </a:r>
            <a:r>
              <a:rPr lang="en-US" sz="2600" dirty="0" smtClean="0">
                <a:ea typeface="Microsoft YaHei Light" panose="020B0502040204020203" pitchFamily="34" charset="-122"/>
                <a:sym typeface="Symbol" panose="05050102010706020507" pitchFamily="18" charset="2"/>
              </a:rPr>
              <a:t>(</a:t>
            </a:r>
            <a:r>
              <a:rPr lang="en-US" sz="2600" dirty="0">
                <a:ea typeface="Microsoft YaHei Light" panose="020B0502040204020203" pitchFamily="34" charset="-122"/>
                <a:sym typeface="Symbol" panose="05050102010706020507" pitchFamily="18" charset="2"/>
              </a:rPr>
              <a:t>2</a:t>
            </a:r>
            <a:r>
              <a:rPr lang="en-US" sz="2600" dirty="0" smtClean="0">
                <a:ea typeface="Microsoft YaHei Light" panose="020B0502040204020203" pitchFamily="34" charset="-122"/>
                <a:sym typeface="Symbol" panose="05050102010706020507" pitchFamily="18" charset="2"/>
              </a:rPr>
              <a:t>) in Nm</a:t>
            </a:r>
          </a:p>
          <a:p>
            <a:pPr marL="0" indent="0" algn="just">
              <a:buNone/>
            </a:pPr>
            <a:r>
              <a:rPr lang="en-US" sz="2600" b="1" dirty="0" smtClean="0">
                <a:ea typeface="Microsoft YaHei Light" panose="020B0502040204020203" pitchFamily="34" charset="-122"/>
                <a:sym typeface="Symbol" panose="05050102010706020507" pitchFamily="18" charset="2"/>
              </a:rPr>
              <a:t>Power of the engine </a:t>
            </a:r>
            <a:r>
              <a:rPr lang="en-US" sz="2600" dirty="0" smtClean="0">
                <a:ea typeface="Microsoft YaHei Light" panose="020B0502040204020203" pitchFamily="34" charset="-122"/>
                <a:sym typeface="Symbol" panose="05050102010706020507" pitchFamily="18" charset="2"/>
              </a:rPr>
              <a:t>= </a:t>
            </a:r>
            <a:r>
              <a:rPr lang="en-US" sz="2600" baseline="-25000" dirty="0" err="1" smtClean="0">
                <a:ea typeface="Microsoft YaHei Light" panose="020B0502040204020203" pitchFamily="34" charset="-122"/>
                <a:sym typeface="Symbol" panose="05050102010706020507" pitchFamily="18" charset="2"/>
              </a:rPr>
              <a:t>m</a:t>
            </a:r>
            <a:r>
              <a:rPr lang="en-US" sz="2600" dirty="0" err="1" smtClean="0">
                <a:ea typeface="Microsoft YaHei Light" panose="020B0502040204020203" pitchFamily="34" charset="-122"/>
                <a:sym typeface="Symbol" panose="05050102010706020507" pitchFamily="18" charset="2"/>
              </a:rPr>
              <a:t>T</a:t>
            </a:r>
            <a:r>
              <a:rPr lang="en-US" sz="2600" baseline="-25000" dirty="0" err="1" smtClean="0">
                <a:ea typeface="Microsoft YaHei Light" panose="020B0502040204020203" pitchFamily="34" charset="-122"/>
                <a:sym typeface="Symbol" panose="05050102010706020507" pitchFamily="18" charset="2"/>
              </a:rPr>
              <a:t>m</a:t>
            </a:r>
            <a:r>
              <a:rPr lang="en-US" sz="2600" dirty="0" smtClean="0">
                <a:ea typeface="Microsoft YaHei Light" panose="020B0502040204020203" pitchFamily="34" charset="-122"/>
                <a:sym typeface="Symbol" panose="05050102010706020507" pitchFamily="18" charset="2"/>
              </a:rPr>
              <a:t>=2NT</a:t>
            </a:r>
            <a:r>
              <a:rPr lang="en-US" sz="2600" baseline="-25000" dirty="0" smtClean="0">
                <a:ea typeface="Microsoft YaHei Light" panose="020B0502040204020203" pitchFamily="34" charset="-122"/>
                <a:sym typeface="Symbol" panose="05050102010706020507" pitchFamily="18" charset="2"/>
              </a:rPr>
              <a:t>m</a:t>
            </a:r>
            <a:r>
              <a:rPr lang="en-US" sz="2600" dirty="0" smtClean="0">
                <a:ea typeface="Microsoft YaHei Light" panose="020B0502040204020203" pitchFamily="34" charset="-122"/>
                <a:sym typeface="Symbol" panose="05050102010706020507" pitchFamily="18" charset="2"/>
              </a:rPr>
              <a:t>/60 in Watt, where </a:t>
            </a:r>
            <a:r>
              <a:rPr lang="en-US" sz="2600" dirty="0">
                <a:ea typeface="Microsoft YaHei Light" panose="020B0502040204020203" pitchFamily="34" charset="-122"/>
                <a:sym typeface="Symbol" panose="05050102010706020507" pitchFamily="18" charset="2"/>
              </a:rPr>
              <a:t></a:t>
            </a:r>
            <a:r>
              <a:rPr lang="en-US" sz="2600" baseline="-25000" dirty="0">
                <a:ea typeface="Microsoft YaHei Light" panose="020B0502040204020203" pitchFamily="34" charset="-122"/>
                <a:sym typeface="Symbol" panose="05050102010706020507" pitchFamily="18" charset="2"/>
              </a:rPr>
              <a:t>m</a:t>
            </a:r>
            <a:r>
              <a:rPr lang="en-US" sz="2600" dirty="0" smtClean="0">
                <a:ea typeface="Microsoft YaHei Light" panose="020B0502040204020203" pitchFamily="34" charset="-122"/>
                <a:sym typeface="Symbol" panose="05050102010706020507" pitchFamily="18" charset="2"/>
              </a:rPr>
              <a:t> is mean speed and N is rpm</a:t>
            </a:r>
            <a:endParaRPr lang="en-US" sz="2600" dirty="0">
              <a:ea typeface="Microsoft YaHei Light" panose="020B0502040204020203" pitchFamily="34" charset="-122"/>
              <a:sym typeface="Symbol" panose="05050102010706020507" pitchFamily="18" charset="2"/>
            </a:endParaRPr>
          </a:p>
          <a:p>
            <a:pPr marL="0" indent="0" algn="just">
              <a:buNone/>
            </a:pPr>
            <a:r>
              <a:rPr lang="en-US" sz="2600" b="1" dirty="0" smtClean="0"/>
              <a:t>Fluctuation of energy </a:t>
            </a:r>
            <a:r>
              <a:rPr lang="en-US" sz="2600" dirty="0" err="1" smtClean="0"/>
              <a:t>E</a:t>
            </a:r>
            <a:r>
              <a:rPr lang="en-US" sz="2600" baseline="-25000" dirty="0" err="1" smtClean="0"/>
              <a:t>f</a:t>
            </a:r>
            <a:r>
              <a:rPr lang="en-US" sz="2600" dirty="0" smtClean="0"/>
              <a:t> = maximum shaded area above the </a:t>
            </a:r>
            <a:r>
              <a:rPr lang="en-US" sz="2600" dirty="0">
                <a:ea typeface="Microsoft YaHei Light" panose="020B0502040204020203" pitchFamily="34" charset="-122"/>
                <a:sym typeface="Symbol" panose="05050102010706020507" pitchFamily="18" charset="2"/>
              </a:rPr>
              <a:t>T</a:t>
            </a:r>
            <a:r>
              <a:rPr lang="en-US" sz="2600" baseline="-25000" dirty="0">
                <a:ea typeface="Microsoft YaHei Light" panose="020B0502040204020203" pitchFamily="34" charset="-122"/>
                <a:sym typeface="Symbol" panose="05050102010706020507" pitchFamily="18" charset="2"/>
              </a:rPr>
              <a:t>m</a:t>
            </a:r>
            <a:r>
              <a:rPr lang="en-US" sz="2600" dirty="0" smtClean="0"/>
              <a:t> line in T-</a:t>
            </a:r>
            <a:r>
              <a:rPr lang="en-US" sz="2600" dirty="0" smtClean="0">
                <a:ea typeface="Microsoft YaHei Light" panose="020B0502040204020203" pitchFamily="34" charset="-122"/>
                <a:sym typeface="Symbol" panose="05050102010706020507" pitchFamily="18" charset="2"/>
              </a:rPr>
              <a:t> diagram</a:t>
            </a:r>
          </a:p>
          <a:p>
            <a:pPr marL="0" indent="0" algn="just">
              <a:buNone/>
            </a:pPr>
            <a:r>
              <a:rPr lang="en-US" sz="2600" dirty="0">
                <a:ea typeface="Microsoft YaHei Light" panose="020B0502040204020203" pitchFamily="34" charset="-122"/>
                <a:sym typeface="Symbol" panose="05050102010706020507" pitchFamily="18" charset="2"/>
              </a:rPr>
              <a:t>	</a:t>
            </a:r>
            <a:r>
              <a:rPr lang="en-US" sz="2600" dirty="0" smtClean="0">
                <a:ea typeface="Microsoft YaHei Light" panose="020B0502040204020203" pitchFamily="34" charset="-122"/>
                <a:sym typeface="Symbol" panose="05050102010706020507" pitchFamily="18" charset="2"/>
              </a:rPr>
              <a:t>	</a:t>
            </a:r>
            <a:r>
              <a:rPr lang="en-US" sz="2600" dirty="0">
                <a:ea typeface="Microsoft YaHei Light" panose="020B0502040204020203" pitchFamily="34" charset="-122"/>
                <a:sym typeface="Symbol" panose="05050102010706020507" pitchFamily="18" charset="2"/>
              </a:rPr>
              <a:t>	 </a:t>
            </a:r>
            <a:r>
              <a:rPr lang="en-US" sz="2600" dirty="0" smtClean="0">
                <a:ea typeface="Microsoft YaHei Light" panose="020B0502040204020203" pitchFamily="34" charset="-122"/>
                <a:sym typeface="Symbol" panose="05050102010706020507" pitchFamily="18" charset="2"/>
              </a:rPr>
              <a:t>       =</a:t>
            </a:r>
            <a:r>
              <a:rPr lang="en-US" sz="2600" baseline="-25000"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 </a:t>
            </a:r>
            <a:r>
              <a:rPr lang="en-US" sz="2600" dirty="0" smtClean="0">
                <a:latin typeface="Arial Unicode MS" panose="020B0604020202020204" pitchFamily="34" charset="-128"/>
                <a:ea typeface="Arial Unicode MS" panose="020B0604020202020204" pitchFamily="34" charset="-128"/>
                <a:cs typeface="Arial Unicode MS" panose="020B0604020202020204" pitchFamily="34" charset="-128"/>
                <a:sym typeface="Symbol" panose="05050102010706020507" pitchFamily="18" charset="2"/>
              </a:rPr>
              <a:t>ʃ</a:t>
            </a:r>
            <a:r>
              <a:rPr lang="en-US" sz="2600" dirty="0" smtClean="0">
                <a:ea typeface="Microsoft YaHei Light" panose="020B0502040204020203" pitchFamily="34" charset="-122"/>
                <a:sym typeface="Symbol" panose="05050102010706020507" pitchFamily="18" charset="2"/>
              </a:rPr>
              <a:t>(</a:t>
            </a:r>
            <a:r>
              <a:rPr lang="en-US" sz="2600" dirty="0" smtClean="0">
                <a:ea typeface="Microsoft YaHei Light" panose="020B0502040204020203" pitchFamily="34" charset="-122"/>
              </a:rPr>
              <a:t>T-</a:t>
            </a:r>
            <a:r>
              <a:rPr lang="en-US" sz="2600" dirty="0" smtClean="0">
                <a:ea typeface="Microsoft YaHei Light" panose="020B0502040204020203" pitchFamily="34" charset="-122"/>
                <a:sym typeface="Symbol" panose="05050102010706020507" pitchFamily="18" charset="2"/>
              </a:rPr>
              <a:t>T</a:t>
            </a:r>
            <a:r>
              <a:rPr lang="en-US" sz="2600" baseline="-25000" dirty="0" smtClean="0">
                <a:ea typeface="Microsoft YaHei Light" panose="020B0502040204020203" pitchFamily="34" charset="-122"/>
                <a:sym typeface="Symbol" panose="05050102010706020507" pitchFamily="18" charset="2"/>
              </a:rPr>
              <a:t>m</a:t>
            </a:r>
            <a:r>
              <a:rPr lang="en-US" sz="2600" dirty="0" smtClean="0">
                <a:ea typeface="Microsoft YaHei Light" panose="020B0502040204020203" pitchFamily="34" charset="-122"/>
              </a:rPr>
              <a:t>)d</a:t>
            </a:r>
            <a:r>
              <a:rPr lang="en-US" sz="2600" dirty="0" smtClean="0">
                <a:ea typeface="Microsoft YaHei Light" panose="020B0502040204020203" pitchFamily="34" charset="-122"/>
                <a:sym typeface="Symbol" panose="05050102010706020507" pitchFamily="18" charset="2"/>
              </a:rPr>
              <a:t> where integration limits </a:t>
            </a:r>
            <a:r>
              <a:rPr lang="en-US" sz="2600" baseline="-25000" dirty="0" smtClean="0">
                <a:ea typeface="Microsoft YaHei Light" panose="020B0502040204020203" pitchFamily="34" charset="-122"/>
                <a:sym typeface="Symbol" panose="05050102010706020507" pitchFamily="18" charset="2"/>
              </a:rPr>
              <a:t>1</a:t>
            </a:r>
            <a:r>
              <a:rPr lang="en-US" sz="2600" dirty="0" smtClean="0">
                <a:ea typeface="Microsoft YaHei Light" panose="020B0502040204020203" pitchFamily="34" charset="-122"/>
                <a:sym typeface="Symbol" panose="05050102010706020507" pitchFamily="18" charset="2"/>
              </a:rPr>
              <a:t> and </a:t>
            </a:r>
            <a:r>
              <a:rPr lang="en-US" sz="2600" baseline="-25000" dirty="0" smtClean="0">
                <a:ea typeface="Microsoft YaHei Light" panose="020B0502040204020203" pitchFamily="34" charset="-122"/>
                <a:sym typeface="Symbol" panose="05050102010706020507" pitchFamily="18" charset="2"/>
              </a:rPr>
              <a:t>2</a:t>
            </a:r>
            <a:r>
              <a:rPr lang="en-US" sz="2600" dirty="0" smtClean="0">
                <a:ea typeface="Microsoft YaHei Light" panose="020B0502040204020203" pitchFamily="34" charset="-122"/>
                <a:sym typeface="Symbol" panose="05050102010706020507" pitchFamily="18" charset="2"/>
              </a:rPr>
              <a:t> are intersection					points between the T</a:t>
            </a:r>
            <a:r>
              <a:rPr lang="en-US" sz="2600" baseline="-25000" dirty="0" smtClean="0">
                <a:ea typeface="Microsoft YaHei Light" panose="020B0502040204020203" pitchFamily="34" charset="-122"/>
                <a:sym typeface="Symbol" panose="05050102010706020507" pitchFamily="18" charset="2"/>
              </a:rPr>
              <a:t>m</a:t>
            </a:r>
            <a:r>
              <a:rPr lang="en-US" sz="2600" dirty="0" smtClean="0"/>
              <a:t> </a:t>
            </a:r>
            <a:r>
              <a:rPr lang="en-US" sz="2600" dirty="0"/>
              <a:t>line </a:t>
            </a:r>
            <a:r>
              <a:rPr lang="en-US" sz="2600" dirty="0" smtClean="0"/>
              <a:t>and T-curve in </a:t>
            </a:r>
            <a:r>
              <a:rPr lang="en-US" sz="2600" dirty="0"/>
              <a:t>T-</a:t>
            </a:r>
            <a:r>
              <a:rPr lang="en-US" sz="2600" dirty="0">
                <a:ea typeface="Microsoft YaHei Light" panose="020B0502040204020203" pitchFamily="34" charset="-122"/>
                <a:sym typeface="Symbol" panose="05050102010706020507" pitchFamily="18" charset="2"/>
              </a:rPr>
              <a:t> </a:t>
            </a:r>
            <a:r>
              <a:rPr lang="en-US" sz="2600" dirty="0" smtClean="0">
                <a:ea typeface="Microsoft YaHei Light" panose="020B0502040204020203" pitchFamily="34" charset="-122"/>
                <a:sym typeface="Symbol" panose="05050102010706020507" pitchFamily="18" charset="2"/>
              </a:rPr>
              <a:t>diagram</a:t>
            </a:r>
          </a:p>
          <a:p>
            <a:pPr marL="0" indent="0" algn="just">
              <a:buNone/>
            </a:pPr>
            <a:r>
              <a:rPr lang="en-US" sz="2600" b="1" dirty="0" smtClean="0"/>
              <a:t>Coefficient of fluctuation </a:t>
            </a:r>
            <a:r>
              <a:rPr lang="en-US" sz="2600" b="1" dirty="0"/>
              <a:t>of </a:t>
            </a:r>
            <a:r>
              <a:rPr lang="en-US" sz="2600" b="1" dirty="0" smtClean="0"/>
              <a:t>energy</a:t>
            </a:r>
            <a:r>
              <a:rPr lang="en-US" sz="2600" dirty="0" smtClean="0"/>
              <a:t> </a:t>
            </a:r>
            <a:r>
              <a:rPr lang="en-US" sz="2600" dirty="0" err="1" smtClean="0"/>
              <a:t>K</a:t>
            </a:r>
            <a:r>
              <a:rPr lang="en-US" sz="2600" baseline="-25000" dirty="0" err="1" smtClean="0"/>
              <a:t>e</a:t>
            </a:r>
            <a:r>
              <a:rPr lang="en-US" sz="2600" baseline="-25000" dirty="0" smtClean="0"/>
              <a:t> </a:t>
            </a:r>
            <a:r>
              <a:rPr lang="en-US" sz="2600" dirty="0" smtClean="0"/>
              <a:t>=</a:t>
            </a:r>
            <a:r>
              <a:rPr lang="en-US" sz="2600" b="1" dirty="0"/>
              <a:t> </a:t>
            </a:r>
            <a:r>
              <a:rPr lang="en-US" sz="2600" dirty="0"/>
              <a:t>fluctuation of </a:t>
            </a:r>
            <a:r>
              <a:rPr lang="en-US" sz="2600" dirty="0" smtClean="0"/>
              <a:t>energy/(Work done/cycle) </a:t>
            </a:r>
            <a:endParaRPr lang="en-US" sz="2600" dirty="0" smtClean="0">
              <a:ea typeface="Microsoft YaHei Light" panose="020B0502040204020203" pitchFamily="34" charset="-122"/>
              <a:sym typeface="Symbol" panose="05050102010706020507" pitchFamily="18" charset="2"/>
            </a:endParaRPr>
          </a:p>
          <a:p>
            <a:pPr marL="0" indent="0" algn="just">
              <a:buNone/>
            </a:pPr>
            <a:r>
              <a:rPr lang="en-US" sz="2600" dirty="0" smtClean="0">
                <a:ea typeface="Microsoft YaHei Light" panose="020B0502040204020203" pitchFamily="34" charset="-122"/>
                <a:sym typeface="Symbol" panose="05050102010706020507" pitchFamily="18" charset="2"/>
              </a:rPr>
              <a:t>If </a:t>
            </a:r>
            <a:r>
              <a:rPr lang="en-US" sz="2600" dirty="0" smtClean="0"/>
              <a:t>in the </a:t>
            </a:r>
            <a:r>
              <a:rPr lang="en-US" sz="2600" dirty="0"/>
              <a:t>T-</a:t>
            </a:r>
            <a:r>
              <a:rPr lang="en-US" sz="2600" dirty="0">
                <a:ea typeface="Microsoft YaHei Light" panose="020B0502040204020203" pitchFamily="34" charset="-122"/>
                <a:sym typeface="Symbol" panose="05050102010706020507" pitchFamily="18" charset="2"/>
              </a:rPr>
              <a:t> diagram </a:t>
            </a:r>
            <a:r>
              <a:rPr lang="en-US" sz="2600" dirty="0" smtClean="0">
                <a:ea typeface="Microsoft YaHei Light" panose="020B0502040204020203" pitchFamily="34" charset="-122"/>
                <a:sym typeface="Symbol" panose="05050102010706020507" pitchFamily="18" charset="2"/>
              </a:rPr>
              <a:t>there are several areas above T</a:t>
            </a:r>
            <a:r>
              <a:rPr lang="en-US" sz="2600" baseline="-25000" dirty="0" smtClean="0">
                <a:ea typeface="Microsoft YaHei Light" panose="020B0502040204020203" pitchFamily="34" charset="-122"/>
                <a:sym typeface="Symbol" panose="05050102010706020507" pitchFamily="18" charset="2"/>
              </a:rPr>
              <a:t>m</a:t>
            </a:r>
            <a:r>
              <a:rPr lang="en-US" sz="2600" dirty="0" smtClean="0">
                <a:ea typeface="Microsoft YaHei Light" panose="020B0502040204020203" pitchFamily="34" charset="-122"/>
                <a:sym typeface="Symbol" panose="05050102010706020507" pitchFamily="18" charset="2"/>
              </a:rPr>
              <a:t>-line, the maximum area (shaded) is to be considered for the estimation of </a:t>
            </a:r>
            <a:r>
              <a:rPr lang="en-US" sz="2600" dirty="0"/>
              <a:t>Fluctuation of </a:t>
            </a:r>
            <a:r>
              <a:rPr lang="en-US" sz="2600" dirty="0" smtClean="0"/>
              <a:t>energy. </a:t>
            </a:r>
            <a:r>
              <a:rPr lang="en-US" sz="2600" b="1" i="1" dirty="0">
                <a:ea typeface="Microsoft YaHei Light" panose="020B0502040204020203" pitchFamily="34" charset="-122"/>
                <a:sym typeface="Symbol" panose="05050102010706020507" pitchFamily="18" charset="2"/>
              </a:rPr>
              <a:t>I</a:t>
            </a:r>
            <a:r>
              <a:rPr lang="en-US" sz="2600" b="1" i="1" dirty="0" smtClean="0">
                <a:ea typeface="Microsoft YaHei Light" panose="020B0502040204020203" pitchFamily="34" charset="-122"/>
                <a:sym typeface="Symbol" panose="05050102010706020507" pitchFamily="18" charset="2"/>
              </a:rPr>
              <a:t>ntersection points </a:t>
            </a:r>
            <a:r>
              <a:rPr lang="en-US" sz="2600" b="1" i="1" dirty="0">
                <a:ea typeface="Microsoft YaHei Light" panose="020B0502040204020203" pitchFamily="34" charset="-122"/>
                <a:sym typeface="Symbol" panose="05050102010706020507" pitchFamily="18" charset="2"/>
              </a:rPr>
              <a:t></a:t>
            </a:r>
            <a:r>
              <a:rPr lang="en-US" sz="2600" b="1" i="1" baseline="-25000" dirty="0">
                <a:ea typeface="Microsoft YaHei Light" panose="020B0502040204020203" pitchFamily="34" charset="-122"/>
                <a:sym typeface="Symbol" panose="05050102010706020507" pitchFamily="18" charset="2"/>
              </a:rPr>
              <a:t>1</a:t>
            </a:r>
            <a:r>
              <a:rPr lang="en-US" sz="2600" b="1" i="1" dirty="0">
                <a:ea typeface="Microsoft YaHei Light" panose="020B0502040204020203" pitchFamily="34" charset="-122"/>
                <a:sym typeface="Symbol" panose="05050102010706020507" pitchFamily="18" charset="2"/>
              </a:rPr>
              <a:t> and </a:t>
            </a:r>
            <a:r>
              <a:rPr lang="en-US" sz="2600" b="1" i="1" baseline="-25000" dirty="0">
                <a:ea typeface="Microsoft YaHei Light" panose="020B0502040204020203" pitchFamily="34" charset="-122"/>
                <a:sym typeface="Symbol" panose="05050102010706020507" pitchFamily="18" charset="2"/>
              </a:rPr>
              <a:t>2</a:t>
            </a:r>
            <a:r>
              <a:rPr lang="en-US" sz="2600" b="1" i="1" dirty="0">
                <a:ea typeface="Microsoft YaHei Light" panose="020B0502040204020203" pitchFamily="34" charset="-122"/>
                <a:sym typeface="Symbol" panose="05050102010706020507" pitchFamily="18" charset="2"/>
              </a:rPr>
              <a:t> </a:t>
            </a:r>
            <a:r>
              <a:rPr lang="en-US" sz="2600" b="1" i="1" dirty="0" smtClean="0">
                <a:ea typeface="Microsoft YaHei Light" panose="020B0502040204020203" pitchFamily="34" charset="-122"/>
                <a:sym typeface="Symbol" panose="05050102010706020507" pitchFamily="18" charset="2"/>
              </a:rPr>
              <a:t>correspond to minimum and maximum speeds </a:t>
            </a:r>
            <a:r>
              <a:rPr lang="en-US" sz="2600" b="1" dirty="0" smtClean="0">
                <a:ea typeface="Microsoft YaHei Light" panose="020B0502040204020203" pitchFamily="34" charset="-122"/>
                <a:sym typeface="Symbol" panose="05050102010706020507" pitchFamily="18" charset="2"/>
              </a:rPr>
              <a:t></a:t>
            </a:r>
            <a:r>
              <a:rPr lang="en-US" sz="2600" b="1" baseline="-25000" dirty="0" smtClean="0">
                <a:ea typeface="Microsoft YaHei Light" panose="020B0502040204020203" pitchFamily="34" charset="-122"/>
                <a:sym typeface="Symbol" panose="05050102010706020507" pitchFamily="18" charset="2"/>
              </a:rPr>
              <a:t>1 </a:t>
            </a:r>
            <a:r>
              <a:rPr lang="en-US" sz="2600" b="1" dirty="0" smtClean="0">
                <a:ea typeface="Microsoft YaHei Light" panose="020B0502040204020203" pitchFamily="34" charset="-122"/>
                <a:sym typeface="Symbol" panose="05050102010706020507" pitchFamily="18" charset="2"/>
              </a:rPr>
              <a:t>and </a:t>
            </a:r>
            <a:r>
              <a:rPr lang="en-US" sz="2600" b="1" baseline="-25000" dirty="0" smtClean="0">
                <a:ea typeface="Microsoft YaHei Light" panose="020B0502040204020203" pitchFamily="34" charset="-122"/>
                <a:sym typeface="Symbol" panose="05050102010706020507" pitchFamily="18" charset="2"/>
              </a:rPr>
              <a:t>2 </a:t>
            </a:r>
            <a:r>
              <a:rPr lang="en-US" sz="2600" b="1" i="1" dirty="0" smtClean="0">
                <a:ea typeface="Microsoft YaHei Light" panose="020B0502040204020203" pitchFamily="34" charset="-122"/>
                <a:sym typeface="Symbol" panose="05050102010706020507" pitchFamily="18" charset="2"/>
              </a:rPr>
              <a:t>within the operational cycle.</a:t>
            </a:r>
            <a:endParaRPr lang="en-US" sz="2600" b="1" i="1" dirty="0">
              <a:ea typeface="Microsoft YaHei Light" panose="020B0502040204020203" pitchFamily="34" charset="-122"/>
              <a:sym typeface="Symbol" panose="05050102010706020507" pitchFamily="18" charset="2"/>
            </a:endParaRPr>
          </a:p>
          <a:p>
            <a:pPr marL="0" indent="0" algn="just">
              <a:buNone/>
            </a:pPr>
            <a:r>
              <a:rPr lang="en-US" sz="2600" dirty="0" smtClean="0"/>
              <a:t>Thus, </a:t>
            </a:r>
            <a:r>
              <a:rPr lang="en-US" sz="2600" b="1" dirty="0"/>
              <a:t>Coefficient of fluctuation of </a:t>
            </a:r>
            <a:r>
              <a:rPr lang="en-US" sz="2600" b="1" dirty="0" smtClean="0"/>
              <a:t>speed</a:t>
            </a:r>
            <a:r>
              <a:rPr lang="en-US" sz="2600" dirty="0" smtClean="0"/>
              <a:t> K</a:t>
            </a:r>
            <a:r>
              <a:rPr lang="en-US" sz="2600" baseline="-25000" dirty="0" smtClean="0"/>
              <a:t>s </a:t>
            </a:r>
            <a:r>
              <a:rPr lang="en-US" sz="2600" dirty="0"/>
              <a:t>= </a:t>
            </a:r>
            <a:r>
              <a:rPr lang="en-US" sz="2600" dirty="0">
                <a:ea typeface="Microsoft YaHei Light" panose="020B0502040204020203" pitchFamily="34" charset="-122"/>
                <a:sym typeface="Symbol" panose="05050102010706020507" pitchFamily="18" charset="2"/>
              </a:rPr>
              <a:t>(</a:t>
            </a:r>
            <a:r>
              <a:rPr lang="en-US" sz="2600" dirty="0" smtClean="0">
                <a:ea typeface="Microsoft YaHei Light" panose="020B0502040204020203" pitchFamily="34" charset="-122"/>
                <a:sym typeface="Symbol" panose="05050102010706020507" pitchFamily="18" charset="2"/>
              </a:rPr>
              <a:t></a:t>
            </a:r>
            <a:r>
              <a:rPr lang="en-US" sz="2600" baseline="-25000" dirty="0">
                <a:ea typeface="Microsoft YaHei Light" panose="020B0502040204020203" pitchFamily="34" charset="-122"/>
                <a:sym typeface="Symbol" panose="05050102010706020507" pitchFamily="18" charset="2"/>
              </a:rPr>
              <a:t>2 </a:t>
            </a:r>
            <a:r>
              <a:rPr lang="en-US" sz="2600" dirty="0" smtClean="0">
                <a:ea typeface="Microsoft YaHei Light" panose="020B0502040204020203" pitchFamily="34" charset="-122"/>
                <a:sym typeface="Symbol" panose="05050102010706020507" pitchFamily="18" charset="2"/>
              </a:rPr>
              <a:t>- </a:t>
            </a:r>
            <a:r>
              <a:rPr lang="en-US" sz="2600" baseline="-25000" dirty="0" smtClean="0">
                <a:ea typeface="Microsoft YaHei Light" panose="020B0502040204020203" pitchFamily="34" charset="-122"/>
                <a:sym typeface="Symbol" panose="05050102010706020507" pitchFamily="18" charset="2"/>
              </a:rPr>
              <a:t>1</a:t>
            </a:r>
            <a:r>
              <a:rPr lang="en-US" sz="2600" dirty="0" smtClean="0">
                <a:ea typeface="Microsoft YaHei Light" panose="020B0502040204020203" pitchFamily="34" charset="-122"/>
                <a:sym typeface="Symbol" panose="05050102010706020507" pitchFamily="18" charset="2"/>
              </a:rPr>
              <a:t>)/</a:t>
            </a:r>
            <a:r>
              <a:rPr lang="en-US" sz="2600" baseline="-25000" dirty="0" smtClean="0">
                <a:ea typeface="Microsoft YaHei Light" panose="020B0502040204020203" pitchFamily="34" charset="-122"/>
                <a:sym typeface="Symbol" panose="05050102010706020507" pitchFamily="18" charset="2"/>
              </a:rPr>
              <a:t>m </a:t>
            </a:r>
            <a:r>
              <a:rPr lang="en-US" sz="2600" dirty="0" smtClean="0">
                <a:ea typeface="Microsoft YaHei Light" panose="020B0502040204020203" pitchFamily="34" charset="-122"/>
                <a:sym typeface="Symbol" panose="05050102010706020507" pitchFamily="18" charset="2"/>
              </a:rPr>
              <a:t>where </a:t>
            </a:r>
            <a:r>
              <a:rPr lang="en-US" sz="2600" baseline="-25000" dirty="0" smtClean="0">
                <a:ea typeface="Microsoft YaHei Light" panose="020B0502040204020203" pitchFamily="34" charset="-122"/>
                <a:sym typeface="Symbol" panose="05050102010706020507" pitchFamily="18" charset="2"/>
              </a:rPr>
              <a:t>m </a:t>
            </a:r>
            <a:r>
              <a:rPr lang="en-US" sz="2600" dirty="0" smtClean="0">
                <a:ea typeface="Microsoft YaHei Light" panose="020B0502040204020203" pitchFamily="34" charset="-122"/>
                <a:sym typeface="Symbol" panose="05050102010706020507" pitchFamily="18" charset="2"/>
              </a:rPr>
              <a:t>=(</a:t>
            </a:r>
            <a:r>
              <a:rPr lang="en-US" sz="2600" baseline="-25000" dirty="0" smtClean="0">
                <a:ea typeface="Microsoft YaHei Light" panose="020B0502040204020203" pitchFamily="34" charset="-122"/>
                <a:sym typeface="Symbol" panose="05050102010706020507" pitchFamily="18" charset="2"/>
              </a:rPr>
              <a:t>2</a:t>
            </a:r>
            <a:r>
              <a:rPr lang="en-US" sz="2600" dirty="0" smtClean="0">
                <a:ea typeface="Microsoft YaHei Light" panose="020B0502040204020203" pitchFamily="34" charset="-122"/>
                <a:sym typeface="Symbol" panose="05050102010706020507" pitchFamily="18" charset="2"/>
              </a:rPr>
              <a:t>+</a:t>
            </a:r>
            <a:r>
              <a:rPr lang="en-US" sz="2600" baseline="-25000" dirty="0" smtClean="0">
                <a:ea typeface="Microsoft YaHei Light" panose="020B0502040204020203" pitchFamily="34" charset="-122"/>
                <a:sym typeface="Symbol" panose="05050102010706020507" pitchFamily="18" charset="2"/>
              </a:rPr>
              <a:t>2</a:t>
            </a:r>
            <a:r>
              <a:rPr lang="en-US" sz="2600" dirty="0" smtClean="0">
                <a:ea typeface="Microsoft YaHei Light" panose="020B0502040204020203" pitchFamily="34" charset="-122"/>
                <a:sym typeface="Symbol" panose="05050102010706020507" pitchFamily="18" charset="2"/>
              </a:rPr>
              <a:t>)/2</a:t>
            </a:r>
            <a:endParaRPr lang="en-US" sz="2600" dirty="0">
              <a:ea typeface="Microsoft YaHei Light" panose="020B0502040204020203" pitchFamily="34" charset="-122"/>
              <a:sym typeface="Symbol" panose="05050102010706020507" pitchFamily="18" charset="2"/>
            </a:endParaRPr>
          </a:p>
          <a:p>
            <a:pPr marL="0" indent="0" algn="just">
              <a:buNone/>
            </a:pPr>
            <a:endParaRPr lang="en-IN" sz="2600" dirty="0"/>
          </a:p>
        </p:txBody>
      </p:sp>
    </p:spTree>
    <p:extLst>
      <p:ext uri="{BB962C8B-B14F-4D97-AF65-F5344CB8AC3E}">
        <p14:creationId xmlns:p14="http://schemas.microsoft.com/office/powerpoint/2010/main" val="468186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802104"/>
          </a:xfrm>
        </p:spPr>
        <p:txBody>
          <a:bodyPr>
            <a:normAutofit/>
          </a:bodyPr>
          <a:lstStyle/>
          <a:p>
            <a:pPr algn="ctr"/>
            <a:r>
              <a:rPr lang="en-US" sz="3600" b="1" dirty="0" smtClean="0">
                <a:latin typeface="+mn-lt"/>
              </a:rPr>
              <a:t>Flywheel and Fluctuation of Energy from T-</a:t>
            </a:r>
            <a:r>
              <a:rPr lang="en-US" sz="3600" b="1" dirty="0" smtClean="0">
                <a:latin typeface="+mn-lt"/>
                <a:sym typeface="Symbol" panose="05050102010706020507" pitchFamily="18" charset="2"/>
              </a:rPr>
              <a:t> Diagram</a:t>
            </a:r>
            <a:endParaRPr lang="en-IN" sz="3600" b="1"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9214345"/>
              </p:ext>
            </p:extLst>
          </p:nvPr>
        </p:nvGraphicFramePr>
        <p:xfrm>
          <a:off x="0" y="770022"/>
          <a:ext cx="12192000" cy="7106652"/>
        </p:xfrm>
        <a:graphic>
          <a:graphicData uri="http://schemas.openxmlformats.org/drawingml/2006/table">
            <a:tbl>
              <a:tblPr firstRow="1" bandRow="1">
                <a:tableStyleId>{5C22544A-7EE6-4342-B048-85BDC9FD1C3A}</a:tableStyleId>
              </a:tblPr>
              <a:tblGrid>
                <a:gridCol w="12192000"/>
              </a:tblGrid>
              <a:tr h="3777893">
                <a:tc>
                  <a:txBody>
                    <a:bodyPr/>
                    <a:lstStyle/>
                    <a:p>
                      <a:endParaRPr lang="en-IN" dirty="0"/>
                    </a:p>
                  </a:txBody>
                  <a:tcPr/>
                </a:tc>
              </a:tr>
              <a:tr h="3328759">
                <a:tc>
                  <a:txBody>
                    <a:bodyPr/>
                    <a:lstStyle/>
                    <a:p>
                      <a:pPr algn="just"/>
                      <a:r>
                        <a:rPr lang="en-US" sz="2200" dirty="0" smtClean="0"/>
                        <a:t>A flywheel</a:t>
                      </a:r>
                      <a:r>
                        <a:rPr lang="en-US" sz="2200" baseline="0" dirty="0" smtClean="0"/>
                        <a:t> is a device for reducing to acceptable proportions the cyclic variation in speed of a machine. It acts as an accumulator for storing excess energy (fluctuation of energy), in the form of rotational kinetic energy, usually produced during the power stroke and releases that stored energy during the idle stroke/s of the operational cycle to maintain the cyclic speed fluctuation within a prescribed limit.</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200" baseline="0" dirty="0" smtClean="0"/>
                        <a:t>Thus, </a:t>
                      </a:r>
                      <a:r>
                        <a:rPr lang="en-US" sz="2200" baseline="0" dirty="0" err="1" smtClean="0"/>
                        <a:t>E</a:t>
                      </a:r>
                      <a:r>
                        <a:rPr lang="en-US" sz="2200" baseline="-25000" dirty="0" err="1" smtClean="0"/>
                        <a:t>f</a:t>
                      </a:r>
                      <a:r>
                        <a:rPr lang="en-US" sz="2200" baseline="0" dirty="0" smtClean="0"/>
                        <a:t> = I(</a:t>
                      </a:r>
                      <a:r>
                        <a:rPr lang="en-US" sz="2200" dirty="0" smtClean="0">
                          <a:ea typeface="Microsoft YaHei Light" panose="020B0502040204020203" pitchFamily="34" charset="-122"/>
                          <a:sym typeface="Symbol" panose="05050102010706020507" pitchFamily="18" charset="2"/>
                        </a:rPr>
                        <a:t></a:t>
                      </a:r>
                      <a:r>
                        <a:rPr lang="en-US" sz="2200" baseline="-25000" dirty="0" smtClean="0">
                          <a:ea typeface="Microsoft YaHei Light" panose="020B0502040204020203" pitchFamily="34" charset="-122"/>
                          <a:sym typeface="Symbol" panose="05050102010706020507" pitchFamily="18" charset="2"/>
                        </a:rPr>
                        <a:t>2</a:t>
                      </a:r>
                      <a:r>
                        <a:rPr lang="en-US" sz="2200" baseline="30000" dirty="0" smtClean="0">
                          <a:ea typeface="Microsoft YaHei Light" panose="020B0502040204020203" pitchFamily="34" charset="-122"/>
                          <a:sym typeface="Symbol" panose="05050102010706020507" pitchFamily="18" charset="2"/>
                        </a:rPr>
                        <a:t>2</a:t>
                      </a:r>
                      <a:r>
                        <a:rPr lang="en-US" sz="2200" baseline="0" dirty="0" smtClean="0">
                          <a:ea typeface="+mn-ea"/>
                          <a:sym typeface="Symbol" panose="05050102010706020507" pitchFamily="18" charset="2"/>
                        </a:rPr>
                        <a:t> </a:t>
                      </a:r>
                      <a:r>
                        <a:rPr lang="en-US" sz="2200" baseline="0" dirty="0" smtClean="0"/>
                        <a:t>- </a:t>
                      </a:r>
                      <a:r>
                        <a:rPr lang="en-US" sz="2200" dirty="0" smtClean="0">
                          <a:ea typeface="Microsoft YaHei Light" panose="020B0502040204020203" pitchFamily="34" charset="-122"/>
                          <a:sym typeface="Symbol" panose="05050102010706020507" pitchFamily="18" charset="2"/>
                        </a:rPr>
                        <a:t></a:t>
                      </a:r>
                      <a:r>
                        <a:rPr lang="en-US" sz="2200" baseline="-25000" dirty="0" smtClean="0">
                          <a:ea typeface="Microsoft YaHei Light" panose="020B0502040204020203" pitchFamily="34" charset="-122"/>
                          <a:sym typeface="Symbol" panose="05050102010706020507" pitchFamily="18" charset="2"/>
                        </a:rPr>
                        <a:t>1</a:t>
                      </a:r>
                      <a:r>
                        <a:rPr lang="en-US" sz="2200" baseline="30000" dirty="0" smtClean="0">
                          <a:ea typeface="Microsoft YaHei Light" panose="020B0502040204020203" pitchFamily="34" charset="-122"/>
                          <a:sym typeface="Symbol" panose="05050102010706020507" pitchFamily="18" charset="2"/>
                        </a:rPr>
                        <a:t>2</a:t>
                      </a:r>
                      <a:r>
                        <a:rPr lang="en-US" sz="2200" baseline="0" dirty="0" smtClean="0"/>
                        <a:t>)/2</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200" baseline="0" dirty="0" smtClean="0"/>
                        <a:t>               = I(</a:t>
                      </a:r>
                      <a:r>
                        <a:rPr lang="en-US" sz="2200" dirty="0" smtClean="0">
                          <a:ea typeface="Microsoft YaHei Light" panose="020B0502040204020203" pitchFamily="34" charset="-122"/>
                          <a:sym typeface="Symbol" panose="05050102010706020507" pitchFamily="18" charset="2"/>
                        </a:rPr>
                        <a:t></a:t>
                      </a:r>
                      <a:r>
                        <a:rPr lang="en-US" sz="2200" baseline="-25000" dirty="0" smtClean="0">
                          <a:ea typeface="Microsoft YaHei Light" panose="020B0502040204020203" pitchFamily="34" charset="-122"/>
                          <a:sym typeface="Symbol" panose="05050102010706020507" pitchFamily="18" charset="2"/>
                        </a:rPr>
                        <a:t>2</a:t>
                      </a:r>
                      <a:r>
                        <a:rPr lang="en-US" sz="2200" baseline="0" dirty="0" smtClean="0"/>
                        <a:t>-</a:t>
                      </a:r>
                      <a:r>
                        <a:rPr lang="en-US" sz="2200" dirty="0" smtClean="0">
                          <a:ea typeface="Microsoft YaHei Light" panose="020B0502040204020203" pitchFamily="34" charset="-122"/>
                          <a:sym typeface="Symbol" panose="05050102010706020507" pitchFamily="18" charset="2"/>
                        </a:rPr>
                        <a:t></a:t>
                      </a:r>
                      <a:r>
                        <a:rPr lang="en-US" sz="2200" baseline="-25000" dirty="0" smtClean="0">
                          <a:ea typeface="Microsoft YaHei Light" panose="020B0502040204020203" pitchFamily="34" charset="-122"/>
                          <a:sym typeface="Symbol" panose="05050102010706020507" pitchFamily="18" charset="2"/>
                        </a:rPr>
                        <a:t>1</a:t>
                      </a:r>
                      <a:r>
                        <a:rPr lang="en-US" sz="2200" baseline="0" dirty="0" smtClean="0"/>
                        <a:t>)(</a:t>
                      </a:r>
                      <a:r>
                        <a:rPr lang="en-US" sz="2200" dirty="0" smtClean="0">
                          <a:ea typeface="Microsoft YaHei Light" panose="020B0502040204020203" pitchFamily="34" charset="-122"/>
                          <a:sym typeface="Symbol" panose="05050102010706020507" pitchFamily="18" charset="2"/>
                        </a:rPr>
                        <a:t></a:t>
                      </a:r>
                      <a:r>
                        <a:rPr lang="en-US" sz="2200" baseline="-25000" dirty="0" smtClean="0">
                          <a:ea typeface="Microsoft YaHei Light" panose="020B0502040204020203" pitchFamily="34" charset="-122"/>
                          <a:sym typeface="Symbol" panose="05050102010706020507" pitchFamily="18" charset="2"/>
                        </a:rPr>
                        <a:t>2</a:t>
                      </a:r>
                      <a:r>
                        <a:rPr lang="en-US" sz="2200" baseline="0" dirty="0" smtClean="0"/>
                        <a:t>+ </a:t>
                      </a:r>
                      <a:r>
                        <a:rPr lang="en-US" sz="2200" dirty="0" smtClean="0">
                          <a:ea typeface="Microsoft YaHei Light" panose="020B0502040204020203" pitchFamily="34" charset="-122"/>
                          <a:sym typeface="Symbol" panose="05050102010706020507" pitchFamily="18" charset="2"/>
                        </a:rPr>
                        <a:t></a:t>
                      </a:r>
                      <a:r>
                        <a:rPr lang="en-US" sz="2200" baseline="-25000" dirty="0" smtClean="0">
                          <a:ea typeface="Microsoft YaHei Light" panose="020B0502040204020203" pitchFamily="34" charset="-122"/>
                          <a:sym typeface="Symbol" panose="05050102010706020507" pitchFamily="18" charset="2"/>
                        </a:rPr>
                        <a:t>1</a:t>
                      </a:r>
                      <a:r>
                        <a:rPr lang="en-US" sz="2200" baseline="0" dirty="0" smtClean="0"/>
                        <a:t>)/2</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200" baseline="0" dirty="0" smtClean="0"/>
                        <a:t>               = IK</a:t>
                      </a:r>
                      <a:r>
                        <a:rPr lang="en-US" sz="2200" baseline="-25000" dirty="0" smtClean="0"/>
                        <a:t>s</a:t>
                      </a:r>
                      <a:r>
                        <a:rPr lang="en-US" sz="2200" dirty="0" smtClean="0">
                          <a:ea typeface="Microsoft YaHei Light" panose="020B0502040204020203" pitchFamily="34" charset="-122"/>
                          <a:sym typeface="Symbol" panose="05050102010706020507" pitchFamily="18" charset="2"/>
                        </a:rPr>
                        <a:t></a:t>
                      </a:r>
                      <a:r>
                        <a:rPr lang="en-US" sz="2200" baseline="-25000" dirty="0" smtClean="0">
                          <a:ea typeface="Microsoft YaHei Light" panose="020B0502040204020203" pitchFamily="34" charset="-122"/>
                          <a:sym typeface="Symbol" panose="05050102010706020507" pitchFamily="18" charset="2"/>
                        </a:rPr>
                        <a:t>m</a:t>
                      </a:r>
                      <a:r>
                        <a:rPr lang="en-US" sz="2200" baseline="30000" dirty="0" smtClean="0">
                          <a:ea typeface="Microsoft YaHei Light" panose="020B0502040204020203" pitchFamily="34" charset="-122"/>
                          <a:sym typeface="Symbol" panose="05050102010706020507" pitchFamily="18" charset="2"/>
                        </a:rPr>
                        <a:t>2             </a:t>
                      </a:r>
                      <a:r>
                        <a:rPr lang="en-US" sz="2200" baseline="0" dirty="0" smtClean="0"/>
                        <a:t>where </a:t>
                      </a:r>
                      <a:r>
                        <a:rPr lang="en-US" sz="2200" baseline="0" dirty="0" smtClean="0">
                          <a:ea typeface="Microsoft YaHei Light" panose="020B0502040204020203" pitchFamily="34" charset="-122"/>
                          <a:sym typeface="Symbol" panose="05050102010706020507" pitchFamily="18" charset="2"/>
                        </a:rPr>
                        <a:t>I is the moment of inertia of the flywheel.</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200" baseline="0" dirty="0" smtClean="0">
                          <a:ea typeface="Microsoft YaHei Light" panose="020B0502040204020203" pitchFamily="34" charset="-122"/>
                          <a:sym typeface="Symbol" panose="05050102010706020507" pitchFamily="18" charset="2"/>
                        </a:rPr>
                        <a:t>Magnitude (say c) of the coefficient of fluctuation of speed </a:t>
                      </a:r>
                      <a:r>
                        <a:rPr lang="en-US" sz="2200" baseline="0" dirty="0" smtClean="0"/>
                        <a:t>K</a:t>
                      </a:r>
                      <a:r>
                        <a:rPr lang="en-US" sz="2200" baseline="-25000" dirty="0" smtClean="0"/>
                        <a:t>s</a:t>
                      </a:r>
                      <a:r>
                        <a:rPr lang="en-US" sz="2200" dirty="0" smtClean="0">
                          <a:ea typeface="Microsoft YaHei Light" panose="020B0502040204020203" pitchFamily="34" charset="-122"/>
                          <a:sym typeface="Symbol" panose="05050102010706020507" pitchFamily="18" charset="2"/>
                        </a:rPr>
                        <a:t> =</a:t>
                      </a:r>
                      <a:r>
                        <a:rPr lang="en-US" sz="2200" baseline="0" dirty="0" smtClean="0">
                          <a:ea typeface="Microsoft YaHei Light" panose="020B0502040204020203" pitchFamily="34" charset="-122"/>
                          <a:sym typeface="Symbol" panose="05050102010706020507" pitchFamily="18" charset="2"/>
                        </a:rPr>
                        <a:t> </a:t>
                      </a:r>
                      <a:r>
                        <a:rPr lang="en-US" sz="2200" baseline="0" dirty="0" smtClean="0"/>
                        <a:t>(</a:t>
                      </a:r>
                      <a:r>
                        <a:rPr lang="en-US" sz="2200" dirty="0" smtClean="0">
                          <a:ea typeface="Microsoft YaHei Light" panose="020B0502040204020203" pitchFamily="34" charset="-122"/>
                          <a:sym typeface="Symbol" panose="05050102010706020507" pitchFamily="18" charset="2"/>
                        </a:rPr>
                        <a:t></a:t>
                      </a:r>
                      <a:r>
                        <a:rPr lang="en-US" sz="2200" baseline="-25000" dirty="0" smtClean="0">
                          <a:ea typeface="Microsoft YaHei Light" panose="020B0502040204020203" pitchFamily="34" charset="-122"/>
                          <a:sym typeface="Symbol" panose="05050102010706020507" pitchFamily="18" charset="2"/>
                        </a:rPr>
                        <a:t>2</a:t>
                      </a:r>
                      <a:r>
                        <a:rPr lang="en-US" sz="2200" baseline="0" dirty="0" smtClean="0"/>
                        <a:t>-</a:t>
                      </a:r>
                      <a:r>
                        <a:rPr lang="en-US" sz="2200" dirty="0" smtClean="0">
                          <a:ea typeface="Microsoft YaHei Light" panose="020B0502040204020203" pitchFamily="34" charset="-122"/>
                          <a:sym typeface="Symbol" panose="05050102010706020507" pitchFamily="18" charset="2"/>
                        </a:rPr>
                        <a:t></a:t>
                      </a:r>
                      <a:r>
                        <a:rPr lang="en-US" sz="2200" baseline="-25000" dirty="0" smtClean="0">
                          <a:ea typeface="Microsoft YaHei Light" panose="020B0502040204020203" pitchFamily="34" charset="-122"/>
                          <a:sym typeface="Symbol" panose="05050102010706020507" pitchFamily="18" charset="2"/>
                        </a:rPr>
                        <a:t>1</a:t>
                      </a:r>
                      <a:r>
                        <a:rPr lang="en-US" sz="2200" baseline="0" dirty="0" smtClean="0"/>
                        <a:t>)/</a:t>
                      </a:r>
                      <a:r>
                        <a:rPr lang="en-US" sz="2200" dirty="0" smtClean="0">
                          <a:ea typeface="Microsoft YaHei Light" panose="020B0502040204020203" pitchFamily="34" charset="-122"/>
                          <a:sym typeface="Symbol" panose="05050102010706020507" pitchFamily="18" charset="2"/>
                        </a:rPr>
                        <a:t></a:t>
                      </a:r>
                      <a:r>
                        <a:rPr lang="en-US" sz="2200" baseline="-25000" dirty="0" smtClean="0">
                          <a:ea typeface="Microsoft YaHei Light" panose="020B0502040204020203" pitchFamily="34" charset="-122"/>
                          <a:sym typeface="Symbol" panose="05050102010706020507" pitchFamily="18" charset="2"/>
                        </a:rPr>
                        <a:t>m</a:t>
                      </a:r>
                      <a:endParaRPr lang="en-US" sz="2200" dirty="0" smtClean="0">
                        <a:ea typeface="Microsoft YaHei Light" panose="020B0502040204020203" pitchFamily="34" charset="-122"/>
                        <a:sym typeface="Symbol" panose="05050102010706020507" pitchFamily="18" charset="2"/>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2200" dirty="0" smtClean="0">
                          <a:ea typeface="Microsoft YaHei Light" panose="020B0502040204020203" pitchFamily="34" charset="-122"/>
                          <a:sym typeface="Symbol" panose="05050102010706020507" pitchFamily="18" charset="2"/>
                        </a:rPr>
                        <a:t>and if it’s magnitude is ‘c’ then it is expressed in either of the form of:</a:t>
                      </a:r>
                      <a:r>
                        <a:rPr lang="en-US" sz="2200" baseline="0" dirty="0" smtClean="0">
                          <a:ea typeface="Microsoft YaHei Light" panose="020B0502040204020203" pitchFamily="34" charset="-122"/>
                          <a:sym typeface="Symbol" panose="05050102010706020507" pitchFamily="18" charset="2"/>
                        </a:rPr>
                        <a:t> c, 100c %, +/- 0.5c, +/- 50c %.</a:t>
                      </a:r>
                      <a:endParaRPr lang="en-IN" sz="2200" dirty="0"/>
                    </a:p>
                  </a:txBody>
                  <a:tcPr/>
                </a:tc>
              </a:tr>
            </a:tbl>
          </a:graphicData>
        </a:graphic>
      </p:graphicFrame>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997" t="19906" r="5630" b="16431"/>
          <a:stretch/>
        </p:blipFill>
        <p:spPr>
          <a:xfrm>
            <a:off x="1827977" y="802106"/>
            <a:ext cx="8536045" cy="3742598"/>
          </a:xfrm>
          <a:prstGeom prst="rect">
            <a:avLst/>
          </a:prstGeom>
        </p:spPr>
      </p:pic>
    </p:spTree>
    <p:extLst>
      <p:ext uri="{BB962C8B-B14F-4D97-AF65-F5344CB8AC3E}">
        <p14:creationId xmlns:p14="http://schemas.microsoft.com/office/powerpoint/2010/main" val="448711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6153</TotalTime>
  <Words>457</Words>
  <Application>Microsoft Office PowerPoint</Application>
  <PresentationFormat>Widescreen</PresentationFormat>
  <Paragraphs>28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 Unicode MS</vt:lpstr>
      <vt:lpstr>Microsoft YaHei Light</vt:lpstr>
      <vt:lpstr>Arial</vt:lpstr>
      <vt:lpstr>Calibri</vt:lpstr>
      <vt:lpstr>Calibri Light</vt:lpstr>
      <vt:lpstr>Symbol</vt:lpstr>
      <vt:lpstr>Office Theme</vt:lpstr>
      <vt:lpstr>Two stroke and four stroke engines</vt:lpstr>
      <vt:lpstr>Turning Moment Diagram and Flywheel</vt:lpstr>
      <vt:lpstr>Important terms connected to Turning Moment Diagram</vt:lpstr>
      <vt:lpstr>Flywheel and Fluctuation of Energy from T-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Turning moment diagram and flywheel</dc:title>
  <dc:creator>acer</dc:creator>
  <cp:lastModifiedBy>acer</cp:lastModifiedBy>
  <cp:revision>32</cp:revision>
  <dcterms:created xsi:type="dcterms:W3CDTF">2020-11-04T01:58:51Z</dcterms:created>
  <dcterms:modified xsi:type="dcterms:W3CDTF">2022-09-08T02:43:50Z</dcterms:modified>
</cp:coreProperties>
</file>