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9F69C9EB-C056-4DD6-90BD-1B8B9AE5904B}"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31216712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9C9EB-C056-4DD6-90BD-1B8B9AE5904B}"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26658205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9C9EB-C056-4DD6-90BD-1B8B9AE5904B}"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1714680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9F69C9EB-C056-4DD6-90BD-1B8B9AE5904B}"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5005484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69C9EB-C056-4DD6-90BD-1B8B9AE5904B}" type="datetimeFigureOut">
              <a:rPr lang="en-IN" smtClean="0"/>
              <a:t>18-11-2020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124144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9F69C9EB-C056-4DD6-90BD-1B8B9AE5904B}"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1430503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9F69C9EB-C056-4DD6-90BD-1B8B9AE5904B}" type="datetimeFigureOut">
              <a:rPr lang="en-IN" smtClean="0"/>
              <a:t>18-11-2020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1842386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9F69C9EB-C056-4DD6-90BD-1B8B9AE5904B}" type="datetimeFigureOut">
              <a:rPr lang="en-IN" smtClean="0"/>
              <a:t>18-11-2020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1865552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69C9EB-C056-4DD6-90BD-1B8B9AE5904B}" type="datetimeFigureOut">
              <a:rPr lang="en-IN" smtClean="0"/>
              <a:t>18-11-2020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4067693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9C9EB-C056-4DD6-90BD-1B8B9AE5904B}"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3282314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69C9EB-C056-4DD6-90BD-1B8B9AE5904B}" type="datetimeFigureOut">
              <a:rPr lang="en-IN" smtClean="0"/>
              <a:t>18-11-2020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4B9402-3730-4618-82E5-55B574FADB7D}" type="slidenum">
              <a:rPr lang="en-IN" smtClean="0"/>
              <a:t>‹#›</a:t>
            </a:fld>
            <a:endParaRPr lang="en-IN"/>
          </a:p>
        </p:txBody>
      </p:sp>
    </p:spTree>
    <p:extLst>
      <p:ext uri="{BB962C8B-B14F-4D97-AF65-F5344CB8AC3E}">
        <p14:creationId xmlns:p14="http://schemas.microsoft.com/office/powerpoint/2010/main" val="3736761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69C9EB-C056-4DD6-90BD-1B8B9AE5904B}" type="datetimeFigureOut">
              <a:rPr lang="en-IN" smtClean="0"/>
              <a:t>18-11-2020</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4B9402-3730-4618-82E5-55B574FADB7D}" type="slidenum">
              <a:rPr lang="en-IN" smtClean="0"/>
              <a:t>‹#›</a:t>
            </a:fld>
            <a:endParaRPr lang="en-IN"/>
          </a:p>
        </p:txBody>
      </p:sp>
    </p:spTree>
    <p:extLst>
      <p:ext uri="{BB962C8B-B14F-4D97-AF65-F5344CB8AC3E}">
        <p14:creationId xmlns:p14="http://schemas.microsoft.com/office/powerpoint/2010/main" val="2417212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83335"/>
            <a:ext cx="12192000" cy="1390919"/>
          </a:xfrm>
        </p:spPr>
        <p:txBody>
          <a:bodyPr>
            <a:noAutofit/>
          </a:bodyPr>
          <a:lstStyle/>
          <a:p>
            <a:r>
              <a:rPr lang="en-US" sz="4400" b="1" dirty="0" smtClean="0">
                <a:latin typeface="+mn-lt"/>
              </a:rPr>
              <a:t>Estimation of Fluctuation of Energy for the Design of the Flywheel</a:t>
            </a:r>
            <a:endParaRPr lang="en-IN" sz="4400" b="1" dirty="0">
              <a:latin typeface="+mn-lt"/>
            </a:endParaRPr>
          </a:p>
        </p:txBody>
      </p:sp>
      <p:sp>
        <p:nvSpPr>
          <p:cNvPr id="3" name="Subtitle 2"/>
          <p:cNvSpPr>
            <a:spLocks noGrp="1"/>
          </p:cNvSpPr>
          <p:nvPr>
            <p:ph type="subTitle" idx="1"/>
          </p:nvPr>
        </p:nvSpPr>
        <p:spPr>
          <a:xfrm>
            <a:off x="0" y="1970467"/>
            <a:ext cx="12192000" cy="4275787"/>
          </a:xfrm>
        </p:spPr>
        <p:txBody>
          <a:bodyPr>
            <a:normAutofit/>
          </a:bodyPr>
          <a:lstStyle/>
          <a:p>
            <a:pPr algn="just"/>
            <a:r>
              <a:rPr lang="en-US" sz="3200" dirty="0" smtClean="0"/>
              <a:t>Fluctuation of energy can be estimated from two sources:</a:t>
            </a:r>
          </a:p>
          <a:p>
            <a:pPr marL="457200" indent="-457200" algn="just">
              <a:buFont typeface="+mj-lt"/>
              <a:buAutoNum type="arabicPeriod"/>
            </a:pPr>
            <a:r>
              <a:rPr lang="en-US" sz="3200" dirty="0" smtClean="0"/>
              <a:t>From the turning moment diagram when:</a:t>
            </a:r>
          </a:p>
          <a:p>
            <a:pPr algn="just"/>
            <a:r>
              <a:rPr lang="en-US" sz="3200" dirty="0"/>
              <a:t>	</a:t>
            </a:r>
            <a:r>
              <a:rPr lang="en-US" sz="3200" dirty="0" smtClean="0"/>
              <a:t>(</a:t>
            </a:r>
            <a:r>
              <a:rPr lang="en-US" sz="3200" dirty="0" err="1" smtClean="0"/>
              <a:t>i</a:t>
            </a:r>
            <a:r>
              <a:rPr lang="en-US" sz="3200" dirty="0" smtClean="0"/>
              <a:t>)   TM diagram is represented through regular geometrical figures</a:t>
            </a:r>
          </a:p>
          <a:p>
            <a:pPr algn="just"/>
            <a:r>
              <a:rPr lang="en-US" sz="3200" dirty="0"/>
              <a:t>	</a:t>
            </a:r>
            <a:r>
              <a:rPr lang="en-US" sz="3200" dirty="0" smtClean="0"/>
              <a:t>(ii) </a:t>
            </a:r>
            <a:r>
              <a:rPr lang="en-US" sz="3200" dirty="0"/>
              <a:t> </a:t>
            </a:r>
            <a:r>
              <a:rPr lang="en-US" sz="3200" dirty="0" smtClean="0"/>
              <a:t>TM curve is represented through trigonometric function</a:t>
            </a:r>
          </a:p>
          <a:p>
            <a:pPr algn="just"/>
            <a:r>
              <a:rPr lang="en-US" sz="3200" dirty="0"/>
              <a:t>	</a:t>
            </a:r>
            <a:r>
              <a:rPr lang="en-US" sz="3200" dirty="0" smtClean="0"/>
              <a:t>(iii) when variation of energy level is given through the areas above      	       and below the mean torque line</a:t>
            </a:r>
          </a:p>
          <a:p>
            <a:pPr algn="just"/>
            <a:r>
              <a:rPr lang="en-US" sz="3200" dirty="0" smtClean="0"/>
              <a:t>2.   From the indicator diagram</a:t>
            </a:r>
            <a:endParaRPr lang="en-IN" sz="3200" dirty="0"/>
          </a:p>
        </p:txBody>
      </p:sp>
    </p:spTree>
    <p:extLst>
      <p:ext uri="{BB962C8B-B14F-4D97-AF65-F5344CB8AC3E}">
        <p14:creationId xmlns:p14="http://schemas.microsoft.com/office/powerpoint/2010/main" val="2646610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489397"/>
          </a:xfrm>
        </p:spPr>
        <p:txBody>
          <a:bodyPr>
            <a:normAutofit/>
          </a:bodyPr>
          <a:lstStyle/>
          <a:p>
            <a:pPr algn="ctr"/>
            <a:r>
              <a:rPr lang="en-US" sz="2800" b="1" dirty="0" smtClean="0">
                <a:latin typeface="+mn-lt"/>
              </a:rPr>
              <a:t>Problems - Type 1 (</a:t>
            </a:r>
            <a:r>
              <a:rPr lang="en-US" sz="2800" b="1" dirty="0" err="1" smtClean="0">
                <a:latin typeface="+mn-lt"/>
              </a:rPr>
              <a:t>i</a:t>
            </a:r>
            <a:r>
              <a:rPr lang="en-US" sz="2800" b="1" dirty="0" smtClean="0">
                <a:latin typeface="+mn-lt"/>
              </a:rPr>
              <a:t>)</a:t>
            </a:r>
            <a:endParaRPr lang="en-IN" sz="2800" b="1" dirty="0">
              <a:latin typeface="+mn-lt"/>
            </a:endParaRPr>
          </a:p>
        </p:txBody>
      </p:sp>
      <p:sp>
        <p:nvSpPr>
          <p:cNvPr id="3" name="Content Placeholder 2"/>
          <p:cNvSpPr>
            <a:spLocks noGrp="1"/>
          </p:cNvSpPr>
          <p:nvPr>
            <p:ph idx="1"/>
          </p:nvPr>
        </p:nvSpPr>
        <p:spPr>
          <a:xfrm>
            <a:off x="0" y="489396"/>
            <a:ext cx="12192000" cy="6368603"/>
          </a:xfrm>
        </p:spPr>
        <p:txBody>
          <a:bodyPr>
            <a:noAutofit/>
          </a:bodyPr>
          <a:lstStyle/>
          <a:p>
            <a:pPr marL="0" lvl="1" indent="0" algn="just">
              <a:spcBef>
                <a:spcPts val="1000"/>
              </a:spcBef>
              <a:buNone/>
            </a:pPr>
            <a:r>
              <a:rPr lang="en-US" sz="2200" dirty="0" smtClean="0"/>
              <a:t>During the outward stroke of the piston of a double acting steam engine the turning moment has a maximum value of 18000 Nm when the crank makes an angle of 60</a:t>
            </a:r>
            <a:r>
              <a:rPr lang="en-US" sz="2200" baseline="30000" dirty="0" smtClean="0"/>
              <a:t>0</a:t>
            </a:r>
            <a:r>
              <a:rPr lang="en-US" sz="2200" dirty="0" smtClean="0"/>
              <a:t> with the TDC. During the inward stroke the maximum turning moment is 14000 Nm when the crank angle is 280</a:t>
            </a:r>
            <a:r>
              <a:rPr lang="en-US" sz="2200" baseline="30000" dirty="0" smtClean="0"/>
              <a:t>0</a:t>
            </a:r>
            <a:r>
              <a:rPr lang="en-US" sz="2200" dirty="0" smtClean="0"/>
              <a:t>. If T-</a:t>
            </a:r>
            <a:r>
              <a:rPr lang="en-US" sz="2200" dirty="0" smtClean="0">
                <a:sym typeface="Symbol" panose="05050102010706020507" pitchFamily="18" charset="2"/>
              </a:rPr>
              <a:t> diagram for both strokes are triangular and torque supplied by the engine is constant find the angles at which engine speed will be maximum and minimum. If the crankshaft speed is 80 rpm, the diameter of the rim-type flywheel is 3 m, and the speed is to be kept within 0.5% of the mean speed, what weight of flywheel will be required?</a:t>
            </a:r>
          </a:p>
          <a:p>
            <a:pPr marL="0" indent="0" algn="just">
              <a:buNone/>
            </a:pPr>
            <a:r>
              <a:rPr lang="en-US" sz="1600" dirty="0" smtClean="0"/>
              <a:t> </a:t>
            </a:r>
          </a:p>
          <a:p>
            <a:pPr marL="0" indent="0" algn="just">
              <a:buNone/>
            </a:pPr>
            <a:r>
              <a:rPr lang="en-US" sz="2200" dirty="0" smtClean="0"/>
              <a:t>A single cylinder single acting four stroke gas engine develops 300 IHP at 300 rpm. Work done by gas during expansion stroke is three time the work done on the gas during the compression stroke. Work done during exhaust and suction stroke is negligible. If fluctuation of speed is not to exceed +/- 2% </a:t>
            </a:r>
            <a:r>
              <a:rPr lang="en-US" sz="2200" dirty="0" smtClean="0"/>
              <a:t>of </a:t>
            </a:r>
            <a:r>
              <a:rPr lang="en-US" sz="2200" dirty="0" smtClean="0"/>
              <a:t>the mean speed and the TM diagram during the expansion stroke is assumed to be triangular in shape, find the MOI of the flywheel.</a:t>
            </a:r>
          </a:p>
          <a:p>
            <a:pPr marL="0" indent="0" algn="just">
              <a:buNone/>
            </a:pPr>
            <a:endParaRPr lang="en-US" sz="1400" dirty="0"/>
          </a:p>
          <a:p>
            <a:pPr marL="0" indent="0" algn="just">
              <a:buNone/>
            </a:pPr>
            <a:r>
              <a:rPr lang="en-US" sz="2200" dirty="0" smtClean="0"/>
              <a:t>A machine shaft runs at a mean speed of 320 rpm. The torque required by the machine increases uniformly from 500 Nm to 2000 Nm while the shaft turns through 40</a:t>
            </a:r>
            <a:r>
              <a:rPr lang="en-US" sz="2200" baseline="30000" dirty="0" smtClean="0"/>
              <a:t>0</a:t>
            </a:r>
            <a:r>
              <a:rPr lang="en-US" sz="2200" dirty="0" smtClean="0"/>
              <a:t>, </a:t>
            </a:r>
            <a:r>
              <a:rPr lang="en-US" sz="2200" dirty="0" smtClean="0">
                <a:ea typeface="Microsoft YaHei Light" panose="020B0502040204020203" pitchFamily="34" charset="-122"/>
                <a:sym typeface="Symbol" panose="05050102010706020507" pitchFamily="18" charset="2"/>
              </a:rPr>
              <a:t>remains constant for next </a:t>
            </a:r>
            <a:r>
              <a:rPr lang="en-US" sz="2200" dirty="0" smtClean="0">
                <a:sym typeface="Symbol" panose="05050102010706020507" pitchFamily="18" charset="2"/>
              </a:rPr>
              <a:t>10</a:t>
            </a:r>
            <a:r>
              <a:rPr lang="en-US" sz="2200" dirty="0" smtClean="0"/>
              <a:t>0</a:t>
            </a:r>
            <a:r>
              <a:rPr lang="en-US" sz="2200" baseline="30000" dirty="0" smtClean="0"/>
              <a:t>0</a:t>
            </a:r>
            <a:r>
              <a:rPr lang="en-US" sz="2200" dirty="0" smtClean="0"/>
              <a:t>,</a:t>
            </a:r>
            <a:r>
              <a:rPr lang="en-US" sz="2200" dirty="0" smtClean="0">
                <a:ea typeface="Microsoft YaHei Light" panose="020B0502040204020203" pitchFamily="34" charset="-122"/>
                <a:sym typeface="Symbol" panose="05050102010706020507" pitchFamily="18" charset="2"/>
              </a:rPr>
              <a:t> decreases uniformly to 500 Nm for the next </a:t>
            </a:r>
            <a:r>
              <a:rPr lang="en-US" sz="2200" dirty="0" smtClean="0"/>
              <a:t>40</a:t>
            </a:r>
            <a:r>
              <a:rPr lang="en-US" sz="2200" baseline="30000" dirty="0" smtClean="0"/>
              <a:t>0</a:t>
            </a:r>
            <a:r>
              <a:rPr lang="en-US" sz="2200" dirty="0">
                <a:ea typeface="Microsoft YaHei Light" panose="020B0502040204020203" pitchFamily="34" charset="-122"/>
                <a:sym typeface="Symbol" panose="05050102010706020507" pitchFamily="18" charset="2"/>
              </a:rPr>
              <a:t> </a:t>
            </a:r>
            <a:r>
              <a:rPr lang="en-US" sz="2200" dirty="0" smtClean="0">
                <a:ea typeface="Microsoft YaHei Light" panose="020B0502040204020203" pitchFamily="34" charset="-122"/>
                <a:sym typeface="Symbol" panose="05050102010706020507" pitchFamily="18" charset="2"/>
              </a:rPr>
              <a:t>and then remains constant for the next 180</a:t>
            </a:r>
            <a:r>
              <a:rPr lang="en-US" sz="2200" baseline="30000" dirty="0" smtClean="0"/>
              <a:t>0</a:t>
            </a:r>
            <a:r>
              <a:rPr lang="en-US" sz="2200" baseline="0" dirty="0" smtClean="0"/>
              <a:t>. </a:t>
            </a:r>
            <a:r>
              <a:rPr lang="en-US" sz="2200" dirty="0"/>
              <a:t>T</a:t>
            </a:r>
            <a:r>
              <a:rPr lang="en-US" sz="2200" baseline="0" dirty="0" smtClean="0"/>
              <a:t>he power is supplied by a constant torque motor and the fluctuation of speed is limited</a:t>
            </a:r>
            <a:r>
              <a:rPr lang="en-US" sz="2200" dirty="0" smtClean="0"/>
              <a:t> to 4% of the mean speed. Find: (a) HP of the motor, (b) maximum fluctuation in energy and (c) MOI of a suitable flywheel fitted to the machine shaft.</a:t>
            </a:r>
            <a:endParaRPr lang="en-IN" sz="2200" dirty="0"/>
          </a:p>
        </p:txBody>
      </p:sp>
    </p:spTree>
    <p:extLst>
      <p:ext uri="{BB962C8B-B14F-4D97-AF65-F5344CB8AC3E}">
        <p14:creationId xmlns:p14="http://schemas.microsoft.com/office/powerpoint/2010/main" val="28194104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592427"/>
          </a:xfrm>
        </p:spPr>
        <p:txBody>
          <a:bodyPr>
            <a:normAutofit/>
          </a:bodyPr>
          <a:lstStyle/>
          <a:p>
            <a:pPr algn="ctr"/>
            <a:r>
              <a:rPr lang="en-US" sz="3600" b="1" dirty="0" smtClean="0">
                <a:latin typeface="+mn-lt"/>
              </a:rPr>
              <a:t>Solution of Problem 1</a:t>
            </a:r>
            <a:endParaRPr lang="en-IN" sz="3600"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8881819"/>
              </p:ext>
            </p:extLst>
          </p:nvPr>
        </p:nvGraphicFramePr>
        <p:xfrm>
          <a:off x="0" y="592138"/>
          <a:ext cx="12192000" cy="6265862"/>
        </p:xfrm>
        <a:graphic>
          <a:graphicData uri="http://schemas.openxmlformats.org/drawingml/2006/table">
            <a:tbl>
              <a:tblPr firstRow="1" bandRow="1">
                <a:tableStyleId>{5C22544A-7EE6-4342-B048-85BDC9FD1C3A}</a:tableStyleId>
              </a:tblPr>
              <a:tblGrid>
                <a:gridCol w="12192000"/>
              </a:tblGrid>
              <a:tr h="6265862">
                <a:tc>
                  <a:txBody>
                    <a:bodyPr/>
                    <a:lstStyle/>
                    <a:p>
                      <a:endParaRPr lang="en-IN"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1" t="11958" r="-11" b="3527"/>
          <a:stretch/>
        </p:blipFill>
        <p:spPr>
          <a:xfrm>
            <a:off x="0" y="592427"/>
            <a:ext cx="12191999" cy="6265573"/>
          </a:xfrm>
          <a:prstGeom prst="rect">
            <a:avLst/>
          </a:prstGeom>
        </p:spPr>
      </p:pic>
    </p:spTree>
    <p:extLst>
      <p:ext uri="{BB962C8B-B14F-4D97-AF65-F5344CB8AC3E}">
        <p14:creationId xmlns:p14="http://schemas.microsoft.com/office/powerpoint/2010/main" val="2149317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43943"/>
          </a:xfrm>
        </p:spPr>
        <p:txBody>
          <a:bodyPr>
            <a:normAutofit/>
          </a:bodyPr>
          <a:lstStyle/>
          <a:p>
            <a:pPr algn="ctr"/>
            <a:r>
              <a:rPr lang="en-US" sz="3600" b="1" dirty="0" smtClean="0">
                <a:latin typeface="+mn-lt"/>
              </a:rPr>
              <a:t>(Continued)</a:t>
            </a:r>
            <a:endParaRPr lang="en-IN" sz="3600" b="1" dirty="0">
              <a:latin typeface="+mn-lt"/>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80714460"/>
              </p:ext>
            </p:extLst>
          </p:nvPr>
        </p:nvGraphicFramePr>
        <p:xfrm>
          <a:off x="0" y="734096"/>
          <a:ext cx="12192000" cy="6123904"/>
        </p:xfrm>
        <a:graphic>
          <a:graphicData uri="http://schemas.openxmlformats.org/drawingml/2006/table">
            <a:tbl>
              <a:tblPr firstRow="1" bandRow="1">
                <a:tableStyleId>{5C22544A-7EE6-4342-B048-85BDC9FD1C3A}</a:tableStyleId>
              </a:tblPr>
              <a:tblGrid>
                <a:gridCol w="12192000"/>
              </a:tblGrid>
              <a:tr h="6123904">
                <a:tc>
                  <a:txBody>
                    <a:bodyPr/>
                    <a:lstStyle/>
                    <a:p>
                      <a:endParaRPr lang="en-IN" dirty="0"/>
                    </a:p>
                  </a:txBody>
                  <a:tcPr/>
                </a:tc>
              </a:tr>
            </a:tbl>
          </a:graphicData>
        </a:graphic>
      </p:graphicFrame>
      <p:pic>
        <p:nvPicPr>
          <p:cNvPr id="5" name="Picture 4"/>
          <p:cNvPicPr>
            <a:picLocks noChangeAspect="1"/>
          </p:cNvPicPr>
          <p:nvPr/>
        </p:nvPicPr>
        <p:blipFill rotWithShape="1">
          <a:blip r:embed="rId2" cstate="print">
            <a:extLst>
              <a:ext uri="{28A0092B-C50C-407E-A947-70E740481C1C}">
                <a14:useLocalDpi xmlns:a14="http://schemas.microsoft.com/office/drawing/2010/main" val="0"/>
              </a:ext>
            </a:extLst>
          </a:blip>
          <a:srcRect l="2152" t="9202" r="5771" b="23569"/>
          <a:stretch/>
        </p:blipFill>
        <p:spPr>
          <a:xfrm>
            <a:off x="0" y="746976"/>
            <a:ext cx="12192000" cy="6111024"/>
          </a:xfrm>
          <a:prstGeom prst="rect">
            <a:avLst/>
          </a:prstGeom>
        </p:spPr>
      </p:pic>
    </p:spTree>
    <p:extLst>
      <p:ext uri="{BB962C8B-B14F-4D97-AF65-F5344CB8AC3E}">
        <p14:creationId xmlns:p14="http://schemas.microsoft.com/office/powerpoint/2010/main" val="2702147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365</Words>
  <Application>Microsoft Office PowerPoint</Application>
  <PresentationFormat>Widescreen</PresentationFormat>
  <Paragraphs>15</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Microsoft YaHei Light</vt:lpstr>
      <vt:lpstr>Arial</vt:lpstr>
      <vt:lpstr>Calibri</vt:lpstr>
      <vt:lpstr>Calibri Light</vt:lpstr>
      <vt:lpstr>Symbol</vt:lpstr>
      <vt:lpstr>Office Theme</vt:lpstr>
      <vt:lpstr>Estimation of Fluctuation of Energy for the Design of the Flywheel</vt:lpstr>
      <vt:lpstr>Problems - Type 1 (i)</vt:lpstr>
      <vt:lpstr>Solution of Problem 1</vt:lpstr>
      <vt:lpstr>(Continued)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Estimation of Fluctuation of Energy for the Design of the Flywheel</dc:title>
  <dc:creator>acer</dc:creator>
  <cp:lastModifiedBy>acer</cp:lastModifiedBy>
  <cp:revision>12</cp:revision>
  <dcterms:created xsi:type="dcterms:W3CDTF">2020-11-11T04:39:17Z</dcterms:created>
  <dcterms:modified xsi:type="dcterms:W3CDTF">2020-11-18T10:15:42Z</dcterms:modified>
</cp:coreProperties>
</file>