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8" cy="129159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THEORY </a:t>
            </a:r>
            <a:r>
              <a:rPr lang="en-US" sz="3600" b="1" dirty="0">
                <a:latin typeface="+mn-lt"/>
              </a:rPr>
              <a:t>OF MACHINES AND </a:t>
            </a:r>
            <a:r>
              <a:rPr lang="en-US" sz="3600" b="1" dirty="0" smtClean="0">
                <a:latin typeface="+mn-lt"/>
              </a:rPr>
              <a:t>MECHANISMS</a:t>
            </a:r>
            <a:r>
              <a:rPr lang="en-IN" sz="3600" b="1" dirty="0">
                <a:latin typeface="+mn-lt"/>
              </a:rPr>
              <a:t/>
            </a:r>
            <a:br>
              <a:rPr lang="en-IN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MEC 302 (</a:t>
            </a:r>
            <a:r>
              <a:rPr lang="en-US" sz="3600" b="1" dirty="0" smtClean="0">
                <a:latin typeface="+mn-lt"/>
              </a:rPr>
              <a:t>3-1-0-4)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591"/>
            <a:ext cx="12191999" cy="55664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i="1" dirty="0"/>
              <a:t>Every student is requested to go through the syllabus from the </a:t>
            </a:r>
            <a:r>
              <a:rPr lang="en-US" sz="2400" b="1" i="1" dirty="0" err="1"/>
              <a:t>Programme</a:t>
            </a:r>
            <a:r>
              <a:rPr lang="en-US" sz="2400" b="1" i="1" dirty="0"/>
              <a:t> menu of ME Department to know about Course Prerequisites and Course Outcomes (From Institute Website</a:t>
            </a:r>
            <a:r>
              <a:rPr lang="en-US" sz="2400" b="1" i="1" dirty="0" smtClean="0"/>
              <a:t>)</a:t>
            </a:r>
            <a:endParaRPr lang="en-US" sz="2400" b="1" i="1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600" b="1" dirty="0" smtClean="0"/>
              <a:t>Prerequisite</a:t>
            </a:r>
            <a:r>
              <a:rPr lang="en-US" sz="2600" b="1" dirty="0"/>
              <a:t>: </a:t>
            </a:r>
            <a:r>
              <a:rPr lang="en-US" sz="2600" dirty="0"/>
              <a:t>Engineering Mechanics</a:t>
            </a:r>
          </a:p>
          <a:p>
            <a:pPr marL="0" indent="0" algn="just">
              <a:buNone/>
            </a:pPr>
            <a:r>
              <a:rPr lang="en-US" sz="2600" b="1" dirty="0"/>
              <a:t>Text Books</a:t>
            </a:r>
            <a:r>
              <a:rPr lang="en-US" sz="2600" b="1" dirty="0" smtClean="0"/>
              <a:t>:</a:t>
            </a:r>
          </a:p>
          <a:p>
            <a:pPr marL="0" indent="0" algn="just">
              <a:buNone/>
            </a:pPr>
            <a:r>
              <a:rPr lang="en-US" sz="2600" dirty="0"/>
              <a:t>	1. </a:t>
            </a:r>
            <a:r>
              <a:rPr lang="en-US" sz="2600" b="1" dirty="0"/>
              <a:t>Theory of Machines and Mechanisms</a:t>
            </a:r>
            <a:r>
              <a:rPr lang="en-US" sz="2600" dirty="0"/>
              <a:t>, </a:t>
            </a:r>
            <a:r>
              <a:rPr lang="en-US" sz="2600" dirty="0" err="1"/>
              <a:t>Uicker</a:t>
            </a:r>
            <a:r>
              <a:rPr lang="en-US" sz="2600" dirty="0"/>
              <a:t> J.J., </a:t>
            </a:r>
            <a:r>
              <a:rPr lang="en-US" sz="2600" dirty="0" err="1"/>
              <a:t>Pennock</a:t>
            </a:r>
            <a:r>
              <a:rPr lang="en-US" sz="2600" dirty="0"/>
              <a:t> G.R., </a:t>
            </a:r>
            <a:r>
              <a:rPr lang="en-US" sz="2600" dirty="0" err="1"/>
              <a:t>Shigley</a:t>
            </a:r>
            <a:r>
              <a:rPr lang="en-US" sz="2600" dirty="0"/>
              <a:t> J.E.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2</a:t>
            </a:r>
            <a:r>
              <a:rPr lang="en-US" sz="2600" dirty="0"/>
              <a:t>. </a:t>
            </a:r>
            <a:r>
              <a:rPr lang="en-US" sz="2600" b="1" dirty="0"/>
              <a:t>Theory of Mechanisms and Machines</a:t>
            </a:r>
            <a:r>
              <a:rPr lang="en-US" sz="2600" dirty="0"/>
              <a:t>, Ghosh A., </a:t>
            </a:r>
            <a:r>
              <a:rPr lang="en-US" sz="2600" dirty="0" err="1"/>
              <a:t>Mallik</a:t>
            </a:r>
            <a:r>
              <a:rPr lang="en-US" sz="2600" dirty="0"/>
              <a:t> A.K. </a:t>
            </a:r>
          </a:p>
          <a:p>
            <a:pPr marL="0" indent="0" algn="just">
              <a:buNone/>
            </a:pPr>
            <a:r>
              <a:rPr lang="en-US" sz="2600" b="1" dirty="0"/>
              <a:t>Reference Book</a:t>
            </a:r>
            <a:r>
              <a:rPr lang="en-US" sz="2600" b="1" dirty="0" smtClean="0"/>
              <a:t>: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b="1" dirty="0" smtClean="0"/>
              <a:t>An Introduction </a:t>
            </a:r>
            <a:r>
              <a:rPr lang="en-US" sz="2600" b="1" dirty="0"/>
              <a:t>to the </a:t>
            </a:r>
            <a:r>
              <a:rPr lang="en-US" sz="2600" b="1" dirty="0" smtClean="0"/>
              <a:t>Mechanics </a:t>
            </a:r>
            <a:r>
              <a:rPr lang="en-US" sz="2600" b="1" dirty="0"/>
              <a:t>of </a:t>
            </a:r>
            <a:r>
              <a:rPr lang="en-US" sz="2600" b="1" dirty="0" smtClean="0"/>
              <a:t>Machines</a:t>
            </a:r>
            <a:r>
              <a:rPr lang="en-US" sz="2600" dirty="0"/>
              <a:t>, Morrison J.L.M., </a:t>
            </a:r>
            <a:r>
              <a:rPr lang="en-US" sz="2600" dirty="0" err="1"/>
              <a:t>Crossland</a:t>
            </a:r>
            <a:r>
              <a:rPr lang="en-US" sz="2600" dirty="0"/>
              <a:t> B</a:t>
            </a:r>
            <a:r>
              <a:rPr lang="en-US" sz="2600" dirty="0" smtClean="0"/>
              <a:t>.</a:t>
            </a:r>
          </a:p>
          <a:p>
            <a:pPr marL="0" indent="0" algn="just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Theory of Machines</a:t>
            </a:r>
            <a:r>
              <a:rPr lang="en-US" sz="2600" dirty="0" smtClean="0"/>
              <a:t>, Rattan R.S.</a:t>
            </a:r>
            <a:endParaRPr lang="en-IN" sz="2600" dirty="0"/>
          </a:p>
          <a:p>
            <a:pPr marL="0" indent="0" algn="just">
              <a:buNone/>
            </a:pPr>
            <a:endParaRPr lang="en-US" sz="2400" b="1" i="1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81136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</a:rPr>
              <a:t>THEORY OF MACHINES AND </a:t>
            </a:r>
            <a:r>
              <a:rPr lang="en-US" sz="2800" b="1" dirty="0" smtClean="0">
                <a:latin typeface="+mn-lt"/>
              </a:rPr>
              <a:t>MECHANISMS</a:t>
            </a:r>
            <a:r>
              <a:rPr lang="en-IN" sz="2800" b="1" dirty="0">
                <a:latin typeface="+mn-lt"/>
              </a:rPr>
              <a:t/>
            </a:r>
            <a:br>
              <a:rPr lang="en-IN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MEC 302 (</a:t>
            </a:r>
            <a:r>
              <a:rPr lang="en-US" sz="2800" b="1" dirty="0" smtClean="0">
                <a:latin typeface="+mn-lt"/>
              </a:rPr>
              <a:t>3-1-0-4)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6293"/>
            <a:ext cx="12191999" cy="60466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Introduction to Mechanisms Linkages, Mechanisms and machines; Kinematic pair, element, chains and inversions; degrees of freedom, mobility and </a:t>
            </a:r>
            <a:r>
              <a:rPr lang="en-US" sz="1600" dirty="0" err="1"/>
              <a:t>Gruebler‘s</a:t>
            </a:r>
            <a:r>
              <a:rPr lang="en-US" sz="1600" dirty="0"/>
              <a:t> criterion; four bar mechanisms and </a:t>
            </a:r>
            <a:r>
              <a:rPr lang="en-US" sz="1600" dirty="0" smtClean="0"/>
              <a:t>slider-crank mechanisms; Special </a:t>
            </a:r>
            <a:r>
              <a:rPr lang="en-US" sz="1600" dirty="0"/>
              <a:t>Mechanisms - Indicator Diagram Mechanisms, Steering Mechanism, </a:t>
            </a:r>
            <a:r>
              <a:rPr lang="en-US" sz="1600" dirty="0" err="1"/>
              <a:t>Hookes</a:t>
            </a:r>
            <a:r>
              <a:rPr lang="en-US" sz="1600" dirty="0"/>
              <a:t> </a:t>
            </a:r>
            <a:r>
              <a:rPr lang="en-US" sz="1600" dirty="0" smtClean="0"/>
              <a:t>Joint.</a:t>
            </a:r>
          </a:p>
          <a:p>
            <a:pPr marL="0" indent="0" algn="just">
              <a:buNone/>
            </a:pPr>
            <a:r>
              <a:rPr lang="en-US" sz="1600" dirty="0" smtClean="0"/>
              <a:t>Kinematics </a:t>
            </a:r>
            <a:r>
              <a:rPr lang="en-US" sz="1600" dirty="0"/>
              <a:t>of Rigid Bodies Frame of reference in general motion, General plane motion, absolute and relative velocity in plane motion, Instantaneous center of rotation in plane </a:t>
            </a:r>
            <a:r>
              <a:rPr lang="en-US" sz="1600" dirty="0" smtClean="0"/>
              <a:t>motion.</a:t>
            </a:r>
          </a:p>
          <a:p>
            <a:pPr marL="0" indent="0" algn="just">
              <a:buNone/>
            </a:pPr>
            <a:r>
              <a:rPr lang="en-US" sz="1600" b="1" dirty="0" smtClean="0"/>
              <a:t>Kinetics </a:t>
            </a:r>
            <a:r>
              <a:rPr lang="en-US" sz="1600" b="1" dirty="0"/>
              <a:t>of Rigid Bodies in 3D Plane motion of rigid bodies: Force and accelerations methods, Energy and momentum </a:t>
            </a:r>
            <a:r>
              <a:rPr lang="en-US" sz="1600" b="1" dirty="0" smtClean="0"/>
              <a:t>methods.</a:t>
            </a:r>
          </a:p>
          <a:p>
            <a:pPr marL="0" indent="0" algn="just">
              <a:buNone/>
            </a:pPr>
            <a:r>
              <a:rPr lang="en-US" sz="1600" b="1" i="1" dirty="0" smtClean="0"/>
              <a:t>Kinematic </a:t>
            </a:r>
            <a:r>
              <a:rPr lang="en-US" sz="1600" b="1" i="1" dirty="0"/>
              <a:t>Analysis of Planar Linkages Position &amp; displacement analysis, Velocity analysis, Acceleration </a:t>
            </a:r>
            <a:r>
              <a:rPr lang="en-US" sz="1600" b="1" i="1" dirty="0" smtClean="0"/>
              <a:t>analysis.</a:t>
            </a:r>
          </a:p>
          <a:p>
            <a:pPr marL="0" indent="0" algn="just">
              <a:buNone/>
            </a:pPr>
            <a:r>
              <a:rPr lang="en-US" sz="1600" dirty="0" smtClean="0"/>
              <a:t>Gears &amp; </a:t>
            </a:r>
            <a:r>
              <a:rPr lang="en-US" sz="1600" dirty="0"/>
              <a:t>Gear trains: Fundamental law of gearing, gear tooth terminology, gear type, contact ratio &amp; Kinematics analysis, Kinematic analysis of Gear trains: Velocity ratio and sense of rotation; simple, compound and </a:t>
            </a:r>
            <a:r>
              <a:rPr lang="en-US" sz="1600" dirty="0" err="1"/>
              <a:t>epicyclic</a:t>
            </a:r>
            <a:r>
              <a:rPr lang="en-US" sz="1600" dirty="0"/>
              <a:t> gear </a:t>
            </a:r>
            <a:r>
              <a:rPr lang="en-US" sz="1600" dirty="0" smtClean="0"/>
              <a:t>trains.</a:t>
            </a:r>
          </a:p>
          <a:p>
            <a:pPr marL="0" indent="0" algn="just">
              <a:buNone/>
            </a:pPr>
            <a:r>
              <a:rPr lang="en-US" sz="1600" b="1" dirty="0" smtClean="0"/>
              <a:t>Cam </a:t>
            </a:r>
            <a:r>
              <a:rPr lang="en-US" sz="1600" b="1" dirty="0"/>
              <a:t>Mechanisms: Cam terminology, displacement diagram, graphical layout of cam profile</a:t>
            </a:r>
            <a:r>
              <a:rPr lang="en-US" sz="1600" b="1" dirty="0" smtClean="0"/>
              <a:t>.</a:t>
            </a:r>
          </a:p>
          <a:p>
            <a:pPr marL="0" indent="0" algn="just">
              <a:buNone/>
            </a:pPr>
            <a:r>
              <a:rPr lang="en-US" sz="1600" b="1" dirty="0" smtClean="0"/>
              <a:t>Kinematic </a:t>
            </a:r>
            <a:r>
              <a:rPr lang="en-US" sz="1600" b="1" dirty="0"/>
              <a:t>Synthesis of Planar Linkages: Type, number and dimensional synthesis, Body guidance, path and function generation, Analytical linkage </a:t>
            </a:r>
            <a:r>
              <a:rPr lang="en-US" sz="1600" b="1" dirty="0" smtClean="0"/>
              <a:t>synthesis. </a:t>
            </a:r>
          </a:p>
          <a:p>
            <a:pPr marL="0" indent="0" algn="just">
              <a:buNone/>
            </a:pPr>
            <a:r>
              <a:rPr lang="en-US" sz="1600" b="1" dirty="0" smtClean="0"/>
              <a:t>Computer </a:t>
            </a:r>
            <a:r>
              <a:rPr lang="en-US" sz="1600" b="1" dirty="0"/>
              <a:t>Aided Mechanism </a:t>
            </a:r>
            <a:r>
              <a:rPr lang="en-US" sz="1600" b="1" dirty="0" smtClean="0"/>
              <a:t>Analysis. </a:t>
            </a:r>
          </a:p>
          <a:p>
            <a:pPr marL="0" indent="0" algn="just">
              <a:buNone/>
            </a:pPr>
            <a:r>
              <a:rPr lang="en-US" sz="1600" dirty="0" smtClean="0"/>
              <a:t>Dynamic </a:t>
            </a:r>
            <a:r>
              <a:rPr lang="en-US" sz="1600" dirty="0"/>
              <a:t>Force Analysis of Machines Dynamic force analysis for slider crank mechanism; inertia forces in reciprocating parts; primary and secondary inertia forces; simple engine mechanism – gas force, piston effort, gudgeon pin load, crank effort or turning moment; single and double acting engine; inertia force analysis considering mass of the connecting rod; force analysis for a four bar </a:t>
            </a:r>
            <a:r>
              <a:rPr lang="en-US" sz="1600" dirty="0" smtClean="0"/>
              <a:t>mechanism. </a:t>
            </a:r>
          </a:p>
          <a:p>
            <a:pPr marL="0" indent="0" algn="just">
              <a:buNone/>
            </a:pPr>
            <a:r>
              <a:rPr lang="en-US" sz="1600" dirty="0" smtClean="0"/>
              <a:t>Flywheels</a:t>
            </a:r>
            <a:r>
              <a:rPr lang="en-US" sz="1600" dirty="0"/>
              <a:t>: Turning moment diagram, indicator diagrams – mean effective pressures for suction, compression, expansion and exhaust strokes; overall mean effective pressure for the cycle; mean resisting torque; fluctuation of energy and speed; </a:t>
            </a:r>
            <a:r>
              <a:rPr lang="en-US" sz="1600" dirty="0" smtClean="0"/>
              <a:t>flywheel.</a:t>
            </a:r>
          </a:p>
          <a:p>
            <a:pPr marL="0" indent="0" algn="just">
              <a:buNone/>
            </a:pPr>
            <a:r>
              <a:rPr lang="en-US" sz="1600" dirty="0" smtClean="0"/>
              <a:t>Governor </a:t>
            </a:r>
            <a:r>
              <a:rPr lang="en-US" sz="1600" dirty="0"/>
              <a:t>Mechanisms: Types, characteristics of centrifugal governors; conical pendulum type governors – Watt, Porter, and </a:t>
            </a:r>
            <a:r>
              <a:rPr lang="en-US" sz="1600" dirty="0" err="1"/>
              <a:t>Proell</a:t>
            </a:r>
            <a:r>
              <a:rPr lang="en-US" sz="1600" dirty="0"/>
              <a:t>; Spring loaded type of governors – </a:t>
            </a:r>
            <a:r>
              <a:rPr lang="en-US" sz="1600" dirty="0" err="1"/>
              <a:t>Hartnell</a:t>
            </a:r>
            <a:r>
              <a:rPr lang="en-US" sz="1600" dirty="0"/>
              <a:t>; controlling force, effort, power, sensitiveness, isochronism, stability and hunting of </a:t>
            </a:r>
            <a:r>
              <a:rPr lang="en-US" sz="1600" dirty="0" smtClean="0"/>
              <a:t>governors</a:t>
            </a:r>
            <a:r>
              <a:rPr lang="en-US" sz="1600" dirty="0" smtClean="0"/>
              <a:t>.</a:t>
            </a:r>
          </a:p>
          <a:p>
            <a:pPr marL="0" indent="0" algn="ctr">
              <a:buNone/>
            </a:pPr>
            <a:r>
              <a:rPr lang="en-US" sz="1600" b="1" dirty="0" smtClean="0"/>
              <a:t>(BOLD PORTIONS WOULD BE TAKEN BY Prof SS Roy. BOLD+ITALICS PORTION WOLD BE TAKEN UP BY </a:t>
            </a:r>
            <a:r>
              <a:rPr lang="en-US" sz="1600" b="1" dirty="0" err="1" smtClean="0"/>
              <a:t>botht</a:t>
            </a:r>
            <a:r>
              <a:rPr lang="en-US" sz="1600" b="1" dirty="0" smtClean="0"/>
              <a:t> of us.)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306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THEORY OF MACHINES AND MECHANISMS MEC 302 (3-1-0-4)</vt:lpstr>
      <vt:lpstr>THEORY OF MACHINES AND MECHANISMS MEC 302 (3-1-0-4)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MECHANISMS AND MACHINES MEC 302 (3-1-0) for ME</dc:title>
  <dc:creator>acer</dc:creator>
  <cp:lastModifiedBy>acer</cp:lastModifiedBy>
  <cp:revision>32</cp:revision>
  <dcterms:created xsi:type="dcterms:W3CDTF">2020-09-15T15:17:29Z</dcterms:created>
  <dcterms:modified xsi:type="dcterms:W3CDTF">2022-08-03T08:00:41Z</dcterms:modified>
</cp:coreProperties>
</file>