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86" r:id="rId4"/>
    <p:sldId id="260" r:id="rId5"/>
    <p:sldId id="285" r:id="rId6"/>
    <p:sldId id="281" r:id="rId7"/>
    <p:sldId id="279" r:id="rId8"/>
    <p:sldId id="280" r:id="rId9"/>
    <p:sldId id="282" r:id="rId10"/>
    <p:sldId id="287" r:id="rId11"/>
    <p:sldId id="283" r:id="rId12"/>
    <p:sldId id="278" r:id="rId13"/>
  </p:sldIdLst>
  <p:sldSz cx="9144000" cy="5143500" type="screen16x9"/>
  <p:notesSz cx="6858000" cy="9144000"/>
  <p:defaultTextStyle>
    <a:lvl1pPr defTabSz="457145">
      <a:defRPr>
        <a:latin typeface="Arial"/>
        <a:ea typeface="Arial"/>
        <a:cs typeface="Arial"/>
        <a:sym typeface="Arial"/>
      </a:defRPr>
    </a:lvl1pPr>
    <a:lvl2pPr indent="457145" defTabSz="457145">
      <a:defRPr>
        <a:latin typeface="Arial"/>
        <a:ea typeface="Arial"/>
        <a:cs typeface="Arial"/>
        <a:sym typeface="Arial"/>
      </a:defRPr>
    </a:lvl2pPr>
    <a:lvl3pPr indent="914290" defTabSz="457145">
      <a:defRPr>
        <a:latin typeface="Arial"/>
        <a:ea typeface="Arial"/>
        <a:cs typeface="Arial"/>
        <a:sym typeface="Arial"/>
      </a:defRPr>
    </a:lvl3pPr>
    <a:lvl4pPr indent="1371434" defTabSz="457145">
      <a:defRPr>
        <a:latin typeface="Arial"/>
        <a:ea typeface="Arial"/>
        <a:cs typeface="Arial"/>
        <a:sym typeface="Arial"/>
      </a:defRPr>
    </a:lvl4pPr>
    <a:lvl5pPr indent="1828581" defTabSz="457145">
      <a:defRPr>
        <a:latin typeface="Arial"/>
        <a:ea typeface="Arial"/>
        <a:cs typeface="Arial"/>
        <a:sym typeface="Arial"/>
      </a:defRPr>
    </a:lvl5pPr>
    <a:lvl6pPr indent="2285725" defTabSz="457145">
      <a:defRPr>
        <a:latin typeface="Arial"/>
        <a:ea typeface="Arial"/>
        <a:cs typeface="Arial"/>
        <a:sym typeface="Arial"/>
      </a:defRPr>
    </a:lvl6pPr>
    <a:lvl7pPr indent="2742869" defTabSz="457145">
      <a:defRPr>
        <a:latin typeface="Arial"/>
        <a:ea typeface="Arial"/>
        <a:cs typeface="Arial"/>
        <a:sym typeface="Arial"/>
      </a:defRPr>
    </a:lvl7pPr>
    <a:lvl8pPr indent="3200015" defTabSz="457145">
      <a:defRPr>
        <a:latin typeface="Arial"/>
        <a:ea typeface="Arial"/>
        <a:cs typeface="Arial"/>
        <a:sym typeface="Arial"/>
      </a:defRPr>
    </a:lvl8pPr>
    <a:lvl9pPr indent="3657162" defTabSz="457145">
      <a:defRPr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3E5"/>
          </a:solidFill>
        </a:fill>
      </a:tcStyle>
    </a:wholeTbl>
    <a:band2H>
      <a:tcTxStyle/>
      <a:tcStyle>
        <a:tcBdr/>
        <a:fill>
          <a:solidFill>
            <a:srgbClr val="E6EAF2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26CB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26CB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26CB6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5F7"/>
          </a:solidFill>
        </a:fill>
      </a:tcStyle>
    </a:wholeTbl>
    <a:band2H>
      <a:tcTxStyle/>
      <a:tcStyle>
        <a:tcBdr/>
        <a:fill>
          <a:solidFill>
            <a:srgbClr val="E6F2FB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3B5E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3B5EA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3B5EA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EACB"/>
          </a:solidFill>
        </a:fill>
      </a:tcStyle>
    </a:wholeTbl>
    <a:band2H>
      <a:tcTxStyle/>
      <a:tcStyle>
        <a:tcBdr/>
        <a:fill>
          <a:solidFill>
            <a:srgbClr val="FFF5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C61E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C61E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C61E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26CB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26CB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06" autoAdjust="0"/>
  </p:normalViewPr>
  <p:slideViewPr>
    <p:cSldViewPr snapToGrid="0" snapToObjects="1">
      <p:cViewPr varScale="1">
        <p:scale>
          <a:sx n="93" d="100"/>
          <a:sy n="93" d="100"/>
        </p:scale>
        <p:origin x="-714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01" name="Shape 10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01404107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 dirty="0"/>
              <a:t>High level discussion about the architects.</a:t>
            </a:r>
          </a:p>
          <a:p>
            <a:pPr lvl="0">
              <a:defRPr sz="1800"/>
            </a:pPr>
            <a:r>
              <a:rPr sz="2400" dirty="0"/>
              <a:t>In PubMatic from 2 years, we are contributed with design and review.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 dirty="0"/>
              <a:t>High level discussion about the architects.</a:t>
            </a:r>
          </a:p>
          <a:p>
            <a:pPr lvl="0">
              <a:defRPr sz="1800"/>
            </a:pPr>
            <a:r>
              <a:rPr sz="2400" dirty="0"/>
              <a:t>In PubMatic from 2 years, we are contributed with design and review.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 dirty="0"/>
              <a:t>High level discussion about the architects.</a:t>
            </a:r>
          </a:p>
          <a:p>
            <a:pPr lvl="0">
              <a:defRPr sz="1800"/>
            </a:pPr>
            <a:r>
              <a:rPr sz="2400" dirty="0"/>
              <a:t>In PubMatic from 2 years, we are contributed with design and review.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42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42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ubMatic 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3" y="4887112"/>
            <a:ext cx="9143997" cy="256389"/>
          </a:xfrm>
          <a:prstGeom prst="rect">
            <a:avLst/>
          </a:prstGeom>
          <a:solidFill>
            <a:srgbClr val="0D0D0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48573">
              <a:defRPr sz="2200">
                <a:solidFill>
                  <a:srgbClr val="FFFFFF"/>
                </a:solidFill>
                <a:latin typeface="HelveticaNeueLT Pro 55 Roman"/>
                <a:ea typeface="HelveticaNeueLT Pro 55 Roman"/>
                <a:cs typeface="HelveticaNeueLT Pro 55 Roman"/>
                <a:sym typeface="HelveticaNeueLT Pro 55 Roman"/>
              </a:defRPr>
            </a:pPr>
            <a:endParaRPr dirty="0"/>
          </a:p>
        </p:txBody>
      </p:sp>
      <p:pic>
        <p:nvPicPr>
          <p:cNvPr id="10" name="image1.pdf" descr="PM_logo_white-blue.eps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5001" y="4957591"/>
            <a:ext cx="627461" cy="115429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11"/>
          <p:cNvSpPr/>
          <p:nvPr/>
        </p:nvSpPr>
        <p:spPr>
          <a:xfrm>
            <a:off x="419100" y="4916280"/>
            <a:ext cx="1261825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solidFill>
                  <a:srgbClr val="80808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 dirty="0">
                <a:solidFill>
                  <a:srgbClr val="808080"/>
                </a:solidFill>
              </a:rPr>
              <a:t>Confidential &amp; Proprietary</a:t>
            </a:r>
          </a:p>
        </p:txBody>
      </p:sp>
      <p:sp>
        <p:nvSpPr>
          <p:cNvPr id="12" name="Shape 12"/>
          <p:cNvSpPr/>
          <p:nvPr/>
        </p:nvSpPr>
        <p:spPr>
          <a:xfrm>
            <a:off x="0" y="1"/>
            <a:ext cx="9144001" cy="5143499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48573">
              <a:defRPr sz="2200">
                <a:solidFill>
                  <a:srgbClr val="FFFFFF"/>
                </a:solidFill>
                <a:latin typeface="HelveticaNeueLT Pro 55 Roman"/>
                <a:ea typeface="HelveticaNeueLT Pro 55 Roman"/>
                <a:cs typeface="HelveticaNeueLT Pro 55 Roman"/>
                <a:sym typeface="HelveticaNeueLT Pro 55 Roman"/>
              </a:defRPr>
            </a:pPr>
            <a:endParaRPr dirty="0"/>
          </a:p>
        </p:txBody>
      </p:sp>
      <p:pic>
        <p:nvPicPr>
          <p:cNvPr id="13" name="image2.png" descr="titlescreen.png"/>
          <p:cNvPicPr/>
          <p:nvPr/>
        </p:nvPicPr>
        <p:blipFill>
          <a:blip r:embed="rId3">
            <a:extLst/>
          </a:blip>
          <a:srcRect r="6005" b="39367"/>
          <a:stretch>
            <a:fillRect/>
          </a:stretch>
        </p:blipFill>
        <p:spPr>
          <a:xfrm>
            <a:off x="5381281" y="2787857"/>
            <a:ext cx="2228699" cy="13251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image1.pdf" descr="PM_logo_white-blue.eps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7037" y="3253740"/>
            <a:ext cx="4113888" cy="7567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3" y="4887112"/>
            <a:ext cx="9143997" cy="256389"/>
          </a:xfrm>
          <a:prstGeom prst="rect">
            <a:avLst/>
          </a:prstGeom>
          <a:solidFill>
            <a:srgbClr val="0D0D0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48573">
              <a:defRPr sz="2200">
                <a:solidFill>
                  <a:srgbClr val="FFFFFF"/>
                </a:solidFill>
                <a:latin typeface="HelveticaNeueLT Pro 55 Roman"/>
                <a:ea typeface="HelveticaNeueLT Pro 55 Roman"/>
                <a:cs typeface="HelveticaNeueLT Pro 55 Roman"/>
                <a:sym typeface="HelveticaNeueLT Pro 55 Roman"/>
              </a:defRPr>
            </a:pPr>
            <a:endParaRPr dirty="0"/>
          </a:p>
        </p:txBody>
      </p:sp>
      <p:pic>
        <p:nvPicPr>
          <p:cNvPr id="74" name="image1.pdf" descr="PM_logo_white-blue.eps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5001" y="4957591"/>
            <a:ext cx="627461" cy="115429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/>
          <p:nvPr/>
        </p:nvSpPr>
        <p:spPr>
          <a:xfrm>
            <a:off x="419100" y="4916280"/>
            <a:ext cx="1261825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solidFill>
                  <a:srgbClr val="80808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 dirty="0">
                <a:solidFill>
                  <a:srgbClr val="808080"/>
                </a:solidFill>
              </a:rPr>
              <a:t>Confidential &amp; Proprietary</a:t>
            </a:r>
          </a:p>
        </p:txBody>
      </p:sp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457200" y="176865"/>
            <a:ext cx="8229600" cy="73915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26CB6"/>
                </a:solidFill>
              </a:rPr>
              <a:t>Title Text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457200" y="916018"/>
            <a:ext cx="4040188" cy="58298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000">
                <a:latin typeface="HelveticaNeueLT Pro 45 Lt"/>
                <a:ea typeface="HelveticaNeueLT Pro 45 Lt"/>
                <a:cs typeface="HelveticaNeueLT Pro 45 Lt"/>
                <a:sym typeface="HelveticaNeueLT Pro 45 Lt"/>
              </a:defRPr>
            </a:lvl1pPr>
            <a:lvl2pPr marL="0" indent="457145">
              <a:buSzTx/>
              <a:buFontTx/>
              <a:buNone/>
              <a:defRPr sz="2000">
                <a:latin typeface="HelveticaNeueLT Pro 45 Lt"/>
                <a:ea typeface="HelveticaNeueLT Pro 45 Lt"/>
                <a:cs typeface="HelveticaNeueLT Pro 45 Lt"/>
                <a:sym typeface="HelveticaNeueLT Pro 45 Lt"/>
              </a:defRPr>
            </a:lvl2pPr>
            <a:lvl3pPr marL="0" indent="914290">
              <a:buSzTx/>
              <a:buFontTx/>
              <a:buNone/>
              <a:defRPr sz="2000">
                <a:latin typeface="HelveticaNeueLT Pro 45 Lt"/>
                <a:ea typeface="HelveticaNeueLT Pro 45 Lt"/>
                <a:cs typeface="HelveticaNeueLT Pro 45 Lt"/>
                <a:sym typeface="HelveticaNeueLT Pro 45 Lt"/>
              </a:defRPr>
            </a:lvl3pPr>
            <a:lvl4pPr marL="0" indent="1371434">
              <a:buSzTx/>
              <a:buFontTx/>
              <a:buNone/>
              <a:defRPr sz="2000">
                <a:latin typeface="HelveticaNeueLT Pro 45 Lt"/>
                <a:ea typeface="HelveticaNeueLT Pro 45 Lt"/>
                <a:cs typeface="HelveticaNeueLT Pro 45 Lt"/>
                <a:sym typeface="HelveticaNeueLT Pro 45 Lt"/>
              </a:defRPr>
            </a:lvl4pPr>
            <a:lvl5pPr marL="0" indent="1828581">
              <a:buSzTx/>
              <a:buFontTx/>
              <a:buNone/>
              <a:defRPr sz="2000">
                <a:latin typeface="HelveticaNeueLT Pro 45 Lt"/>
                <a:ea typeface="HelveticaNeueLT Pro 45 Lt"/>
                <a:cs typeface="HelveticaNeueLT Pro 45 Lt"/>
                <a:sym typeface="HelveticaNeueLT Pro 45 Lt"/>
              </a:defRPr>
            </a:lvl5pPr>
          </a:lstStyle>
          <a:p>
            <a:pPr lvl="0">
              <a:defRPr sz="1800"/>
            </a:pPr>
            <a:r>
              <a:rPr sz="2000"/>
              <a:t>Body Level One</a:t>
            </a:r>
          </a:p>
          <a:p>
            <a:pPr lvl="1">
              <a:defRPr sz="1800"/>
            </a:pPr>
            <a:r>
              <a:rPr sz="2000"/>
              <a:t>Body Level Two</a:t>
            </a:r>
          </a:p>
          <a:p>
            <a:pPr lvl="2">
              <a:defRPr sz="1800"/>
            </a:pPr>
            <a:r>
              <a:rPr sz="2000"/>
              <a:t>Body Level Three</a:t>
            </a:r>
          </a:p>
          <a:p>
            <a:pPr lvl="3">
              <a:defRPr sz="1800"/>
            </a:pPr>
            <a:r>
              <a:rPr sz="2000"/>
              <a:t>Body Level Four</a:t>
            </a:r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3" y="4887112"/>
            <a:ext cx="9143997" cy="256389"/>
          </a:xfrm>
          <a:prstGeom prst="rect">
            <a:avLst/>
          </a:prstGeom>
          <a:solidFill>
            <a:srgbClr val="0D0D0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48573">
              <a:defRPr sz="2200">
                <a:solidFill>
                  <a:srgbClr val="FFFFFF"/>
                </a:solidFill>
                <a:latin typeface="HelveticaNeueLT Pro 55 Roman"/>
                <a:ea typeface="HelveticaNeueLT Pro 55 Roman"/>
                <a:cs typeface="HelveticaNeueLT Pro 55 Roman"/>
                <a:sym typeface="HelveticaNeueLT Pro 55 Roman"/>
              </a:defRPr>
            </a:pPr>
            <a:endParaRPr dirty="0"/>
          </a:p>
        </p:txBody>
      </p:sp>
      <p:pic>
        <p:nvPicPr>
          <p:cNvPr id="81" name="image1.pdf" descr="PM_logo_white-blue.eps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5001" y="4957591"/>
            <a:ext cx="627461" cy="115429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/>
        </p:nvSpPr>
        <p:spPr>
          <a:xfrm>
            <a:off x="419100" y="4916280"/>
            <a:ext cx="1261825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solidFill>
                  <a:srgbClr val="80808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 dirty="0">
                <a:solidFill>
                  <a:srgbClr val="808080"/>
                </a:solidFill>
              </a:rPr>
              <a:t>Confidential &amp; Proprietary</a:t>
            </a:r>
          </a:p>
        </p:txBody>
      </p:sp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457200" y="0"/>
            <a:ext cx="4038600" cy="109288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26CB6"/>
                </a:solidFill>
              </a:rPr>
              <a:t>Title 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4648200" y="0"/>
            <a:ext cx="4051300" cy="10937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SzTx/>
              <a:buFontTx/>
              <a:buNone/>
              <a:defRPr sz="2800">
                <a:solidFill>
                  <a:srgbClr val="026CB6"/>
                </a:solidFill>
                <a:latin typeface="HelveticaNeueLT Pro 45 Lt"/>
                <a:ea typeface="HelveticaNeueLT Pro 45 Lt"/>
                <a:cs typeface="HelveticaNeueLT Pro 45 Lt"/>
                <a:sym typeface="HelveticaNeueLT Pro 45 Lt"/>
              </a:defRPr>
            </a:lvl1pPr>
            <a:lvl2pPr marL="739686" indent="-400002">
              <a:spcBef>
                <a:spcPts val="0"/>
              </a:spcBef>
              <a:buFontTx/>
              <a:defRPr sz="2800">
                <a:solidFill>
                  <a:srgbClr val="026CB6"/>
                </a:solidFill>
                <a:latin typeface="HelveticaNeueLT Pro 45 Lt"/>
                <a:ea typeface="HelveticaNeueLT Pro 45 Lt"/>
                <a:cs typeface="HelveticaNeueLT Pro 45 Lt"/>
                <a:sym typeface="HelveticaNeueLT Pro 45 Lt"/>
              </a:defRPr>
            </a:lvl2pPr>
            <a:lvl3pPr marL="1031751" indent="-457145">
              <a:spcBef>
                <a:spcPts val="0"/>
              </a:spcBef>
              <a:buFontTx/>
              <a:defRPr sz="2800">
                <a:solidFill>
                  <a:srgbClr val="026CB6"/>
                </a:solidFill>
                <a:latin typeface="HelveticaNeueLT Pro 45 Lt"/>
                <a:ea typeface="HelveticaNeueLT Pro 45 Lt"/>
                <a:cs typeface="HelveticaNeueLT Pro 45 Lt"/>
                <a:sym typeface="HelveticaNeueLT Pro 45 Lt"/>
              </a:defRPr>
            </a:lvl3pPr>
            <a:lvl4pPr marL="1334928" indent="-533336">
              <a:spcBef>
                <a:spcPts val="0"/>
              </a:spcBef>
              <a:buFontTx/>
              <a:defRPr sz="2800">
                <a:solidFill>
                  <a:srgbClr val="026CB6"/>
                </a:solidFill>
                <a:latin typeface="HelveticaNeueLT Pro 45 Lt"/>
                <a:ea typeface="HelveticaNeueLT Pro 45 Lt"/>
                <a:cs typeface="HelveticaNeueLT Pro 45 Lt"/>
                <a:sym typeface="HelveticaNeueLT Pro 45 Lt"/>
              </a:defRPr>
            </a:lvl4pPr>
            <a:lvl5pPr marL="1561912" indent="-533336">
              <a:spcBef>
                <a:spcPts val="0"/>
              </a:spcBef>
              <a:buFontTx/>
              <a:defRPr sz="2800">
                <a:solidFill>
                  <a:srgbClr val="026CB6"/>
                </a:solidFill>
                <a:latin typeface="HelveticaNeueLT Pro 45 Lt"/>
                <a:ea typeface="HelveticaNeueLT Pro 45 Lt"/>
                <a:cs typeface="HelveticaNeueLT Pro 45 Lt"/>
                <a:sym typeface="HelveticaNeueLT Pro 45 L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26CB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26CB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26CB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26CB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26CB6"/>
                </a:solidFill>
              </a:rPr>
              <a:t>Body Level Five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pening and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3" y="4887112"/>
            <a:ext cx="9143997" cy="256389"/>
          </a:xfrm>
          <a:prstGeom prst="rect">
            <a:avLst/>
          </a:prstGeom>
          <a:solidFill>
            <a:srgbClr val="0D0D0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48573">
              <a:defRPr sz="2200">
                <a:solidFill>
                  <a:srgbClr val="FFFFFF"/>
                </a:solidFill>
                <a:latin typeface="HelveticaNeueLT Pro 55 Roman"/>
                <a:ea typeface="HelveticaNeueLT Pro 55 Roman"/>
                <a:cs typeface="HelveticaNeueLT Pro 55 Roman"/>
                <a:sym typeface="HelveticaNeueLT Pro 55 Roman"/>
              </a:defRPr>
            </a:pPr>
            <a:endParaRPr dirty="0"/>
          </a:p>
        </p:txBody>
      </p:sp>
      <p:pic>
        <p:nvPicPr>
          <p:cNvPr id="93" name="image1.pdf" descr="PM_logo_white-blue.eps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5001" y="4957591"/>
            <a:ext cx="627461" cy="115429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hape 94"/>
          <p:cNvSpPr/>
          <p:nvPr/>
        </p:nvSpPr>
        <p:spPr>
          <a:xfrm>
            <a:off x="419100" y="4916280"/>
            <a:ext cx="1261825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solidFill>
                  <a:srgbClr val="80808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 dirty="0">
                <a:solidFill>
                  <a:srgbClr val="808080"/>
                </a:solidFill>
              </a:rPr>
              <a:t>Confidential &amp; Proprietary</a:t>
            </a:r>
          </a:p>
        </p:txBody>
      </p:sp>
      <p:sp>
        <p:nvSpPr>
          <p:cNvPr id="95" name="Shape 95"/>
          <p:cNvSpPr/>
          <p:nvPr/>
        </p:nvSpPr>
        <p:spPr>
          <a:xfrm>
            <a:off x="0" y="0"/>
            <a:ext cx="9144001" cy="5238751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48573">
              <a:defRPr sz="2200">
                <a:solidFill>
                  <a:srgbClr val="FFFFFF"/>
                </a:solidFill>
                <a:latin typeface="HelveticaNeueLT Pro 55 Roman"/>
                <a:ea typeface="HelveticaNeueLT Pro 55 Roman"/>
                <a:cs typeface="HelveticaNeueLT Pro 55 Roman"/>
                <a:sym typeface="HelveticaNeueLT Pro 55 Roman"/>
              </a:defRPr>
            </a:pPr>
            <a:endParaRPr dirty="0"/>
          </a:p>
        </p:txBody>
      </p:sp>
      <p:pic>
        <p:nvPicPr>
          <p:cNvPr id="96" name="image1.pdf" descr="PM_logo_white-blue.eps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80609" y="2352581"/>
            <a:ext cx="2382783" cy="4383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4766957"/>
            <a:ext cx="9144000" cy="376544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 sz="1400"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99" name="image4.png" descr="http://www.propellergroup.com/wp-content/uploads/2013/02/pubmatic-00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42549" y="4712946"/>
            <a:ext cx="953543" cy="5149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3" y="4887112"/>
            <a:ext cx="9143997" cy="256389"/>
          </a:xfrm>
          <a:prstGeom prst="rect">
            <a:avLst/>
          </a:prstGeom>
          <a:solidFill>
            <a:srgbClr val="0D0D0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48573">
              <a:defRPr sz="2200">
                <a:solidFill>
                  <a:srgbClr val="FFFFFF"/>
                </a:solidFill>
                <a:latin typeface="HelveticaNeueLT Pro 55 Roman"/>
                <a:ea typeface="HelveticaNeueLT Pro 55 Roman"/>
                <a:cs typeface="HelveticaNeueLT Pro 55 Roman"/>
                <a:sym typeface="HelveticaNeueLT Pro 55 Roman"/>
              </a:defRPr>
            </a:pPr>
            <a:endParaRPr dirty="0"/>
          </a:p>
        </p:txBody>
      </p:sp>
      <p:pic>
        <p:nvPicPr>
          <p:cNvPr id="17" name="image1.pdf" descr="PM_logo_white-blue.eps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5001" y="4957591"/>
            <a:ext cx="627461" cy="115429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Shape 18"/>
          <p:cNvSpPr/>
          <p:nvPr/>
        </p:nvSpPr>
        <p:spPr>
          <a:xfrm>
            <a:off x="419100" y="4916280"/>
            <a:ext cx="1261825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solidFill>
                  <a:srgbClr val="80808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 dirty="0">
                <a:solidFill>
                  <a:srgbClr val="808080"/>
                </a:solidFill>
              </a:rPr>
              <a:t>Confidential &amp; Proprietary</a:t>
            </a:r>
          </a:p>
        </p:txBody>
      </p:sp>
      <p:sp>
        <p:nvSpPr>
          <p:cNvPr id="19" name="Shape 19"/>
          <p:cNvSpPr/>
          <p:nvPr/>
        </p:nvSpPr>
        <p:spPr>
          <a:xfrm>
            <a:off x="0" y="1"/>
            <a:ext cx="9144001" cy="4884419"/>
          </a:xfrm>
          <a:prstGeom prst="rect">
            <a:avLst/>
          </a:prstGeom>
          <a:solidFill>
            <a:srgbClr val="026CB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48573">
              <a:defRPr sz="2200">
                <a:solidFill>
                  <a:srgbClr val="FFFFFF"/>
                </a:solidFill>
                <a:latin typeface="HelveticaNeueLT Pro 55 Roman"/>
                <a:ea typeface="HelveticaNeueLT Pro 55 Roman"/>
                <a:cs typeface="HelveticaNeueLT Pro 55 Roman"/>
                <a:sym typeface="HelveticaNeueLT Pro 55 Roman"/>
              </a:defRPr>
            </a:pPr>
            <a:endParaRPr dirty="0"/>
          </a:p>
        </p:txBody>
      </p:sp>
      <p:pic>
        <p:nvPicPr>
          <p:cNvPr id="20" name="image3.pdf" descr="3Screens_silo_cmyk.eps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3183" y="1962357"/>
            <a:ext cx="2553857" cy="1354837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xfrm>
            <a:off x="3093720" y="2072639"/>
            <a:ext cx="5783580" cy="253043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SzTx/>
              <a:buFontTx/>
              <a:buNone/>
              <a:defRPr sz="3600">
                <a:solidFill>
                  <a:srgbClr val="FFFFFF"/>
                </a:solidFill>
              </a:defRPr>
            </a:lvl1pPr>
            <a:lvl2pPr marL="853973" indent="-514289">
              <a:spcBef>
                <a:spcPts val="800"/>
              </a:spcBef>
              <a:buFontTx/>
              <a:defRPr sz="3600">
                <a:solidFill>
                  <a:srgbClr val="FFFFFF"/>
                </a:solidFill>
              </a:defRPr>
            </a:lvl2pPr>
            <a:lvl3pPr marL="1162365" indent="-587759">
              <a:spcBef>
                <a:spcPts val="800"/>
              </a:spcBef>
              <a:buFontTx/>
              <a:defRPr sz="3600">
                <a:solidFill>
                  <a:srgbClr val="FFFFFF"/>
                </a:solidFill>
              </a:defRPr>
            </a:lvl3pPr>
            <a:lvl4pPr marL="1487310" indent="-685718">
              <a:spcBef>
                <a:spcPts val="800"/>
              </a:spcBef>
              <a:buFontTx/>
              <a:defRPr sz="3600">
                <a:solidFill>
                  <a:srgbClr val="FFFFFF"/>
                </a:solidFill>
              </a:defRPr>
            </a:lvl4pPr>
            <a:lvl5pPr marL="1714294" indent="-685718">
              <a:spcBef>
                <a:spcPts val="800"/>
              </a:spcBef>
              <a:buFontTx/>
              <a:defRPr sz="36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3" y="4887112"/>
            <a:ext cx="9143997" cy="256389"/>
          </a:xfrm>
          <a:prstGeom prst="rect">
            <a:avLst/>
          </a:prstGeom>
          <a:solidFill>
            <a:srgbClr val="0D0D0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48573">
              <a:defRPr sz="2200">
                <a:solidFill>
                  <a:srgbClr val="FFFFFF"/>
                </a:solidFill>
                <a:latin typeface="HelveticaNeueLT Pro 55 Roman"/>
                <a:ea typeface="HelveticaNeueLT Pro 55 Roman"/>
                <a:cs typeface="HelveticaNeueLT Pro 55 Roman"/>
                <a:sym typeface="HelveticaNeueLT Pro 55 Roman"/>
              </a:defRPr>
            </a:pPr>
            <a:endParaRPr dirty="0"/>
          </a:p>
        </p:txBody>
      </p:sp>
      <p:pic>
        <p:nvPicPr>
          <p:cNvPr id="24" name="image1.pdf" descr="PM_logo_white-blue.eps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5001" y="4957591"/>
            <a:ext cx="627461" cy="115429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hape 25"/>
          <p:cNvSpPr/>
          <p:nvPr/>
        </p:nvSpPr>
        <p:spPr>
          <a:xfrm>
            <a:off x="419100" y="4916280"/>
            <a:ext cx="1261825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solidFill>
                  <a:srgbClr val="80808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 dirty="0">
                <a:solidFill>
                  <a:srgbClr val="808080"/>
                </a:solidFill>
              </a:rPr>
              <a:t>Confidential &amp; Proprietary</a:t>
            </a:r>
          </a:p>
        </p:txBody>
      </p:sp>
      <p:sp>
        <p:nvSpPr>
          <p:cNvPr id="26" name="Shape 26"/>
          <p:cNvSpPr/>
          <p:nvPr/>
        </p:nvSpPr>
        <p:spPr>
          <a:xfrm>
            <a:off x="0" y="1"/>
            <a:ext cx="9144001" cy="4892039"/>
          </a:xfrm>
          <a:prstGeom prst="rect">
            <a:avLst/>
          </a:prstGeom>
          <a:solidFill>
            <a:srgbClr val="026CB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48573">
              <a:defRPr sz="2200">
                <a:solidFill>
                  <a:srgbClr val="FFFFFF"/>
                </a:solidFill>
                <a:latin typeface="HelveticaNeueLT Pro 55 Roman"/>
                <a:ea typeface="HelveticaNeueLT Pro 55 Roman"/>
                <a:cs typeface="HelveticaNeueLT Pro 55 Roman"/>
                <a:sym typeface="HelveticaNeueLT Pro 55 Roman"/>
              </a:defRPr>
            </a:pPr>
            <a:endParaRPr dirty="0"/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4381500" y="3524250"/>
            <a:ext cx="4505325" cy="16192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>
                <a:solidFill>
                  <a:srgbClr val="FFFFFF"/>
                </a:solidFill>
              </a:defRPr>
            </a:lvl1pPr>
            <a:lvl2pPr marL="739686" indent="-400002">
              <a:spcBef>
                <a:spcPts val="600"/>
              </a:spcBef>
              <a:buFontTx/>
              <a:defRPr sz="2800">
                <a:solidFill>
                  <a:srgbClr val="FFFFFF"/>
                </a:solidFill>
              </a:defRPr>
            </a:lvl2pPr>
            <a:lvl3pPr marL="1031751" indent="-457145">
              <a:spcBef>
                <a:spcPts val="600"/>
              </a:spcBef>
              <a:buFontTx/>
              <a:defRPr sz="2800">
                <a:solidFill>
                  <a:srgbClr val="FFFFFF"/>
                </a:solidFill>
              </a:defRPr>
            </a:lvl3pPr>
            <a:lvl4pPr marL="1334928" indent="-533336">
              <a:spcBef>
                <a:spcPts val="600"/>
              </a:spcBef>
              <a:buFontTx/>
              <a:defRPr sz="2800">
                <a:solidFill>
                  <a:srgbClr val="FFFFFF"/>
                </a:solidFill>
              </a:defRPr>
            </a:lvl4pPr>
            <a:lvl5pPr marL="1561912" indent="-533336">
              <a:spcBef>
                <a:spcPts val="600"/>
              </a:spcBef>
              <a:buFontTx/>
              <a:defRPr sz="28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28" name="Shape 28"/>
          <p:cNvSpPr/>
          <p:nvPr/>
        </p:nvSpPr>
        <p:spPr>
          <a:xfrm>
            <a:off x="7428268" y="51128"/>
            <a:ext cx="1653753" cy="16537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9" name="Shape 29"/>
          <p:cNvSpPr/>
          <p:nvPr/>
        </p:nvSpPr>
        <p:spPr>
          <a:xfrm>
            <a:off x="7672107" y="373694"/>
            <a:ext cx="1231376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pPr lvl="0">
              <a:defRPr sz="1800"/>
            </a:pPr>
            <a:r>
              <a:rPr sz="1000" dirty="0"/>
              <a:t>Prepared for</a:t>
            </a:r>
          </a:p>
        </p:txBody>
      </p:sp>
      <p:sp>
        <p:nvSpPr>
          <p:cNvPr id="30" name="Shape 30"/>
          <p:cNvSpPr/>
          <p:nvPr/>
        </p:nvSpPr>
        <p:spPr>
          <a:xfrm>
            <a:off x="406989" y="422901"/>
            <a:ext cx="5041253" cy="27064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71" y="10489"/>
                </a:moveTo>
                <a:cubicBezTo>
                  <a:pt x="18384" y="10489"/>
                  <a:pt x="18313" y="10621"/>
                  <a:pt x="18313" y="10783"/>
                </a:cubicBezTo>
                <a:lnTo>
                  <a:pt x="18313" y="19349"/>
                </a:lnTo>
                <a:cubicBezTo>
                  <a:pt x="18313" y="19512"/>
                  <a:pt x="18384" y="19643"/>
                  <a:pt x="18471" y="19643"/>
                </a:cubicBezTo>
                <a:lnTo>
                  <a:pt x="21136" y="19643"/>
                </a:lnTo>
                <a:cubicBezTo>
                  <a:pt x="21179" y="19643"/>
                  <a:pt x="21219" y="19610"/>
                  <a:pt x="21247" y="19557"/>
                </a:cubicBezTo>
                <a:lnTo>
                  <a:pt x="21250" y="19547"/>
                </a:lnTo>
                <a:lnTo>
                  <a:pt x="21262" y="19538"/>
                </a:lnTo>
                <a:cubicBezTo>
                  <a:pt x="21288" y="19489"/>
                  <a:pt x="21304" y="19420"/>
                  <a:pt x="21304" y="19345"/>
                </a:cubicBezTo>
                <a:lnTo>
                  <a:pt x="21304" y="10765"/>
                </a:lnTo>
                <a:cubicBezTo>
                  <a:pt x="21304" y="10614"/>
                  <a:pt x="21239" y="10492"/>
                  <a:pt x="21158" y="10492"/>
                </a:cubicBezTo>
                <a:lnTo>
                  <a:pt x="21139" y="10492"/>
                </a:lnTo>
                <a:lnTo>
                  <a:pt x="21136" y="10489"/>
                </a:lnTo>
                <a:close/>
                <a:moveTo>
                  <a:pt x="12463" y="4706"/>
                </a:moveTo>
                <a:lnTo>
                  <a:pt x="12463" y="4706"/>
                </a:lnTo>
                <a:lnTo>
                  <a:pt x="12462" y="4706"/>
                </a:lnTo>
                <a:lnTo>
                  <a:pt x="12462" y="19010"/>
                </a:lnTo>
                <a:lnTo>
                  <a:pt x="17986" y="19010"/>
                </a:lnTo>
                <a:lnTo>
                  <a:pt x="17986" y="9570"/>
                </a:lnTo>
                <a:lnTo>
                  <a:pt x="18011" y="9341"/>
                </a:lnTo>
                <a:cubicBezTo>
                  <a:pt x="18031" y="9251"/>
                  <a:pt x="18061" y="9170"/>
                  <a:pt x="18097" y="9102"/>
                </a:cubicBezTo>
                <a:lnTo>
                  <a:pt x="18174" y="9005"/>
                </a:lnTo>
                <a:lnTo>
                  <a:pt x="18174" y="4706"/>
                </a:lnTo>
                <a:lnTo>
                  <a:pt x="15966" y="4706"/>
                </a:lnTo>
                <a:lnTo>
                  <a:pt x="15966" y="4706"/>
                </a:lnTo>
                <a:lnTo>
                  <a:pt x="15250" y="4706"/>
                </a:lnTo>
                <a:lnTo>
                  <a:pt x="15250" y="4706"/>
                </a:lnTo>
                <a:close/>
                <a:moveTo>
                  <a:pt x="2619" y="1255"/>
                </a:moveTo>
                <a:cubicBezTo>
                  <a:pt x="2547" y="1255"/>
                  <a:pt x="2489" y="1363"/>
                  <a:pt x="2489" y="1497"/>
                </a:cubicBezTo>
                <a:lnTo>
                  <a:pt x="2489" y="16471"/>
                </a:lnTo>
                <a:cubicBezTo>
                  <a:pt x="2489" y="16605"/>
                  <a:pt x="2547" y="16713"/>
                  <a:pt x="2619" y="16713"/>
                </a:cubicBezTo>
                <a:lnTo>
                  <a:pt x="11641" y="16713"/>
                </a:lnTo>
                <a:lnTo>
                  <a:pt x="11641" y="3914"/>
                </a:lnTo>
                <a:cubicBezTo>
                  <a:pt x="11641" y="3442"/>
                  <a:pt x="11847" y="3059"/>
                  <a:pt x="12099" y="3059"/>
                </a:cubicBezTo>
                <a:lnTo>
                  <a:pt x="15250" y="3059"/>
                </a:lnTo>
                <a:lnTo>
                  <a:pt x="15250" y="1497"/>
                </a:lnTo>
                <a:cubicBezTo>
                  <a:pt x="15250" y="1363"/>
                  <a:pt x="15192" y="1255"/>
                  <a:pt x="15120" y="1255"/>
                </a:cubicBezTo>
                <a:close/>
                <a:moveTo>
                  <a:pt x="2372" y="0"/>
                </a:moveTo>
                <a:lnTo>
                  <a:pt x="15367" y="0"/>
                </a:lnTo>
                <a:cubicBezTo>
                  <a:pt x="15698" y="0"/>
                  <a:pt x="15966" y="496"/>
                  <a:pt x="15966" y="1111"/>
                </a:cubicBezTo>
                <a:lnTo>
                  <a:pt x="15966" y="3059"/>
                </a:lnTo>
                <a:lnTo>
                  <a:pt x="18537" y="3059"/>
                </a:lnTo>
                <a:cubicBezTo>
                  <a:pt x="18790" y="3059"/>
                  <a:pt x="18996" y="3442"/>
                  <a:pt x="18996" y="3914"/>
                </a:cubicBezTo>
                <a:lnTo>
                  <a:pt x="18996" y="8881"/>
                </a:lnTo>
                <a:lnTo>
                  <a:pt x="21196" y="8881"/>
                </a:lnTo>
                <a:cubicBezTo>
                  <a:pt x="21419" y="8881"/>
                  <a:pt x="21600" y="9219"/>
                  <a:pt x="21600" y="9633"/>
                </a:cubicBezTo>
                <a:lnTo>
                  <a:pt x="21600" y="20848"/>
                </a:lnTo>
                <a:cubicBezTo>
                  <a:pt x="21600" y="21262"/>
                  <a:pt x="21419" y="21600"/>
                  <a:pt x="21196" y="21600"/>
                </a:cubicBezTo>
                <a:lnTo>
                  <a:pt x="18383" y="21600"/>
                </a:lnTo>
                <a:cubicBezTo>
                  <a:pt x="18159" y="21600"/>
                  <a:pt x="17979" y="21262"/>
                  <a:pt x="17979" y="20848"/>
                </a:cubicBezTo>
                <a:lnTo>
                  <a:pt x="17979" y="20616"/>
                </a:lnTo>
                <a:lnTo>
                  <a:pt x="12099" y="20616"/>
                </a:lnTo>
                <a:cubicBezTo>
                  <a:pt x="11847" y="20616"/>
                  <a:pt x="11641" y="20233"/>
                  <a:pt x="11641" y="19761"/>
                </a:cubicBezTo>
                <a:lnTo>
                  <a:pt x="11641" y="19484"/>
                </a:lnTo>
                <a:lnTo>
                  <a:pt x="670" y="19484"/>
                </a:lnTo>
                <a:cubicBezTo>
                  <a:pt x="300" y="19484"/>
                  <a:pt x="0" y="18920"/>
                  <a:pt x="0" y="18229"/>
                </a:cubicBezTo>
                <a:lnTo>
                  <a:pt x="0" y="17821"/>
                </a:lnTo>
                <a:lnTo>
                  <a:pt x="2191" y="17821"/>
                </a:lnTo>
                <a:lnTo>
                  <a:pt x="2139" y="17802"/>
                </a:lnTo>
                <a:cubicBezTo>
                  <a:pt x="1924" y="17632"/>
                  <a:pt x="1773" y="17236"/>
                  <a:pt x="1773" y="16774"/>
                </a:cubicBezTo>
                <a:lnTo>
                  <a:pt x="1773" y="1111"/>
                </a:lnTo>
                <a:cubicBezTo>
                  <a:pt x="1773" y="496"/>
                  <a:pt x="2041" y="0"/>
                  <a:pt x="2372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00"/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3" y="4887112"/>
            <a:ext cx="9143997" cy="256389"/>
          </a:xfrm>
          <a:prstGeom prst="rect">
            <a:avLst/>
          </a:prstGeom>
          <a:solidFill>
            <a:srgbClr val="0D0D0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48573">
              <a:defRPr sz="2200">
                <a:solidFill>
                  <a:srgbClr val="FFFFFF"/>
                </a:solidFill>
                <a:latin typeface="HelveticaNeueLT Pro 55 Roman"/>
                <a:ea typeface="HelveticaNeueLT Pro 55 Roman"/>
                <a:cs typeface="HelveticaNeueLT Pro 55 Roman"/>
                <a:sym typeface="HelveticaNeueLT Pro 55 Roman"/>
              </a:defRPr>
            </a:pPr>
            <a:endParaRPr dirty="0"/>
          </a:p>
        </p:txBody>
      </p:sp>
      <p:pic>
        <p:nvPicPr>
          <p:cNvPr id="33" name="image1.pdf" descr="PM_logo_white-blue.eps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5001" y="4957591"/>
            <a:ext cx="627461" cy="115429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34"/>
          <p:cNvSpPr/>
          <p:nvPr/>
        </p:nvSpPr>
        <p:spPr>
          <a:xfrm>
            <a:off x="419100" y="4916280"/>
            <a:ext cx="1261825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solidFill>
                  <a:srgbClr val="80808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 dirty="0">
                <a:solidFill>
                  <a:srgbClr val="808080"/>
                </a:solidFill>
              </a:rPr>
              <a:t>Confidential &amp; Proprietary</a:t>
            </a:r>
          </a:p>
        </p:txBody>
      </p:sp>
      <p:sp>
        <p:nvSpPr>
          <p:cNvPr id="35" name="Shape 35"/>
          <p:cNvSpPr/>
          <p:nvPr/>
        </p:nvSpPr>
        <p:spPr>
          <a:xfrm>
            <a:off x="0" y="0"/>
            <a:ext cx="6552861" cy="5143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187" y="0"/>
                </a:lnTo>
                <a:lnTo>
                  <a:pt x="19854" y="1426"/>
                </a:lnTo>
                <a:cubicBezTo>
                  <a:pt x="20967" y="4089"/>
                  <a:pt x="21600" y="7141"/>
                  <a:pt x="21600" y="10385"/>
                </a:cubicBezTo>
                <a:cubicBezTo>
                  <a:pt x="21600" y="14589"/>
                  <a:pt x="20538" y="18470"/>
                  <a:pt x="18742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026CB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713144"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36" name="Shape 36"/>
          <p:cNvSpPr/>
          <p:nvPr/>
        </p:nvSpPr>
        <p:spPr>
          <a:xfrm>
            <a:off x="0" y="4887112"/>
            <a:ext cx="5962651" cy="256389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457200" y="64183"/>
            <a:ext cx="5505450" cy="96451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5505450" cy="41148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defRPr>
                <a:solidFill>
                  <a:srgbClr val="FFFFFF"/>
                </a:solidFill>
              </a:defRPr>
            </a:lvl2pPr>
            <a:lvl3pPr>
              <a:buFontTx/>
              <a:defRPr>
                <a:solidFill>
                  <a:srgbClr val="FFFFFF"/>
                </a:solidFill>
              </a:defRPr>
            </a:lvl3pPr>
            <a:lvl4pPr>
              <a:buFontTx/>
              <a:defRPr>
                <a:solidFill>
                  <a:srgbClr val="FFFFFF"/>
                </a:solidFill>
              </a:defRPr>
            </a:lvl4pPr>
            <a:lvl5pPr>
              <a:buFontTx/>
              <a:defRPr>
                <a:solidFill>
                  <a:srgbClr val="FFFFFF"/>
                </a:solidFill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40" name="Shape 40"/>
          <p:cNvSpPr/>
          <p:nvPr/>
        </p:nvSpPr>
        <p:spPr>
          <a:xfrm>
            <a:off x="419100" y="4916280"/>
            <a:ext cx="1261825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solidFill>
                  <a:srgbClr val="80808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 dirty="0">
                <a:solidFill>
                  <a:srgbClr val="808080"/>
                </a:solidFill>
              </a:rPr>
              <a:t>Confidential &amp; Proprietary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26CB6"/>
                </a:solidFill>
              </a:rP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3" y="4887112"/>
            <a:ext cx="9143997" cy="256389"/>
          </a:xfrm>
          <a:prstGeom prst="rect">
            <a:avLst/>
          </a:prstGeom>
          <a:solidFill>
            <a:srgbClr val="0D0D0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48573">
              <a:defRPr sz="2200">
                <a:solidFill>
                  <a:srgbClr val="FFFFFF"/>
                </a:solidFill>
                <a:latin typeface="HelveticaNeueLT Pro 55 Roman"/>
                <a:ea typeface="HelveticaNeueLT Pro 55 Roman"/>
                <a:cs typeface="HelveticaNeueLT Pro 55 Roman"/>
                <a:sym typeface="HelveticaNeueLT Pro 55 Roman"/>
              </a:defRPr>
            </a:pPr>
            <a:endParaRPr dirty="0"/>
          </a:p>
        </p:txBody>
      </p:sp>
      <p:pic>
        <p:nvPicPr>
          <p:cNvPr id="47" name="image1.pdf" descr="PM_logo_white-blue.eps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5001" y="4957591"/>
            <a:ext cx="627461" cy="115429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48"/>
          <p:cNvSpPr/>
          <p:nvPr/>
        </p:nvSpPr>
        <p:spPr>
          <a:xfrm>
            <a:off x="419100" y="4916280"/>
            <a:ext cx="1261825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solidFill>
                  <a:srgbClr val="80808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 dirty="0">
                <a:solidFill>
                  <a:srgbClr val="808080"/>
                </a:solidFill>
              </a:rPr>
              <a:t>Confidential &amp; Proprietary</a:t>
            </a:r>
          </a:p>
        </p:txBody>
      </p:sp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9288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26CB6"/>
                </a:solidFill>
              </a:rPr>
              <a:t>Title Text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3" y="4887112"/>
            <a:ext cx="9143997" cy="256389"/>
          </a:xfrm>
          <a:prstGeom prst="rect">
            <a:avLst/>
          </a:prstGeom>
          <a:solidFill>
            <a:srgbClr val="0D0D0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48573">
              <a:defRPr sz="2200">
                <a:solidFill>
                  <a:srgbClr val="FFFFFF"/>
                </a:solidFill>
                <a:latin typeface="HelveticaNeueLT Pro 55 Roman"/>
                <a:ea typeface="HelveticaNeueLT Pro 55 Roman"/>
                <a:cs typeface="HelveticaNeueLT Pro 55 Roman"/>
                <a:sym typeface="HelveticaNeueLT Pro 55 Roman"/>
              </a:defRPr>
            </a:pPr>
            <a:endParaRPr dirty="0"/>
          </a:p>
        </p:txBody>
      </p:sp>
      <p:pic>
        <p:nvPicPr>
          <p:cNvPr id="53" name="image1.pdf" descr="PM_logo_white-blue.eps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5001" y="4957591"/>
            <a:ext cx="627461" cy="115429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hape 54"/>
          <p:cNvSpPr/>
          <p:nvPr/>
        </p:nvSpPr>
        <p:spPr>
          <a:xfrm>
            <a:off x="419100" y="4916280"/>
            <a:ext cx="1261825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solidFill>
                  <a:srgbClr val="80808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 dirty="0">
                <a:solidFill>
                  <a:srgbClr val="808080"/>
                </a:solidFill>
              </a:rPr>
              <a:t>Confidential &amp; Proprietary</a:t>
            </a:r>
          </a:p>
        </p:txBody>
      </p:sp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457200" y="26083"/>
            <a:ext cx="8229600" cy="104071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26CB6"/>
                </a:solidFill>
              </a:rPr>
              <a:t>Title Text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38600" cy="4076700"/>
          </a:xfrm>
          <a:prstGeom prst="rect">
            <a:avLst/>
          </a:prstGeom>
        </p:spPr>
        <p:txBody>
          <a:bodyPr/>
          <a:lstStyle/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3" y="4887112"/>
            <a:ext cx="9143997" cy="256389"/>
          </a:xfrm>
          <a:prstGeom prst="rect">
            <a:avLst/>
          </a:prstGeom>
          <a:solidFill>
            <a:srgbClr val="0D0D0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48573">
              <a:defRPr sz="2200">
                <a:solidFill>
                  <a:srgbClr val="FFFFFF"/>
                </a:solidFill>
                <a:latin typeface="HelveticaNeueLT Pro 55 Roman"/>
                <a:ea typeface="HelveticaNeueLT Pro 55 Roman"/>
                <a:cs typeface="HelveticaNeueLT Pro 55 Roman"/>
                <a:sym typeface="HelveticaNeueLT Pro 55 Roman"/>
              </a:defRPr>
            </a:pPr>
            <a:endParaRPr dirty="0"/>
          </a:p>
        </p:txBody>
      </p:sp>
      <p:pic>
        <p:nvPicPr>
          <p:cNvPr id="60" name="image1.pdf" descr="PM_logo_white-blue.eps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5001" y="4957591"/>
            <a:ext cx="627461" cy="115429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>
            <a:off x="419100" y="4916280"/>
            <a:ext cx="1261825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solidFill>
                  <a:srgbClr val="80808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 dirty="0">
                <a:solidFill>
                  <a:srgbClr val="808080"/>
                </a:solidFill>
              </a:rPr>
              <a:t>Confidential &amp; Proprietary</a:t>
            </a:r>
          </a:p>
        </p:txBody>
      </p:sp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457200" y="26083"/>
            <a:ext cx="8229600" cy="104071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26CB6"/>
                </a:solidFill>
              </a:rPr>
              <a:t>Title 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38600" cy="4076700"/>
          </a:xfrm>
          <a:prstGeom prst="rect">
            <a:avLst/>
          </a:prstGeom>
        </p:spPr>
        <p:txBody>
          <a:bodyPr/>
          <a:lstStyle/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3" y="4887112"/>
            <a:ext cx="9143997" cy="256389"/>
          </a:xfrm>
          <a:prstGeom prst="rect">
            <a:avLst/>
          </a:prstGeom>
          <a:solidFill>
            <a:srgbClr val="0D0D0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48573">
              <a:defRPr sz="2200">
                <a:solidFill>
                  <a:srgbClr val="FFFFFF"/>
                </a:solidFill>
                <a:latin typeface="HelveticaNeueLT Pro 55 Roman"/>
                <a:ea typeface="HelveticaNeueLT Pro 55 Roman"/>
                <a:cs typeface="HelveticaNeueLT Pro 55 Roman"/>
                <a:sym typeface="HelveticaNeueLT Pro 55 Roman"/>
              </a:defRPr>
            </a:pPr>
            <a:endParaRPr dirty="0"/>
          </a:p>
        </p:txBody>
      </p:sp>
      <p:pic>
        <p:nvPicPr>
          <p:cNvPr id="67" name="image1.pdf" descr="PM_logo_white-blue.eps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5001" y="4957591"/>
            <a:ext cx="627461" cy="115429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68"/>
          <p:cNvSpPr/>
          <p:nvPr/>
        </p:nvSpPr>
        <p:spPr>
          <a:xfrm>
            <a:off x="419100" y="4916280"/>
            <a:ext cx="1261825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solidFill>
                  <a:srgbClr val="80808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 dirty="0">
                <a:solidFill>
                  <a:srgbClr val="808080"/>
                </a:solidFill>
              </a:rPr>
              <a:t>Confidential &amp; Proprietary</a:t>
            </a:r>
          </a:p>
        </p:txBody>
      </p:sp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xfrm>
            <a:off x="457200" y="26083"/>
            <a:ext cx="8229600" cy="104071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26CB6"/>
                </a:solidFill>
              </a:rPr>
              <a:t>Title Text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4648200" y="1066800"/>
            <a:ext cx="4038600" cy="4076700"/>
          </a:xfrm>
          <a:prstGeom prst="rect">
            <a:avLst/>
          </a:prstGeom>
        </p:spPr>
        <p:txBody>
          <a:bodyPr/>
          <a:lstStyle/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3" y="4887112"/>
            <a:ext cx="9143997" cy="256389"/>
          </a:xfrm>
          <a:prstGeom prst="rect">
            <a:avLst/>
          </a:prstGeom>
          <a:solidFill>
            <a:srgbClr val="0D0D0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548573">
              <a:defRPr sz="2200">
                <a:solidFill>
                  <a:srgbClr val="FFFFFF"/>
                </a:solidFill>
                <a:latin typeface="HelveticaNeueLT Pro 55 Roman"/>
                <a:ea typeface="HelveticaNeueLT Pro 55 Roman"/>
                <a:cs typeface="HelveticaNeueLT Pro 55 Roman"/>
                <a:sym typeface="HelveticaNeueLT Pro 55 Roman"/>
              </a:defRPr>
            </a:pPr>
            <a:endParaRPr dirty="0"/>
          </a:p>
        </p:txBody>
      </p:sp>
      <p:pic>
        <p:nvPicPr>
          <p:cNvPr id="3" name="image1.pdf" descr="PM_logo_white-blue.eps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8125001" y="4957591"/>
            <a:ext cx="627461" cy="115429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/>
        </p:nvSpPr>
        <p:spPr>
          <a:xfrm>
            <a:off x="419100" y="4916280"/>
            <a:ext cx="1261825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solidFill>
                  <a:srgbClr val="80808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 dirty="0">
                <a:solidFill>
                  <a:srgbClr val="808080"/>
                </a:solidFill>
              </a:rPr>
              <a:t>Confidential &amp; Proprietary</a:t>
            </a:r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57200" y="26081"/>
            <a:ext cx="8229600" cy="1040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4" tIns="45714" rIns="45714" bIns="45714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26CB6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57200" y="1066802"/>
            <a:ext cx="8229600" cy="407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4" tIns="45714" rIns="45714" bIns="45714">
            <a:normAutofit/>
          </a:bodyPr>
          <a:lstStyle/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1778767" y="4917592"/>
            <a:ext cx="619126" cy="20241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808080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ransition spd="med"/>
  <p:txStyles>
    <p:titleStyle>
      <a:lvl1pPr defTabSz="457145">
        <a:defRPr sz="2800">
          <a:solidFill>
            <a:srgbClr val="026CB6"/>
          </a:solidFill>
          <a:latin typeface="Arial"/>
          <a:ea typeface="Arial"/>
          <a:cs typeface="Arial"/>
          <a:sym typeface="Arial"/>
        </a:defRPr>
      </a:lvl1pPr>
      <a:lvl2pPr defTabSz="457145">
        <a:defRPr sz="2800">
          <a:solidFill>
            <a:srgbClr val="026CB6"/>
          </a:solidFill>
          <a:latin typeface="Arial"/>
          <a:ea typeface="Arial"/>
          <a:cs typeface="Arial"/>
          <a:sym typeface="Arial"/>
        </a:defRPr>
      </a:lvl2pPr>
      <a:lvl3pPr defTabSz="457145">
        <a:defRPr sz="2800">
          <a:solidFill>
            <a:srgbClr val="026CB6"/>
          </a:solidFill>
          <a:latin typeface="Arial"/>
          <a:ea typeface="Arial"/>
          <a:cs typeface="Arial"/>
          <a:sym typeface="Arial"/>
        </a:defRPr>
      </a:lvl3pPr>
      <a:lvl4pPr defTabSz="457145">
        <a:defRPr sz="2800">
          <a:solidFill>
            <a:srgbClr val="026CB6"/>
          </a:solidFill>
          <a:latin typeface="Arial"/>
          <a:ea typeface="Arial"/>
          <a:cs typeface="Arial"/>
          <a:sym typeface="Arial"/>
        </a:defRPr>
      </a:lvl4pPr>
      <a:lvl5pPr defTabSz="457145">
        <a:defRPr sz="2800">
          <a:solidFill>
            <a:srgbClr val="026CB6"/>
          </a:solidFill>
          <a:latin typeface="Arial"/>
          <a:ea typeface="Arial"/>
          <a:cs typeface="Arial"/>
          <a:sym typeface="Arial"/>
        </a:defRPr>
      </a:lvl5pPr>
      <a:lvl6pPr defTabSz="457145">
        <a:defRPr sz="2800">
          <a:solidFill>
            <a:srgbClr val="026CB6"/>
          </a:solidFill>
          <a:latin typeface="Arial"/>
          <a:ea typeface="Arial"/>
          <a:cs typeface="Arial"/>
          <a:sym typeface="Arial"/>
        </a:defRPr>
      </a:lvl6pPr>
      <a:lvl7pPr defTabSz="457145">
        <a:defRPr sz="2800">
          <a:solidFill>
            <a:srgbClr val="026CB6"/>
          </a:solidFill>
          <a:latin typeface="Arial"/>
          <a:ea typeface="Arial"/>
          <a:cs typeface="Arial"/>
          <a:sym typeface="Arial"/>
        </a:defRPr>
      </a:lvl7pPr>
      <a:lvl8pPr defTabSz="457145">
        <a:defRPr sz="2800">
          <a:solidFill>
            <a:srgbClr val="026CB6"/>
          </a:solidFill>
          <a:latin typeface="Arial"/>
          <a:ea typeface="Arial"/>
          <a:cs typeface="Arial"/>
          <a:sym typeface="Arial"/>
        </a:defRPr>
      </a:lvl8pPr>
      <a:lvl9pPr defTabSz="457145">
        <a:defRPr sz="2800">
          <a:solidFill>
            <a:srgbClr val="026CB6"/>
          </a:solidFill>
          <a:latin typeface="Arial"/>
          <a:ea typeface="Arial"/>
          <a:cs typeface="Arial"/>
          <a:sym typeface="Arial"/>
        </a:defRPr>
      </a:lvl9pPr>
    </p:titleStyle>
    <p:bodyStyle>
      <a:lvl1pPr marL="342857" indent="-342857" defTabSz="457145">
        <a:spcBef>
          <a:spcPts val="400"/>
        </a:spcBef>
        <a:buSzPct val="100000"/>
        <a:buFont typeface="Wingdings"/>
        <a:buChar char="▪"/>
        <a:defRPr>
          <a:latin typeface="Arial"/>
          <a:ea typeface="Arial"/>
          <a:cs typeface="Arial"/>
          <a:sym typeface="Arial"/>
        </a:defRPr>
      </a:lvl1pPr>
      <a:lvl2pPr marL="596828" indent="-257144" defTabSz="457145">
        <a:spcBef>
          <a:spcPts val="400"/>
        </a:spcBef>
        <a:buSzPct val="100000"/>
        <a:buFont typeface="Wingdings"/>
        <a:buChar char="–"/>
        <a:defRPr>
          <a:latin typeface="Arial"/>
          <a:ea typeface="Arial"/>
          <a:cs typeface="Arial"/>
          <a:sym typeface="Arial"/>
        </a:defRPr>
      </a:lvl2pPr>
      <a:lvl3pPr marL="868485" indent="-293879" defTabSz="457145">
        <a:spcBef>
          <a:spcPts val="400"/>
        </a:spcBef>
        <a:buSzPct val="100000"/>
        <a:buFont typeface="Wingdings"/>
        <a:buChar char="▪"/>
        <a:defRPr>
          <a:latin typeface="Arial"/>
          <a:ea typeface="Arial"/>
          <a:cs typeface="Arial"/>
          <a:sym typeface="Arial"/>
        </a:defRPr>
      </a:lvl3pPr>
      <a:lvl4pPr marL="1144451" indent="-342859" defTabSz="457145">
        <a:spcBef>
          <a:spcPts val="400"/>
        </a:spcBef>
        <a:buSzPct val="100000"/>
        <a:buFont typeface="Wingdings"/>
        <a:buChar char="–"/>
        <a:defRPr>
          <a:latin typeface="Arial"/>
          <a:ea typeface="Arial"/>
          <a:cs typeface="Arial"/>
          <a:sym typeface="Arial"/>
        </a:defRPr>
      </a:lvl4pPr>
      <a:lvl5pPr marL="1371435" indent="-342859" defTabSz="457145">
        <a:spcBef>
          <a:spcPts val="400"/>
        </a:spcBef>
        <a:buSzPct val="100000"/>
        <a:buFont typeface="Wingdings"/>
        <a:buChar char="»"/>
        <a:defRPr>
          <a:latin typeface="Arial"/>
          <a:ea typeface="Arial"/>
          <a:cs typeface="Arial"/>
          <a:sym typeface="Arial"/>
        </a:defRPr>
      </a:lvl5pPr>
      <a:lvl6pPr marL="2491441" indent="-205715" defTabSz="457145">
        <a:spcBef>
          <a:spcPts val="400"/>
        </a:spcBef>
        <a:buSzPct val="100000"/>
        <a:buFont typeface="Wingdings"/>
        <a:buChar char="•"/>
        <a:defRPr>
          <a:latin typeface="Arial"/>
          <a:ea typeface="Arial"/>
          <a:cs typeface="Arial"/>
          <a:sym typeface="Arial"/>
        </a:defRPr>
      </a:lvl6pPr>
      <a:lvl7pPr marL="2948585" indent="-205715" defTabSz="457145">
        <a:spcBef>
          <a:spcPts val="400"/>
        </a:spcBef>
        <a:buSzPct val="100000"/>
        <a:buFont typeface="Wingdings"/>
        <a:buChar char="•"/>
        <a:defRPr>
          <a:latin typeface="Arial"/>
          <a:ea typeface="Arial"/>
          <a:cs typeface="Arial"/>
          <a:sym typeface="Arial"/>
        </a:defRPr>
      </a:lvl7pPr>
      <a:lvl8pPr marL="3405732" indent="-205715" defTabSz="457145">
        <a:spcBef>
          <a:spcPts val="400"/>
        </a:spcBef>
        <a:buSzPct val="100000"/>
        <a:buFont typeface="Wingdings"/>
        <a:buChar char="•"/>
        <a:defRPr>
          <a:latin typeface="Arial"/>
          <a:ea typeface="Arial"/>
          <a:cs typeface="Arial"/>
          <a:sym typeface="Arial"/>
        </a:defRPr>
      </a:lvl8pPr>
      <a:lvl9pPr marL="3862874" indent="-205715" defTabSz="457145">
        <a:spcBef>
          <a:spcPts val="400"/>
        </a:spcBef>
        <a:buSzPct val="100000"/>
        <a:buFont typeface="Wingdings"/>
        <a:buChar char="•"/>
        <a:defRPr>
          <a:latin typeface="Arial"/>
          <a:ea typeface="Arial"/>
          <a:cs typeface="Arial"/>
          <a:sym typeface="Arial"/>
        </a:defRPr>
      </a:lvl9pPr>
    </p:bodyStyle>
    <p:otherStyle>
      <a:lvl1pPr defTabSz="457145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145" defTabSz="457145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290" defTabSz="457145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434" defTabSz="457145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581" defTabSz="457145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5725" defTabSz="457145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2869" defTabSz="457145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015" defTabSz="457145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162" defTabSz="457145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00514" y="2153505"/>
            <a:ext cx="5078910" cy="51077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rtl="0" latinLnBrk="1" hangingPunct="0"/>
            <a:r>
              <a:rPr lang="en-US" sz="2400" dirty="0" smtClean="0"/>
              <a:t>Code Insight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70479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28070" y="1475856"/>
            <a:ext cx="8090074" cy="2290225"/>
          </a:xfrm>
          <a:prstGeom prst="roundRect">
            <a:avLst>
              <a:gd name="adj" fmla="val 4816"/>
            </a:avLst>
          </a:prstGeom>
          <a:solidFill>
            <a:srgbClr val="FFFFFF"/>
          </a:solidFill>
          <a:ln w="25400" cap="flat">
            <a:solidFill>
              <a:srgbClr val="026CB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457200" lvl="3" indent="-457200" algn="l">
              <a:buFont typeface="Wingdings" pitchFamily="2" charset="2"/>
              <a:buChar char="ü"/>
            </a:pPr>
            <a:r>
              <a:rPr lang="en-US" sz="2000" dirty="0" smtClean="0"/>
              <a:t>Check </a:t>
            </a:r>
            <a:r>
              <a:rPr lang="en-US" sz="2000" dirty="0"/>
              <a:t>for valid product errors, </a:t>
            </a:r>
            <a:r>
              <a:rPr lang="en-US" sz="2000" dirty="0" smtClean="0"/>
              <a:t> log </a:t>
            </a:r>
            <a:r>
              <a:rPr lang="en-US" sz="2000" dirty="0"/>
              <a:t>defects and try to rectify/fix.</a:t>
            </a:r>
          </a:p>
          <a:p>
            <a:pPr marL="457200" lvl="3" indent="-457200">
              <a:buFont typeface="Wingdings" pitchFamily="2" charset="2"/>
              <a:buChar char="ü"/>
            </a:pPr>
            <a:endParaRPr lang="en-US" sz="2000" dirty="0" smtClean="0"/>
          </a:p>
          <a:p>
            <a:pPr marL="457200" lvl="3" indent="-457200">
              <a:buFont typeface="Wingdings" pitchFamily="2" charset="2"/>
              <a:buChar char="ü"/>
            </a:pPr>
            <a:r>
              <a:rPr lang="en-US" sz="2000" dirty="0" smtClean="0"/>
              <a:t>Error </a:t>
            </a:r>
            <a:r>
              <a:rPr lang="en-US" sz="2000" dirty="0"/>
              <a:t>Data Analysis and Machine Learning [prediction of </a:t>
            </a:r>
            <a:r>
              <a:rPr lang="en-US" sz="2000" dirty="0" smtClean="0"/>
              <a:t>errors]</a:t>
            </a:r>
          </a:p>
          <a:p>
            <a:pPr marL="457200" lvl="3" indent="-457200">
              <a:buFont typeface="Wingdings" pitchFamily="2" charset="2"/>
              <a:buChar char="ü"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457200" lvl="3" indent="-457200">
              <a:buFont typeface="Wingdings" pitchFamily="2" charset="2"/>
              <a:buChar char="ü"/>
            </a:pPr>
            <a:r>
              <a:rPr lang="en-US" sz="2000" dirty="0" smtClean="0">
                <a:solidFill>
                  <a:srgbClr val="000000"/>
                </a:solidFill>
              </a:rPr>
              <a:t>Various </a:t>
            </a:r>
            <a:r>
              <a:rPr lang="en-US" sz="2000" dirty="0">
                <a:solidFill>
                  <a:srgbClr val="000000"/>
                </a:solidFill>
              </a:rPr>
              <a:t>analytics can be run on centrally stored </a:t>
            </a:r>
            <a:r>
              <a:rPr lang="en-US" sz="2000" dirty="0" smtClean="0">
                <a:solidFill>
                  <a:srgbClr val="000000"/>
                </a:solidFill>
              </a:rPr>
              <a:t>errors.</a:t>
            </a:r>
          </a:p>
          <a:p>
            <a:pPr marL="457200" lvl="3" indent="-457200">
              <a:buFont typeface="Wingdings" pitchFamily="2" charset="2"/>
              <a:buChar char="ü"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457200" lvl="3" indent="-457200">
              <a:buFont typeface="Wingdings" pitchFamily="2" charset="2"/>
              <a:buChar char="ü"/>
            </a:pPr>
            <a:r>
              <a:rPr lang="en-US" sz="2000" dirty="0" smtClean="0">
                <a:solidFill>
                  <a:srgbClr val="000000"/>
                </a:solidFill>
              </a:rPr>
              <a:t>Trends</a:t>
            </a:r>
            <a:r>
              <a:rPr lang="en-US" sz="2000" dirty="0">
                <a:solidFill>
                  <a:srgbClr val="000000"/>
                </a:solidFill>
              </a:rPr>
              <a:t>, patterns and root cause analysis can be </a:t>
            </a:r>
            <a:r>
              <a:rPr lang="en-US" sz="2000" dirty="0" smtClean="0">
                <a:solidFill>
                  <a:srgbClr val="000000"/>
                </a:solidFill>
              </a:rPr>
              <a:t>done.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8070" y="324705"/>
            <a:ext cx="4665571" cy="51077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l" rtl="0" latinLnBrk="1" hangingPunct="0"/>
            <a:r>
              <a:rPr lang="en-US" sz="2400" dirty="0" smtClean="0">
                <a:solidFill>
                  <a:schemeClr val="bg1"/>
                </a:solidFill>
                <a:latin typeface="Arial"/>
                <a:ea typeface="Arial"/>
                <a:cs typeface="Arial"/>
              </a:rPr>
              <a:t>Future Enhancement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43572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83267"/>
            <a:ext cx="91440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14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3EAEFD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Thank You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3EAEFD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89819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3093720" y="1943100"/>
            <a:ext cx="5783580" cy="277177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 algn="ctr" defTabSz="411430">
              <a:lnSpc>
                <a:spcPct val="8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lang="en-US" sz="3780" dirty="0">
                <a:solidFill>
                  <a:schemeClr val="bg1"/>
                </a:solidFill>
              </a:rPr>
              <a:t>Centralized Error </a:t>
            </a:r>
            <a:r>
              <a:rPr lang="en-US" sz="3780" dirty="0" smtClean="0">
                <a:solidFill>
                  <a:schemeClr val="bg1"/>
                </a:solidFill>
              </a:rPr>
              <a:t>Handing</a:t>
            </a:r>
            <a:endParaRPr sz="2430" dirty="0">
              <a:solidFill>
                <a:schemeClr val="bg1"/>
              </a:solidFill>
            </a:endParaRPr>
          </a:p>
          <a:p>
            <a:pPr algn="ctr" defTabSz="411430">
              <a:lnSpc>
                <a:spcPct val="80000"/>
              </a:lnSpc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chemeClr val="bg1"/>
                </a:solidFill>
              </a:rPr>
              <a:t>Nikhil Bora</a:t>
            </a:r>
          </a:p>
          <a:p>
            <a:pPr lvl="0" algn="ctr" defTabSz="411430">
              <a:lnSpc>
                <a:spcPct val="80000"/>
              </a:lnSpc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chemeClr val="bg1"/>
                </a:solidFill>
              </a:rPr>
              <a:t>Ashim Ghosh</a:t>
            </a:r>
          </a:p>
          <a:p>
            <a:pPr lvl="0" algn="ctr" defTabSz="411430">
              <a:lnSpc>
                <a:spcPct val="80000"/>
              </a:lnSpc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chemeClr val="bg1"/>
                </a:solidFill>
              </a:rPr>
              <a:t>Chirag Rupani</a:t>
            </a:r>
          </a:p>
          <a:p>
            <a:pPr lvl="0" algn="ctr" defTabSz="411430">
              <a:lnSpc>
                <a:spcPct val="80000"/>
              </a:lnSpc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chemeClr val="bg1"/>
                </a:solidFill>
              </a:rPr>
              <a:t>Sagar Karmarkar</a:t>
            </a:r>
          </a:p>
          <a:p>
            <a:pPr lvl="0" algn="ctr" defTabSz="411430">
              <a:lnSpc>
                <a:spcPct val="80000"/>
              </a:lnSpc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US" sz="1400" dirty="0">
              <a:solidFill>
                <a:schemeClr val="bg1"/>
              </a:solidFill>
            </a:endParaRPr>
          </a:p>
          <a:p>
            <a:pPr lvl="0" algn="r" defTabSz="411430">
              <a:lnSpc>
                <a:spcPct val="80000"/>
              </a:lnSpc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US" sz="1400" dirty="0" smtClean="0">
              <a:solidFill>
                <a:schemeClr val="bg1"/>
              </a:solidFill>
            </a:endParaRPr>
          </a:p>
          <a:p>
            <a:pPr lvl="0" algn="r" defTabSz="411430">
              <a:lnSpc>
                <a:spcPct val="80000"/>
              </a:lnSpc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US" sz="1400" dirty="0">
              <a:solidFill>
                <a:schemeClr val="bg1"/>
              </a:solidFill>
            </a:endParaRPr>
          </a:p>
          <a:p>
            <a:pPr lvl="0" algn="r" defTabSz="411430">
              <a:lnSpc>
                <a:spcPct val="80000"/>
              </a:lnSpc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US" sz="1400" dirty="0" smtClean="0">
              <a:solidFill>
                <a:schemeClr val="bg1"/>
              </a:solidFill>
            </a:endParaRPr>
          </a:p>
          <a:p>
            <a:pPr lvl="0" algn="r" defTabSz="411430">
              <a:lnSpc>
                <a:spcPct val="80000"/>
              </a:lnSpc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US" sz="1400" dirty="0">
              <a:solidFill>
                <a:schemeClr val="bg1"/>
              </a:solidFill>
            </a:endParaRPr>
          </a:p>
          <a:p>
            <a:pPr lvl="0" algn="r" defTabSz="411430">
              <a:lnSpc>
                <a:spcPct val="80000"/>
              </a:lnSpc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400" dirty="0" smtClean="0">
                <a:solidFill>
                  <a:schemeClr val="bg1"/>
                </a:solidFill>
              </a:rPr>
              <a:t>29 </a:t>
            </a:r>
            <a:r>
              <a:rPr lang="en-US" sz="1400" dirty="0">
                <a:solidFill>
                  <a:schemeClr val="bg1"/>
                </a:solidFill>
              </a:rPr>
              <a:t>December </a:t>
            </a:r>
            <a:r>
              <a:rPr lang="en-US" sz="1400" dirty="0" smtClean="0">
                <a:solidFill>
                  <a:schemeClr val="bg1"/>
                </a:solidFill>
              </a:rPr>
              <a:t>2014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808080"/>
                </a:solidFill>
              </a:rPr>
              <a:t>3</a:t>
            </a:fld>
            <a:endParaRPr sz="800" dirty="0">
              <a:solidFill>
                <a:srgbClr val="80808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28070" y="892127"/>
            <a:ext cx="8090074" cy="3905933"/>
          </a:xfrm>
          <a:prstGeom prst="roundRect">
            <a:avLst>
              <a:gd name="adj" fmla="val 4816"/>
            </a:avLst>
          </a:prstGeom>
          <a:solidFill>
            <a:srgbClr val="FFFFFF"/>
          </a:solidFill>
          <a:ln w="25400" cap="flat">
            <a:solidFill>
              <a:srgbClr val="026CB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285750" indent="-285750" algn="l" rtl="0" latinLnBrk="1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</a:rPr>
              <a:t>Lack </a:t>
            </a:r>
            <a:r>
              <a:rPr lang="en-US" dirty="0">
                <a:solidFill>
                  <a:srgbClr val="000000"/>
                </a:solidFill>
              </a:rPr>
              <a:t>of an integrated view of the </a:t>
            </a:r>
            <a:r>
              <a:rPr lang="en-US" dirty="0" smtClean="0">
                <a:solidFill>
                  <a:srgbClr val="000000"/>
                </a:solidFill>
              </a:rPr>
              <a:t>errors may </a:t>
            </a:r>
            <a:r>
              <a:rPr lang="en-US" dirty="0">
                <a:solidFill>
                  <a:srgbClr val="000000"/>
                </a:solidFill>
              </a:rPr>
              <a:t>provide </a:t>
            </a:r>
            <a:r>
              <a:rPr lang="en-US" dirty="0" smtClean="0">
                <a:solidFill>
                  <a:srgbClr val="000000"/>
                </a:solidFill>
              </a:rPr>
              <a:t>a false </a:t>
            </a:r>
            <a:r>
              <a:rPr lang="en-US" dirty="0">
                <a:solidFill>
                  <a:srgbClr val="000000"/>
                </a:solidFill>
              </a:rPr>
              <a:t>pretense of </a:t>
            </a:r>
            <a:r>
              <a:rPr lang="en-US" dirty="0" smtClean="0">
                <a:solidFill>
                  <a:srgbClr val="000000"/>
                </a:solidFill>
              </a:rPr>
              <a:t>     stability.</a:t>
            </a:r>
          </a:p>
          <a:p>
            <a:pPr marL="285750" indent="-285750" algn="l" rtl="0" latinLnBrk="1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</a:rPr>
              <a:t>Checking module wise log </a:t>
            </a:r>
            <a:r>
              <a:rPr lang="en-US" dirty="0">
                <a:solidFill>
                  <a:srgbClr val="000000"/>
                </a:solidFill>
              </a:rPr>
              <a:t>files for </a:t>
            </a:r>
            <a:r>
              <a:rPr lang="en-US" dirty="0" smtClean="0">
                <a:solidFill>
                  <a:srgbClr val="000000"/>
                </a:solidFill>
              </a:rPr>
              <a:t>any </a:t>
            </a:r>
            <a:r>
              <a:rPr lang="en-US" dirty="0">
                <a:solidFill>
                  <a:srgbClr val="000000"/>
                </a:solidFill>
              </a:rPr>
              <a:t>failures in the </a:t>
            </a:r>
            <a:r>
              <a:rPr lang="en-US" dirty="0" smtClean="0">
                <a:solidFill>
                  <a:srgbClr val="000000"/>
                </a:solidFill>
              </a:rPr>
              <a:t>systems is </a:t>
            </a:r>
            <a:r>
              <a:rPr lang="en-US" dirty="0">
                <a:solidFill>
                  <a:srgbClr val="000000"/>
                </a:solidFill>
              </a:rPr>
              <a:t>very </a:t>
            </a:r>
            <a:r>
              <a:rPr lang="en-US" dirty="0" smtClean="0">
                <a:solidFill>
                  <a:srgbClr val="000000"/>
                </a:solidFill>
              </a:rPr>
              <a:t>         difficult </a:t>
            </a:r>
            <a:r>
              <a:rPr lang="en-US" dirty="0">
                <a:solidFill>
                  <a:srgbClr val="000000"/>
                </a:solidFill>
              </a:rPr>
              <a:t>and extremely resource </a:t>
            </a:r>
            <a:r>
              <a:rPr lang="en-US" dirty="0" smtClean="0">
                <a:solidFill>
                  <a:srgbClr val="000000"/>
                </a:solidFill>
              </a:rPr>
              <a:t>intensive.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 algn="l" rtl="0" latinLnBrk="1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solidFill>
                  <a:srgbClr val="000000"/>
                </a:solidFill>
              </a:rPr>
              <a:t>Traceability and re-introduction of the data that caused the </a:t>
            </a:r>
            <a:r>
              <a:rPr lang="en-US" dirty="0" smtClean="0">
                <a:solidFill>
                  <a:srgbClr val="000000"/>
                </a:solidFill>
              </a:rPr>
              <a:t>error </a:t>
            </a:r>
            <a:r>
              <a:rPr lang="en-US" dirty="0">
                <a:solidFill>
                  <a:srgbClr val="000000"/>
                </a:solidFill>
              </a:rPr>
              <a:t>or the </a:t>
            </a:r>
            <a:r>
              <a:rPr lang="en-US" dirty="0" smtClean="0">
                <a:solidFill>
                  <a:srgbClr val="000000"/>
                </a:solidFill>
              </a:rPr>
              <a:t>      data </a:t>
            </a:r>
            <a:r>
              <a:rPr lang="en-US" dirty="0">
                <a:solidFill>
                  <a:srgbClr val="000000"/>
                </a:solidFill>
              </a:rPr>
              <a:t>that could </a:t>
            </a:r>
            <a:r>
              <a:rPr lang="en-US" dirty="0" smtClean="0">
                <a:solidFill>
                  <a:srgbClr val="000000"/>
                </a:solidFill>
              </a:rPr>
              <a:t>not get </a:t>
            </a:r>
            <a:r>
              <a:rPr lang="en-US" dirty="0">
                <a:solidFill>
                  <a:srgbClr val="000000"/>
                </a:solidFill>
              </a:rPr>
              <a:t>processed due to the </a:t>
            </a:r>
            <a:r>
              <a:rPr lang="en-US" dirty="0" smtClean="0">
                <a:solidFill>
                  <a:srgbClr val="000000"/>
                </a:solidFill>
              </a:rPr>
              <a:t>error is </a:t>
            </a:r>
            <a:r>
              <a:rPr lang="en-US" dirty="0">
                <a:solidFill>
                  <a:srgbClr val="000000"/>
                </a:solidFill>
              </a:rPr>
              <a:t>often cumbersome.</a:t>
            </a:r>
          </a:p>
          <a:p>
            <a:pPr marL="285750" indent="-285750" algn="l" rtl="0" latinLnBrk="1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</a:rPr>
              <a:t>A </a:t>
            </a:r>
            <a:r>
              <a:rPr lang="en-US" dirty="0">
                <a:solidFill>
                  <a:srgbClr val="000000"/>
                </a:solidFill>
              </a:rPr>
              <a:t>statistical analysis of these errors may also be provided at the end of the month or year </a:t>
            </a:r>
            <a:r>
              <a:rPr lang="en-US" dirty="0" smtClean="0">
                <a:solidFill>
                  <a:srgbClr val="000000"/>
                </a:solidFill>
              </a:rPr>
              <a:t>to determine </a:t>
            </a:r>
            <a:r>
              <a:rPr lang="en-US" dirty="0">
                <a:solidFill>
                  <a:srgbClr val="000000"/>
                </a:solidFill>
              </a:rPr>
              <a:t>defects and improve the infrastructure </a:t>
            </a:r>
            <a:r>
              <a:rPr lang="en-US" dirty="0" smtClean="0">
                <a:solidFill>
                  <a:srgbClr val="000000"/>
                </a:solidFill>
              </a:rPr>
              <a:t>and       </a:t>
            </a:r>
            <a:r>
              <a:rPr lang="en-US" dirty="0">
                <a:solidFill>
                  <a:srgbClr val="000000"/>
                </a:solidFill>
              </a:rPr>
              <a:t>applications running in the organization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40481" y="282946"/>
            <a:ext cx="6061919" cy="51077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l" rtl="0" latinLnBrk="1" hangingPunct="0"/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Importance of centralized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2713572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808080"/>
                </a:solidFill>
              </a:rPr>
              <a:t>4</a:t>
            </a:fld>
            <a:endParaRPr sz="800" dirty="0">
              <a:solidFill>
                <a:srgbClr val="80808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28070" y="1273419"/>
            <a:ext cx="7948110" cy="2729446"/>
          </a:xfrm>
          <a:prstGeom prst="roundRect">
            <a:avLst>
              <a:gd name="adj" fmla="val 4816"/>
            </a:avLst>
          </a:prstGeom>
          <a:solidFill>
            <a:srgbClr val="FFFFFF"/>
          </a:solidFill>
          <a:ln w="25400" cap="flat">
            <a:solidFill>
              <a:srgbClr val="026CB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n-US" sz="2400" dirty="0"/>
              <a:t>Why</a:t>
            </a:r>
            <a:r>
              <a:rPr lang="en-US" sz="2400" dirty="0" smtClean="0"/>
              <a:t>?</a:t>
            </a:r>
          </a:p>
          <a:p>
            <a:pPr marL="342900" lvl="0" indent="-342900">
              <a:buFont typeface="Wingdings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Who will </a:t>
            </a:r>
            <a:r>
              <a:rPr lang="en-US" sz="2400" dirty="0" smtClean="0"/>
              <a:t>benefit?</a:t>
            </a:r>
            <a:endParaRPr lang="en-US" sz="2400" dirty="0"/>
          </a:p>
          <a:p>
            <a:pPr marL="342900" lvl="0" indent="-342900">
              <a:buFont typeface="Wingdings" pitchFamily="2" charset="2"/>
              <a:buChar char="ü"/>
            </a:pPr>
            <a:endParaRPr lang="en-US" sz="2400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What?</a:t>
            </a:r>
          </a:p>
          <a:p>
            <a:pPr marL="342900" lvl="0" indent="-342900">
              <a:buFont typeface="Wingdings" pitchFamily="2" charset="2"/>
              <a:buChar char="ü"/>
            </a:pPr>
            <a:endParaRPr lang="en-US" sz="2400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How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291054"/>
            <a:ext cx="8229600" cy="51077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l" rtl="0" latinLnBrk="1" hangingPunct="0"/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Approach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141" name="Shape 1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808080"/>
                </a:solidFill>
              </a:rPr>
              <a:t>5</a:t>
            </a:fld>
            <a:endParaRPr sz="800" dirty="0">
              <a:solidFill>
                <a:srgbClr val="80808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52890" y="1116085"/>
            <a:ext cx="8090074" cy="3105922"/>
          </a:xfrm>
          <a:prstGeom prst="roundRect">
            <a:avLst>
              <a:gd name="adj" fmla="val 4816"/>
            </a:avLst>
          </a:prstGeom>
          <a:solidFill>
            <a:srgbClr val="FFFFFF"/>
          </a:solidFill>
          <a:ln w="25400" cap="flat">
            <a:solidFill>
              <a:srgbClr val="026CB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400" dirty="0" smtClean="0"/>
              <a:t>Better </a:t>
            </a:r>
            <a:r>
              <a:rPr lang="en-US" sz="2400" dirty="0"/>
              <a:t>usability - To make life easy [more predictable and manageable] for Engineers </a:t>
            </a:r>
            <a:r>
              <a:rPr lang="en-US" sz="2400" dirty="0" smtClean="0"/>
              <a:t>[Dev. </a:t>
            </a:r>
            <a:r>
              <a:rPr lang="en-US" sz="2400" dirty="0"/>
              <a:t>and QA], End users, Deployment Engineers, Support </a:t>
            </a:r>
            <a:r>
              <a:rPr lang="en-US" sz="2400" dirty="0" smtClean="0"/>
              <a:t>Engineers.</a:t>
            </a:r>
            <a:endParaRPr lang="en-US" sz="2400" dirty="0"/>
          </a:p>
          <a:p>
            <a:endParaRPr lang="en-US" sz="24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sz="2400" dirty="0" smtClean="0"/>
              <a:t>Rise </a:t>
            </a:r>
            <a:r>
              <a:rPr lang="en-US" sz="2400" dirty="0"/>
              <a:t>in revenue - Expect to have less number of non-English customer service calls </a:t>
            </a:r>
            <a:r>
              <a:rPr lang="en-US" sz="2400" dirty="0" smtClean="0"/>
              <a:t>with i18n </a:t>
            </a:r>
            <a:r>
              <a:rPr lang="en-US" sz="2400" dirty="0"/>
              <a:t>compliant [handle multiple languages and cultural conversations] errors.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28070" y="324705"/>
            <a:ext cx="4665571" cy="51077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l" rtl="0" latinLnBrk="1" hangingPunct="0"/>
            <a:r>
              <a:rPr lang="en-US" sz="2400" dirty="0" smtClean="0">
                <a:solidFill>
                  <a:schemeClr val="bg1"/>
                </a:solidFill>
                <a:latin typeface="Arial"/>
                <a:ea typeface="Arial"/>
                <a:cs typeface="Arial"/>
              </a:rPr>
              <a:t>Why ?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79286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28070" y="1581352"/>
            <a:ext cx="8090074" cy="1976495"/>
          </a:xfrm>
          <a:prstGeom prst="roundRect">
            <a:avLst>
              <a:gd name="adj" fmla="val 4816"/>
            </a:avLst>
          </a:prstGeom>
          <a:solidFill>
            <a:srgbClr val="FFFFFF"/>
          </a:solidFill>
          <a:ln w="25400" cap="flat">
            <a:solidFill>
              <a:srgbClr val="026CB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457200" lvl="1" indent="-457200">
              <a:buFont typeface="Wingdings" pitchFamily="2" charset="2"/>
              <a:buChar char="ü"/>
            </a:pPr>
            <a:r>
              <a:rPr lang="en-US" sz="2400" dirty="0" smtClean="0"/>
              <a:t>Engineers</a:t>
            </a:r>
          </a:p>
          <a:p>
            <a:pPr marL="457200" lvl="1" indent="-457200">
              <a:buFont typeface="Wingdings" pitchFamily="2" charset="2"/>
              <a:buChar char="ü"/>
            </a:pPr>
            <a:endParaRPr lang="en-US" sz="2400" dirty="0" smtClean="0"/>
          </a:p>
          <a:p>
            <a:pPr marL="457200" lvl="1" indent="-457200">
              <a:buFont typeface="Wingdings" pitchFamily="2" charset="2"/>
              <a:buChar char="ü"/>
            </a:pPr>
            <a:r>
              <a:rPr lang="en-US" sz="2400" dirty="0" smtClean="0"/>
              <a:t>Managers</a:t>
            </a:r>
          </a:p>
          <a:p>
            <a:pPr marL="457200" lvl="1" indent="-457200">
              <a:buFont typeface="Wingdings" pitchFamily="2" charset="2"/>
              <a:buChar char="ü"/>
            </a:pPr>
            <a:endParaRPr lang="en-US" sz="2400" dirty="0" smtClean="0"/>
          </a:p>
          <a:p>
            <a:pPr marL="457200" lvl="1" indent="-457200">
              <a:buFont typeface="Wingdings" pitchFamily="2" charset="2"/>
              <a:buChar char="ü"/>
            </a:pPr>
            <a:r>
              <a:rPr lang="en-US" sz="2400" smtClean="0"/>
              <a:t>Customers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528070" y="324705"/>
            <a:ext cx="4665571" cy="51077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l" rtl="0" latinLnBrk="1" hangingPunct="0"/>
            <a:r>
              <a:rPr lang="en-US" sz="2400" dirty="0"/>
              <a:t>Who will benefit from this?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57122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28070" y="1910766"/>
            <a:ext cx="8090074" cy="1317663"/>
          </a:xfrm>
          <a:prstGeom prst="roundRect">
            <a:avLst>
              <a:gd name="adj" fmla="val 4816"/>
            </a:avLst>
          </a:prstGeom>
          <a:solidFill>
            <a:srgbClr val="FFFFFF"/>
          </a:solidFill>
          <a:ln w="25400" cap="flat">
            <a:solidFill>
              <a:srgbClr val="026CB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285750" indent="-285750" algn="l" rtl="0" latinLnBrk="1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/>
              <a:t> </a:t>
            </a:r>
            <a:r>
              <a:rPr lang="en-US" sz="2400" dirty="0" smtClean="0"/>
              <a:t>i18n compliant error handling </a:t>
            </a:r>
            <a:r>
              <a:rPr lang="en-US" sz="2400" dirty="0"/>
              <a:t>framework </a:t>
            </a:r>
            <a:r>
              <a:rPr lang="en-US" sz="2400" dirty="0" smtClean="0"/>
              <a:t>which handles </a:t>
            </a:r>
            <a:r>
              <a:rPr lang="en-US" sz="2400" dirty="0"/>
              <a:t>multiple </a:t>
            </a:r>
            <a:r>
              <a:rPr lang="en-US" sz="2400" dirty="0" smtClean="0"/>
              <a:t>languages.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8070" y="324706"/>
            <a:ext cx="4665571" cy="51077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lvl="0" algn="l" rtl="0" latinLnBrk="1" hangingPunct="0"/>
            <a:r>
              <a:rPr lang="en-US" sz="2400" dirty="0"/>
              <a:t>What</a:t>
            </a:r>
            <a:r>
              <a:rPr lang="en-US" sz="2400" dirty="0" smtClean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88646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8070" y="313417"/>
            <a:ext cx="4665571" cy="51077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lvl="0" algn="l" rtl="0" latinLnBrk="1" hangingPunct="0"/>
            <a:r>
              <a:rPr lang="en-US" sz="2400" dirty="0"/>
              <a:t>Architecture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69" y="824193"/>
            <a:ext cx="7408019" cy="406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35400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28070" y="324705"/>
            <a:ext cx="5078910" cy="51077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l" rtl="0" latinLnBrk="1" hangingPunct="0"/>
            <a:r>
              <a:rPr lang="en-US" sz="2400" dirty="0"/>
              <a:t>How?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9321" y="900946"/>
            <a:ext cx="838371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itchFamily="2" charset="2"/>
              <a:buChar char="ü"/>
            </a:pPr>
            <a:r>
              <a:rPr lang="en-US" dirty="0"/>
              <a:t>A service bus which enables different modules to participate [objects and probes] and enable common communication language between </a:t>
            </a:r>
            <a:r>
              <a:rPr lang="en-US" dirty="0" smtClean="0"/>
              <a:t>modules.</a:t>
            </a:r>
          </a:p>
          <a:p>
            <a:pPr marL="285750" lvl="0" indent="-285750">
              <a:buFont typeface="Wingdings" pitchFamily="2" charset="2"/>
              <a:buChar char="ü"/>
            </a:pPr>
            <a:endParaRPr lang="en-US" dirty="0" smtClean="0"/>
          </a:p>
          <a:p>
            <a:pPr marL="285750" lvl="0" indent="-285750">
              <a:buFont typeface="Wingdings" pitchFamily="2" charset="2"/>
              <a:buChar char="ü"/>
            </a:pPr>
            <a:r>
              <a:rPr lang="en-US" dirty="0" smtClean="0"/>
              <a:t>A </a:t>
            </a:r>
            <a:r>
              <a:rPr lang="en-US" dirty="0"/>
              <a:t>web server exposing REST APIs, </a:t>
            </a:r>
            <a:r>
              <a:rPr lang="en-US" dirty="0" smtClean="0"/>
              <a:t>capturing errors, generating unique error codes from </a:t>
            </a:r>
            <a:r>
              <a:rPr lang="en-US" dirty="0"/>
              <a:t>client [PubMatic modules] and </a:t>
            </a:r>
            <a:r>
              <a:rPr lang="en-US" dirty="0" smtClean="0"/>
              <a:t>maintain the same in DB </a:t>
            </a:r>
            <a:r>
              <a:rPr lang="en-US" dirty="0"/>
              <a:t>[</a:t>
            </a:r>
            <a:r>
              <a:rPr lang="en-US" dirty="0" smtClean="0"/>
              <a:t>MySQL]</a:t>
            </a:r>
          </a:p>
          <a:p>
            <a:pPr marL="285750" lvl="8" indent="-285750" algn="l">
              <a:buFont typeface="Wingdings" pitchFamily="2" charset="2"/>
              <a:buChar char="§"/>
            </a:pPr>
            <a:r>
              <a:rPr lang="en-US" b="1" dirty="0" smtClean="0"/>
              <a:t>Error Capturer </a:t>
            </a:r>
            <a:r>
              <a:rPr lang="en-US" dirty="0" smtClean="0"/>
              <a:t>-  Read runtime errors before they are logged in existing error log files.</a:t>
            </a:r>
          </a:p>
          <a:p>
            <a:pPr marL="285750" lvl="4" indent="-285750" algn="l">
              <a:buFont typeface="Wingdings" pitchFamily="2" charset="2"/>
              <a:buChar char="§"/>
            </a:pPr>
            <a:r>
              <a:rPr lang="en-US" b="1" dirty="0" smtClean="0"/>
              <a:t>Error Categorizer</a:t>
            </a:r>
            <a:r>
              <a:rPr lang="en-US" dirty="0" smtClean="0"/>
              <a:t> - Categorization </a:t>
            </a:r>
            <a:r>
              <a:rPr lang="en-US" dirty="0"/>
              <a:t>of error [Module wise – AdServer, Management UI, ML, etc.], Databases, Network, Operating Systems </a:t>
            </a:r>
            <a:r>
              <a:rPr lang="en-US" dirty="0" smtClean="0"/>
              <a:t>level </a:t>
            </a:r>
            <a:r>
              <a:rPr lang="en-US" dirty="0"/>
              <a:t>and maintain the same in DB [MySQL</a:t>
            </a:r>
            <a:r>
              <a:rPr lang="en-US" dirty="0" smtClean="0"/>
              <a:t>].</a:t>
            </a:r>
            <a:endParaRPr lang="en-US" dirty="0"/>
          </a:p>
          <a:p>
            <a:pPr marL="285750" lvl="3" indent="-285750" algn="l">
              <a:buFont typeface="Wingdings" pitchFamily="2" charset="2"/>
              <a:buChar char="§"/>
            </a:pPr>
            <a:r>
              <a:rPr lang="en-US" b="1" dirty="0" smtClean="0"/>
              <a:t>Notification Module </a:t>
            </a:r>
            <a:r>
              <a:rPr lang="en-US" dirty="0" smtClean="0"/>
              <a:t>– Notify concerned stakeholders.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2502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26CB6"/>
      </a:accent1>
      <a:accent2>
        <a:srgbClr val="008752"/>
      </a:accent2>
      <a:accent3>
        <a:srgbClr val="13B5EA"/>
      </a:accent3>
      <a:accent4>
        <a:srgbClr val="F37521"/>
      </a:accent4>
      <a:accent5>
        <a:srgbClr val="6CB33F"/>
      </a:accent5>
      <a:accent6>
        <a:srgbClr val="FFC61E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26CB6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145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26CB6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145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26CB6"/>
      </a:accent1>
      <a:accent2>
        <a:srgbClr val="008752"/>
      </a:accent2>
      <a:accent3>
        <a:srgbClr val="13B5EA"/>
      </a:accent3>
      <a:accent4>
        <a:srgbClr val="F37521"/>
      </a:accent4>
      <a:accent5>
        <a:srgbClr val="6CB33F"/>
      </a:accent5>
      <a:accent6>
        <a:srgbClr val="FFC61E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26CB6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145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26CB6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145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1511</TotalTime>
  <Words>435</Words>
  <Application>Microsoft Office PowerPoint</Application>
  <PresentationFormat>On-screen Show (16:9)</PresentationFormat>
  <Paragraphs>66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</vt:lpstr>
      <vt:lpstr>PowerPoint Presentation</vt:lpstr>
      <vt:lpstr>PowerPoint Presentation</vt:lpstr>
      <vt:lpstr>PowerPoint Presentation</vt:lpstr>
      <vt:lpstr>Approach</vt:lpstr>
      <vt:lpstr>Why?</vt:lpstr>
      <vt:lpstr>   </vt:lpstr>
      <vt:lpstr>PowerPoint Presentation</vt:lpstr>
      <vt:lpstr>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sagar.karmarkar@pubmatic.com</dc:creator>
  <cp:lastModifiedBy>Sagar</cp:lastModifiedBy>
  <cp:revision>127</cp:revision>
  <dcterms:modified xsi:type="dcterms:W3CDTF">2014-12-29T06:03:23Z</dcterms:modified>
</cp:coreProperties>
</file>