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82" r:id="rId8"/>
    <p:sldId id="277" r:id="rId9"/>
    <p:sldId id="281" r:id="rId10"/>
    <p:sldId id="286" r:id="rId11"/>
    <p:sldId id="264" r:id="rId12"/>
    <p:sldId id="284" r:id="rId13"/>
    <p:sldId id="274" r:id="rId14"/>
    <p:sldId id="265" r:id="rId15"/>
    <p:sldId id="267" r:id="rId16"/>
    <p:sldId id="266" r:id="rId17"/>
    <p:sldId id="268" r:id="rId18"/>
    <p:sldId id="288" r:id="rId19"/>
    <p:sldId id="289" r:id="rId20"/>
    <p:sldId id="292" r:id="rId21"/>
    <p:sldId id="293" r:id="rId22"/>
    <p:sldId id="291" r:id="rId23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500"/>
    <a:srgbClr val="5EB0E6"/>
    <a:srgbClr val="C42695"/>
    <a:srgbClr val="D53044"/>
    <a:srgbClr val="545F1D"/>
    <a:srgbClr val="125687"/>
    <a:srgbClr val="870150"/>
    <a:srgbClr val="AC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3658" autoAdjust="0"/>
  </p:normalViewPr>
  <p:slideViewPr>
    <p:cSldViewPr snapToGrid="0">
      <p:cViewPr varScale="1">
        <p:scale>
          <a:sx n="119" d="100"/>
          <a:sy n="119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8A4A1-3791-4FE8-B934-B849DB56EDA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3A15CAC1-1A46-4128-93AE-F2A410D0A588}">
      <dgm:prSet phldrT="[Text]" custT="1"/>
      <dgm:spPr>
        <a:solidFill>
          <a:srgbClr val="5EB0E6"/>
        </a:solidFill>
      </dgm:spPr>
      <dgm:t>
        <a:bodyPr/>
        <a:lstStyle/>
        <a:p>
          <a:r>
            <a:rPr lang="sv-SE" sz="1800" dirty="0" smtClean="0"/>
            <a:t>Tjänste-pension</a:t>
          </a:r>
          <a:endParaRPr lang="sv-SE" sz="1800" dirty="0"/>
        </a:p>
      </dgm:t>
    </dgm:pt>
    <dgm:pt modelId="{E6A4E025-987A-4B01-9270-F2B9C7AB532F}" type="parTrans" cxnId="{49A5E058-4C3A-4EA1-8A2C-6BF26CE593EA}">
      <dgm:prSet/>
      <dgm:spPr/>
      <dgm:t>
        <a:bodyPr/>
        <a:lstStyle/>
        <a:p>
          <a:endParaRPr lang="sv-SE"/>
        </a:p>
      </dgm:t>
    </dgm:pt>
    <dgm:pt modelId="{40D17A98-1AEC-4B6F-B12D-193737A2432A}" type="sibTrans" cxnId="{49A5E058-4C3A-4EA1-8A2C-6BF26CE593EA}">
      <dgm:prSet/>
      <dgm:spPr/>
      <dgm:t>
        <a:bodyPr/>
        <a:lstStyle/>
        <a:p>
          <a:endParaRPr lang="sv-SE"/>
        </a:p>
      </dgm:t>
    </dgm:pt>
    <dgm:pt modelId="{9E9F4ACD-4A77-4988-99E1-667E939EF74D}">
      <dgm:prSet phldrT="[Text]"/>
      <dgm:spPr/>
      <dgm:t>
        <a:bodyPr/>
        <a:lstStyle/>
        <a:p>
          <a:r>
            <a:rPr lang="sv-SE" dirty="0" smtClean="0"/>
            <a:t>Din pension</a:t>
          </a:r>
          <a:endParaRPr lang="sv-SE" dirty="0"/>
        </a:p>
      </dgm:t>
    </dgm:pt>
    <dgm:pt modelId="{7FC6FF46-FAD7-41C4-B35E-A3D858B4883B}" type="parTrans" cxnId="{E915F4EB-7C7C-4B42-8CD5-132C22F01DFD}">
      <dgm:prSet/>
      <dgm:spPr/>
      <dgm:t>
        <a:bodyPr/>
        <a:lstStyle/>
        <a:p>
          <a:endParaRPr lang="sv-SE"/>
        </a:p>
      </dgm:t>
    </dgm:pt>
    <dgm:pt modelId="{A42AF116-650A-4889-9E5C-FB52EB7BFF91}" type="sibTrans" cxnId="{E915F4EB-7C7C-4B42-8CD5-132C22F01DFD}">
      <dgm:prSet/>
      <dgm:spPr/>
      <dgm:t>
        <a:bodyPr/>
        <a:lstStyle/>
        <a:p>
          <a:endParaRPr lang="sv-SE"/>
        </a:p>
      </dgm:t>
    </dgm:pt>
    <dgm:pt modelId="{C4433823-8889-4E06-9452-D54B5C978C0A}">
      <dgm:prSet phldrT="[Text]" custT="1"/>
      <dgm:spPr>
        <a:solidFill>
          <a:srgbClr val="AFA500"/>
        </a:solidFill>
      </dgm:spPr>
      <dgm:t>
        <a:bodyPr/>
        <a:lstStyle/>
        <a:p>
          <a:r>
            <a:rPr lang="sv-SE" sz="1000" dirty="0" smtClean="0"/>
            <a:t>Eget sparande</a:t>
          </a:r>
          <a:endParaRPr lang="sv-SE" sz="1000" dirty="0"/>
        </a:p>
      </dgm:t>
    </dgm:pt>
    <dgm:pt modelId="{3A69C36C-4AA3-42ED-8224-DCC17CF0D0F9}" type="parTrans" cxnId="{EE2F3D1E-F9EB-477F-829F-542B2F4EEF37}">
      <dgm:prSet/>
      <dgm:spPr/>
      <dgm:t>
        <a:bodyPr/>
        <a:lstStyle/>
        <a:p>
          <a:endParaRPr lang="sv-SE"/>
        </a:p>
      </dgm:t>
    </dgm:pt>
    <dgm:pt modelId="{7B7964E8-B940-4EF0-9047-7BB216F2D653}" type="sibTrans" cxnId="{EE2F3D1E-F9EB-477F-829F-542B2F4EEF37}">
      <dgm:prSet/>
      <dgm:spPr/>
      <dgm:t>
        <a:bodyPr/>
        <a:lstStyle/>
        <a:p>
          <a:endParaRPr lang="sv-SE"/>
        </a:p>
      </dgm:t>
    </dgm:pt>
    <dgm:pt modelId="{6D33F457-3E66-433C-9C6E-9034B6F3E75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sv-SE" sz="1400" dirty="0" smtClean="0"/>
            <a:t>Inkomst-pension</a:t>
          </a:r>
          <a:endParaRPr lang="sv-SE" sz="1400" dirty="0"/>
        </a:p>
      </dgm:t>
    </dgm:pt>
    <dgm:pt modelId="{6C386F8F-3D94-4C9B-8D74-F1E4785C37F3}" type="sibTrans" cxnId="{11CCB09E-93B2-41FF-B550-273548384B4B}">
      <dgm:prSet/>
      <dgm:spPr/>
      <dgm:t>
        <a:bodyPr/>
        <a:lstStyle/>
        <a:p>
          <a:endParaRPr lang="sv-SE"/>
        </a:p>
      </dgm:t>
    </dgm:pt>
    <dgm:pt modelId="{20226105-75CF-4946-8869-876951F166FA}" type="parTrans" cxnId="{11CCB09E-93B2-41FF-B550-273548384B4B}">
      <dgm:prSet/>
      <dgm:spPr/>
      <dgm:t>
        <a:bodyPr/>
        <a:lstStyle/>
        <a:p>
          <a:endParaRPr lang="sv-SE"/>
        </a:p>
      </dgm:t>
    </dgm:pt>
    <dgm:pt modelId="{CA2BBF7D-7212-4B77-BE34-42EDEA6831CC}" type="pres">
      <dgm:prSet presAssocID="{9A38A4A1-3791-4FE8-B934-B849DB56EDA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90C92BE7-0FEE-407F-BE9E-E66CD6D83C43}" type="pres">
      <dgm:prSet presAssocID="{9A38A4A1-3791-4FE8-B934-B849DB56EDAF}" presName="ellipse" presStyleLbl="trBgShp" presStyleIdx="0" presStyleCnt="1"/>
      <dgm:spPr/>
    </dgm:pt>
    <dgm:pt modelId="{DCDA44B6-AE3B-4E56-AAEC-07CB8ACFAD1A}" type="pres">
      <dgm:prSet presAssocID="{9A38A4A1-3791-4FE8-B934-B849DB56EDAF}" presName="arrow1" presStyleLbl="fgShp" presStyleIdx="0" presStyleCnt="1"/>
      <dgm:spPr/>
    </dgm:pt>
    <dgm:pt modelId="{CF9FD445-F6BE-4CD6-AAAC-CE0E7CAE2426}" type="pres">
      <dgm:prSet presAssocID="{9A38A4A1-3791-4FE8-B934-B849DB56EDA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76C7F87-A010-4E59-8F0C-1D2F52B0A163}" type="pres">
      <dgm:prSet presAssocID="{C4433823-8889-4E06-9452-D54B5C978C0A}" presName="item1" presStyleLbl="node1" presStyleIdx="0" presStyleCnt="3" custScaleX="138095" custScaleY="114197" custLinFactNeighborX="-17708" custLinFactNeighborY="-2705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3170847-7606-4492-946A-CA54BCF8435A}" type="pres">
      <dgm:prSet presAssocID="{3A15CAC1-1A46-4128-93AE-F2A410D0A588}" presName="item2" presStyleLbl="node1" presStyleIdx="1" presStyleCnt="3" custScaleX="74019" custScaleY="65341" custLinFactNeighborX="-12624" custLinFactNeighborY="-120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F1EE797E-12B0-4361-AA33-5BA51B270232}" type="pres">
      <dgm:prSet presAssocID="{9E9F4ACD-4A77-4988-99E1-667E939EF74D}" presName="item3" presStyleLbl="node1" presStyleIdx="2" presStyleCnt="3" custScaleX="120265" custScaleY="112525" custLinFactNeighborX="-2205" custLinFactNeighborY="407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CD73EE5-15C9-4E1F-BB8E-A0924705D11A}" type="pres">
      <dgm:prSet presAssocID="{9A38A4A1-3791-4FE8-B934-B849DB56EDAF}" presName="funnel" presStyleLbl="trAlignAcc1" presStyleIdx="0" presStyleCnt="1"/>
      <dgm:spPr/>
    </dgm:pt>
  </dgm:ptLst>
  <dgm:cxnLst>
    <dgm:cxn modelId="{11CCB09E-93B2-41FF-B550-273548384B4B}" srcId="{9A38A4A1-3791-4FE8-B934-B849DB56EDAF}" destId="{6D33F457-3E66-433C-9C6E-9034B6F3E752}" srcOrd="0" destOrd="0" parTransId="{20226105-75CF-4946-8869-876951F166FA}" sibTransId="{6C386F8F-3D94-4C9B-8D74-F1E4785C37F3}"/>
    <dgm:cxn modelId="{49A5E058-4C3A-4EA1-8A2C-6BF26CE593EA}" srcId="{9A38A4A1-3791-4FE8-B934-B849DB56EDAF}" destId="{3A15CAC1-1A46-4128-93AE-F2A410D0A588}" srcOrd="2" destOrd="0" parTransId="{E6A4E025-987A-4B01-9270-F2B9C7AB532F}" sibTransId="{40D17A98-1AEC-4B6F-B12D-193737A2432A}"/>
    <dgm:cxn modelId="{6102C0E3-0532-4DED-B11E-A98B8670FD32}" type="presOf" srcId="{C4433823-8889-4E06-9452-D54B5C978C0A}" destId="{63170847-7606-4492-946A-CA54BCF8435A}" srcOrd="0" destOrd="0" presId="urn:microsoft.com/office/officeart/2005/8/layout/funnel1"/>
    <dgm:cxn modelId="{08BA7F1C-476F-4FF6-829D-E7E8EB81CB2D}" type="presOf" srcId="{9E9F4ACD-4A77-4988-99E1-667E939EF74D}" destId="{CF9FD445-F6BE-4CD6-AAAC-CE0E7CAE2426}" srcOrd="0" destOrd="0" presId="urn:microsoft.com/office/officeart/2005/8/layout/funnel1"/>
    <dgm:cxn modelId="{3DB36F6E-BA5B-45EB-A554-BDD5403FFC66}" type="presOf" srcId="{3A15CAC1-1A46-4128-93AE-F2A410D0A588}" destId="{676C7F87-A010-4E59-8F0C-1D2F52B0A163}" srcOrd="0" destOrd="0" presId="urn:microsoft.com/office/officeart/2005/8/layout/funnel1"/>
    <dgm:cxn modelId="{E915F4EB-7C7C-4B42-8CD5-132C22F01DFD}" srcId="{9A38A4A1-3791-4FE8-B934-B849DB56EDAF}" destId="{9E9F4ACD-4A77-4988-99E1-667E939EF74D}" srcOrd="3" destOrd="0" parTransId="{7FC6FF46-FAD7-41C4-B35E-A3D858B4883B}" sibTransId="{A42AF116-650A-4889-9E5C-FB52EB7BFF91}"/>
    <dgm:cxn modelId="{F82AAFB2-8944-4330-9892-2B733A17BF4F}" type="presOf" srcId="{9A38A4A1-3791-4FE8-B934-B849DB56EDAF}" destId="{CA2BBF7D-7212-4B77-BE34-42EDEA6831CC}" srcOrd="0" destOrd="0" presId="urn:microsoft.com/office/officeart/2005/8/layout/funnel1"/>
    <dgm:cxn modelId="{C012AED9-55DA-497D-B3D4-6CF60D3F0E1F}" type="presOf" srcId="{6D33F457-3E66-433C-9C6E-9034B6F3E752}" destId="{F1EE797E-12B0-4361-AA33-5BA51B270232}" srcOrd="0" destOrd="0" presId="urn:microsoft.com/office/officeart/2005/8/layout/funnel1"/>
    <dgm:cxn modelId="{EE2F3D1E-F9EB-477F-829F-542B2F4EEF37}" srcId="{9A38A4A1-3791-4FE8-B934-B849DB56EDAF}" destId="{C4433823-8889-4E06-9452-D54B5C978C0A}" srcOrd="1" destOrd="0" parTransId="{3A69C36C-4AA3-42ED-8224-DCC17CF0D0F9}" sibTransId="{7B7964E8-B940-4EF0-9047-7BB216F2D653}"/>
    <dgm:cxn modelId="{F1F4F986-0443-45EE-B6D9-BF7D0652AF30}" type="presParOf" srcId="{CA2BBF7D-7212-4B77-BE34-42EDEA6831CC}" destId="{90C92BE7-0FEE-407F-BE9E-E66CD6D83C43}" srcOrd="0" destOrd="0" presId="urn:microsoft.com/office/officeart/2005/8/layout/funnel1"/>
    <dgm:cxn modelId="{54CB32C3-5288-4842-9CA8-607930FB025F}" type="presParOf" srcId="{CA2BBF7D-7212-4B77-BE34-42EDEA6831CC}" destId="{DCDA44B6-AE3B-4E56-AAEC-07CB8ACFAD1A}" srcOrd="1" destOrd="0" presId="urn:microsoft.com/office/officeart/2005/8/layout/funnel1"/>
    <dgm:cxn modelId="{DE8553FF-9302-441B-8B64-9DFECA3F29E1}" type="presParOf" srcId="{CA2BBF7D-7212-4B77-BE34-42EDEA6831CC}" destId="{CF9FD445-F6BE-4CD6-AAAC-CE0E7CAE2426}" srcOrd="2" destOrd="0" presId="urn:microsoft.com/office/officeart/2005/8/layout/funnel1"/>
    <dgm:cxn modelId="{4A2CF3CE-6CCA-4F34-8A63-9FC85703B8D3}" type="presParOf" srcId="{CA2BBF7D-7212-4B77-BE34-42EDEA6831CC}" destId="{676C7F87-A010-4E59-8F0C-1D2F52B0A163}" srcOrd="3" destOrd="0" presId="urn:microsoft.com/office/officeart/2005/8/layout/funnel1"/>
    <dgm:cxn modelId="{659B1925-091C-4D4B-A384-8BE99780E8DD}" type="presParOf" srcId="{CA2BBF7D-7212-4B77-BE34-42EDEA6831CC}" destId="{63170847-7606-4492-946A-CA54BCF8435A}" srcOrd="4" destOrd="0" presId="urn:microsoft.com/office/officeart/2005/8/layout/funnel1"/>
    <dgm:cxn modelId="{38219758-0A1D-4FC0-92D8-1E9516B168E2}" type="presParOf" srcId="{CA2BBF7D-7212-4B77-BE34-42EDEA6831CC}" destId="{F1EE797E-12B0-4361-AA33-5BA51B270232}" srcOrd="5" destOrd="0" presId="urn:microsoft.com/office/officeart/2005/8/layout/funnel1"/>
    <dgm:cxn modelId="{2C6C4C4A-C28A-48E6-9862-F0D2A89BA5F0}" type="presParOf" srcId="{CA2BBF7D-7212-4B77-BE34-42EDEA6831CC}" destId="{2CD73EE5-15C9-4E1F-BB8E-A0924705D11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2BE7-0FEE-407F-BE9E-E66CD6D83C43}">
      <dsp:nvSpPr>
        <dsp:cNvPr id="0" name=""/>
        <dsp:cNvSpPr/>
      </dsp:nvSpPr>
      <dsp:spPr>
        <a:xfrm>
          <a:off x="1784510" y="172452"/>
          <a:ext cx="3422511" cy="11885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A44B6-AE3B-4E56-AAEC-07CB8ACFAD1A}">
      <dsp:nvSpPr>
        <dsp:cNvPr id="0" name=""/>
        <dsp:cNvSpPr/>
      </dsp:nvSpPr>
      <dsp:spPr>
        <a:xfrm>
          <a:off x="3169433" y="3082913"/>
          <a:ext cx="663277" cy="42449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FD445-F6BE-4CD6-AAAC-CE0E7CAE2426}">
      <dsp:nvSpPr>
        <dsp:cNvPr id="0" name=""/>
        <dsp:cNvSpPr/>
      </dsp:nvSpPr>
      <dsp:spPr>
        <a:xfrm>
          <a:off x="1909206" y="3422511"/>
          <a:ext cx="3183731" cy="79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800" kern="1200" dirty="0" smtClean="0"/>
            <a:t>Din pension</a:t>
          </a:r>
          <a:endParaRPr lang="sv-SE" sz="2800" kern="1200" dirty="0"/>
        </a:p>
      </dsp:txBody>
      <dsp:txXfrm>
        <a:off x="1909206" y="3422511"/>
        <a:ext cx="3183731" cy="795932"/>
      </dsp:txXfrm>
    </dsp:sp>
    <dsp:sp modelId="{676C7F87-A010-4E59-8F0C-1D2F52B0A163}">
      <dsp:nvSpPr>
        <dsp:cNvPr id="0" name=""/>
        <dsp:cNvSpPr/>
      </dsp:nvSpPr>
      <dsp:spPr>
        <a:xfrm>
          <a:off x="2589995" y="1045120"/>
          <a:ext cx="1648715" cy="1363397"/>
        </a:xfrm>
        <a:prstGeom prst="ellipse">
          <a:avLst/>
        </a:prstGeom>
        <a:solidFill>
          <a:srgbClr val="5EB0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 smtClean="0"/>
            <a:t>Tjänste-pension</a:t>
          </a:r>
          <a:endParaRPr lang="sv-SE" sz="1800" kern="1200" dirty="0"/>
        </a:p>
      </dsp:txBody>
      <dsp:txXfrm>
        <a:off x="2831444" y="1244785"/>
        <a:ext cx="1165817" cy="964067"/>
      </dsp:txXfrm>
    </dsp:sp>
    <dsp:sp modelId="{63170847-7606-4492-946A-CA54BCF8435A}">
      <dsp:nvSpPr>
        <dsp:cNvPr id="0" name=""/>
        <dsp:cNvSpPr/>
      </dsp:nvSpPr>
      <dsp:spPr>
        <a:xfrm>
          <a:off x="2178893" y="749699"/>
          <a:ext cx="883712" cy="780105"/>
        </a:xfrm>
        <a:prstGeom prst="ellipse">
          <a:avLst/>
        </a:prstGeom>
        <a:solidFill>
          <a:srgbClr val="AFA5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000" kern="1200" dirty="0" smtClean="0"/>
            <a:t>Eget sparande</a:t>
          </a:r>
          <a:endParaRPr lang="sv-SE" sz="1000" kern="1200" dirty="0"/>
        </a:p>
      </dsp:txBody>
      <dsp:txXfrm>
        <a:off x="2308310" y="863943"/>
        <a:ext cx="624878" cy="551617"/>
      </dsp:txXfrm>
    </dsp:sp>
    <dsp:sp modelId="{F1EE797E-12B0-4361-AA33-5BA51B270232}">
      <dsp:nvSpPr>
        <dsp:cNvPr id="0" name=""/>
        <dsp:cNvSpPr/>
      </dsp:nvSpPr>
      <dsp:spPr>
        <a:xfrm>
          <a:off x="3247650" y="242342"/>
          <a:ext cx="1435842" cy="1343435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/>
            <a:t>Inkomst-pension</a:t>
          </a:r>
          <a:endParaRPr lang="sv-SE" sz="1400" kern="1200" dirty="0"/>
        </a:p>
      </dsp:txBody>
      <dsp:txXfrm>
        <a:off x="3457924" y="439084"/>
        <a:ext cx="1015294" cy="949951"/>
      </dsp:txXfrm>
    </dsp:sp>
    <dsp:sp modelId="{2CD73EE5-15C9-4E1F-BB8E-A0924705D11A}">
      <dsp:nvSpPr>
        <dsp:cNvPr id="0" name=""/>
        <dsp:cNvSpPr/>
      </dsp:nvSpPr>
      <dsp:spPr>
        <a:xfrm>
          <a:off x="1643895" y="26531"/>
          <a:ext cx="3714353" cy="297148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sv-S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sv-SE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sv-SE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C1B0120-4645-42D8-9C45-3727472DB38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9411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sv-S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sv-S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sv-SE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1BE37FA-EA6C-43E9-9BFF-E8AF3121FA8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6056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A0808-6038-4FDB-BEF4-9B050F3F6504}" type="slidenum">
              <a:rPr lang="sv-SE"/>
              <a:pPr/>
              <a:t>1</a:t>
            </a:fld>
            <a:endParaRPr lang="sv-SE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2CAFE-BC9E-47A6-9BB2-1DF107708341}" type="slidenum">
              <a:rPr lang="sv-SE"/>
              <a:pPr/>
              <a:t>2</a:t>
            </a:fld>
            <a:endParaRPr lang="sv-SE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C9CFB-5268-4C89-A276-BF563434AA7D}" type="slidenum">
              <a:rPr lang="sv-SE"/>
              <a:pPr/>
              <a:t>3</a:t>
            </a:fld>
            <a:endParaRPr lang="sv-S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E37FA-EA6C-43E9-9BFF-E8AF3121FA8B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628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9638" y="2327275"/>
            <a:ext cx="7305675" cy="101123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sv-SE" noProof="0" smtClean="0"/>
              <a:t>Klicka här för att ändra format</a:t>
            </a:r>
            <a:endParaRPr lang="sv-SE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95675"/>
            <a:ext cx="7305675" cy="2100263"/>
          </a:xfrm>
        </p:spPr>
        <p:txBody>
          <a:bodyPr/>
          <a:lstStyle>
            <a:lvl1pPr marL="0" indent="0" algn="ctr">
              <a:lnSpc>
                <a:spcPts val="2400"/>
              </a:lnSpc>
              <a:buFontTx/>
              <a:buNone/>
              <a:defRPr b="1"/>
            </a:lvl1pPr>
          </a:lstStyle>
          <a:p>
            <a:pPr lvl="0"/>
            <a:r>
              <a:rPr lang="sv-SE" noProof="0" smtClean="0"/>
              <a:t>Klicka om du vill redigera mall för underrubrikformat</a:t>
            </a:r>
            <a:endParaRPr lang="sv-SE" noProof="0" dirty="0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206B61-0604-4391-8A22-AE197277F1F1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2DE6217-A9D3-47CE-B3E3-006A066E6F42}" type="datetime1">
              <a:rPr lang="sv-SE" smtClean="0"/>
              <a:t>2017-03-24</a:t>
            </a:fld>
            <a:endParaRPr lang="sv-SE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572000" y="6953250"/>
            <a:ext cx="48282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800" b="1" dirty="0">
                <a:solidFill>
                  <a:srgbClr val="AC1A2F"/>
                </a:solidFill>
              </a:rPr>
              <a:t>För att uppdatera sidfotstexten, gå till menyfliken: Infoga </a:t>
            </a:r>
            <a:r>
              <a:rPr lang="sv-SE" sz="800" b="1" baseline="0" dirty="0">
                <a:solidFill>
                  <a:srgbClr val="AC1A2F"/>
                </a:solidFill>
              </a:rPr>
              <a:t>| </a:t>
            </a:r>
            <a:r>
              <a:rPr lang="sv-SE" sz="800" b="1" dirty="0">
                <a:solidFill>
                  <a:srgbClr val="AC1A2F"/>
                </a:solidFill>
              </a:rPr>
              <a:t>Sidhuvud och sidfot.</a:t>
            </a:r>
          </a:p>
        </p:txBody>
      </p:sp>
      <p:pic>
        <p:nvPicPr>
          <p:cNvPr id="4118" name="Picture 22" descr="PM_RGB_Farg_Pp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79388"/>
            <a:ext cx="1338263" cy="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Rectangle 2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C506F8-AC45-4628-9241-04E9D5A4F545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8BE91C-0401-492D-A6C0-43BEE33BC6F6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5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96063" y="984250"/>
            <a:ext cx="2027237" cy="541178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11175" y="984250"/>
            <a:ext cx="5932488" cy="541178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B36487-4204-424F-8939-501FBEEB2BAA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9270B-9841-4C4B-A91B-C26A52277EC2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79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A05EF2-8FC5-455C-BF4A-B0007EBB2328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7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EFE073-0DD5-41C4-AD51-42603489E2BB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C65DB4-FBCB-49ED-8D2A-A51EA6CCE5CD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71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14350" y="1889125"/>
            <a:ext cx="39782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5025" y="1889125"/>
            <a:ext cx="39782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766A57-5109-4CBF-9567-D949D96A4198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D5BE31-1250-4DC2-AC19-51FDABD3B4D4}" type="datetime1">
              <a:rPr lang="sv-SE" smtClean="0"/>
              <a:t>2017-03-24</a:t>
            </a:fld>
            <a:endParaRPr lang="sv-SE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541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F95240-C777-463E-8FC9-12841C5BF937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5353D6-F68B-48C8-9F91-DC700710532B}" type="datetime1">
              <a:rPr lang="sv-SE" smtClean="0"/>
              <a:t>2017-03-24</a:t>
            </a:fld>
            <a:endParaRPr lang="sv-SE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90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771EB8-EE4D-49E4-B763-CB031254213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47019C-A0AA-4CA9-B036-FF68EFFB0125}" type="datetime1">
              <a:rPr lang="sv-SE" smtClean="0"/>
              <a:t>2017-03-24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369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2B2BC8-9FF6-40A0-8763-6C3C4ED8BBF2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4D836-DEDE-4A15-8B5E-9925881FA552}" type="datetime1">
              <a:rPr lang="sv-SE" smtClean="0"/>
              <a:t>2017-03-24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78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3C0D11-BB4F-495A-A650-52F2F2021FEB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1C366C-C5C3-43F0-BA42-BCFC66B9D8A8}" type="datetime1">
              <a:rPr lang="sv-SE" smtClean="0"/>
              <a:t>2017-03-24</a:t>
            </a:fld>
            <a:endParaRPr lang="sv-SE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07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DE0CE6-B41A-4ADC-B9BD-759EB08E6D85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26835B-CF5D-4CCD-A33B-8ED3477EF20C}" type="datetime1">
              <a:rPr lang="sv-SE" smtClean="0"/>
              <a:t>2017-03-24</a:t>
            </a:fld>
            <a:endParaRPr lang="sv-SE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50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984250"/>
            <a:ext cx="81089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889125"/>
            <a:ext cx="81089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4572000" y="6953250"/>
            <a:ext cx="473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800" b="1" dirty="0">
                <a:solidFill>
                  <a:srgbClr val="AC1A2F"/>
                </a:solidFill>
              </a:rPr>
              <a:t>För att uppdatera sidfotstexten, gå till menyfliken:</a:t>
            </a:r>
            <a:r>
              <a:rPr lang="sv-SE" sz="800" b="1" baseline="0" dirty="0">
                <a:solidFill>
                  <a:srgbClr val="AC1A2F"/>
                </a:solidFill>
              </a:rPr>
              <a:t> </a:t>
            </a:r>
            <a:r>
              <a:rPr lang="sv-SE" sz="800" b="1" dirty="0">
                <a:solidFill>
                  <a:srgbClr val="AC1A2F"/>
                </a:solidFill>
              </a:rPr>
              <a:t>Infoga </a:t>
            </a:r>
            <a:r>
              <a:rPr lang="sv-SE" sz="800" b="1" baseline="0" dirty="0">
                <a:solidFill>
                  <a:srgbClr val="AC1A2F"/>
                </a:solidFill>
              </a:rPr>
              <a:t>| </a:t>
            </a:r>
            <a:r>
              <a:rPr lang="sv-SE" sz="800" b="1" dirty="0">
                <a:solidFill>
                  <a:srgbClr val="AC1A2F"/>
                </a:solidFill>
              </a:rPr>
              <a:t>Sidhuvud och sidfot.</a:t>
            </a:r>
          </a:p>
        </p:txBody>
      </p:sp>
      <p:pic>
        <p:nvPicPr>
          <p:cNvPr id="1038" name="Picture 14" descr="PM_RGB_Farg_Ppt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79388"/>
            <a:ext cx="1338263" cy="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6472238"/>
            <a:ext cx="517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3505032-9C65-4114-86F9-FC6261B16B8F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435850" y="6470650"/>
            <a:ext cx="90011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82AB86D8-3F90-4538-AC8F-F361F0A8C880}" type="datetime1">
              <a:rPr lang="sv-SE" smtClean="0"/>
              <a:t>2017-03-24</a:t>
            </a:fld>
            <a:endParaRPr lang="sv-SE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6750" y="6470650"/>
            <a:ext cx="28797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sv-SE" smtClean="0"/>
              <a:t>GoCD Workshop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57175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14375" indent="-187325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defRPr sz="1300">
          <a:solidFill>
            <a:schemeClr val="tx1"/>
          </a:solidFill>
          <a:latin typeface="+mn-lt"/>
          <a:cs typeface="+mn-cs"/>
        </a:defRPr>
      </a:lvl3pPr>
      <a:lvl4pPr marL="885825" indent="-169863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000">
          <a:solidFill>
            <a:schemeClr val="tx1"/>
          </a:solidFill>
          <a:latin typeface="+mn-lt"/>
          <a:cs typeface="+mn-cs"/>
        </a:defRPr>
      </a:lvl4pPr>
      <a:lvl5pPr marL="1943100" indent="-3810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400300" indent="-3810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857500" indent="-3810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314700" indent="-3810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771900" indent="-3810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goc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gocd/gocd-setup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m-gocd/socarb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blomqvist/gocd-pension-lon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gocd/alderspensionsavgift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gocd/pipelines-ya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gocd/win-pipelines-ya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6690-C006-4635-B8E2-70A52DE4DF7B}" type="slidenum">
              <a:rPr lang="sv-SE"/>
              <a:pPr/>
              <a:t>1</a:t>
            </a:fld>
            <a:endParaRPr lang="sv-SE"/>
          </a:p>
        </p:txBody>
      </p:sp>
      <p:sp>
        <p:nvSpPr>
          <p:cNvPr id="6" name="Platshållare för datum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EC1C1826-F5FE-4326-A40F-0595EC0E2C1A}" type="datetime1">
              <a:rPr lang="sv-SE" smtClean="0"/>
              <a:t>2017-03-24</a:t>
            </a:fld>
            <a:endParaRPr lang="sv-SE"/>
          </a:p>
        </p:txBody>
      </p:sp>
      <p:sp>
        <p:nvSpPr>
          <p:cNvPr id="7" name="Platshållare för sidfo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 descr="PM_RGB_Farg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2122488"/>
            <a:ext cx="5578475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572000" y="6858000"/>
            <a:ext cx="44005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0" y="100990"/>
            <a:ext cx="9144000" cy="6369660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4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Workshop setup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Bash</a:t>
            </a:r>
            <a:endParaRPr lang="sv-SE" dirty="0" smtClean="0"/>
          </a:p>
          <a:p>
            <a:r>
              <a:rPr lang="sv-SE" dirty="0" err="1" smtClean="0"/>
              <a:t>bc</a:t>
            </a:r>
            <a:r>
              <a:rPr lang="sv-SE" dirty="0" smtClean="0"/>
              <a:t> (kommando som används för flyttalsberäkningar)</a:t>
            </a:r>
            <a:endParaRPr lang="sv-SE" dirty="0"/>
          </a:p>
          <a:p>
            <a:r>
              <a:rPr lang="sv-SE" dirty="0" smtClean="0"/>
              <a:t>Git </a:t>
            </a:r>
          </a:p>
          <a:p>
            <a:r>
              <a:rPr lang="sv-SE" dirty="0" err="1" smtClean="0"/>
              <a:t>GoCD</a:t>
            </a:r>
            <a:r>
              <a:rPr lang="sv-SE" dirty="0" smtClean="0"/>
              <a:t> 17.2</a:t>
            </a:r>
          </a:p>
          <a:p>
            <a:pPr lvl="1"/>
            <a:r>
              <a:rPr lang="sv-SE" dirty="0" smtClean="0"/>
              <a:t>Server</a:t>
            </a:r>
          </a:p>
          <a:p>
            <a:pPr lvl="1"/>
            <a:r>
              <a:rPr lang="sv-SE" dirty="0" smtClean="0"/>
              <a:t>Agent</a:t>
            </a:r>
          </a:p>
          <a:p>
            <a:endParaRPr lang="sv-SE" dirty="0" smtClean="0"/>
          </a:p>
          <a:p>
            <a:r>
              <a:rPr lang="sv-SE" dirty="0" smtClean="0"/>
              <a:t>All kod finns på </a:t>
            </a:r>
            <a:r>
              <a:rPr lang="sv-SE" dirty="0" err="1" smtClean="0"/>
              <a:t>Github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hlinkClick r:id="rId2"/>
              </a:rPr>
              <a:t>https://github.com/pm-gocd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26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GoCD</a:t>
            </a:r>
            <a:r>
              <a:rPr lang="en-US" dirty="0" smtClean="0"/>
              <a:t> </a:t>
            </a:r>
            <a:r>
              <a:rPr lang="en-US" dirty="0"/>
              <a:t>server files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448" y="1823792"/>
            <a:ext cx="3258589" cy="4506913"/>
          </a:xfrm>
          <a:solidFill>
            <a:schemeClr val="accent1">
              <a:alpha val="51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var/</a:t>
            </a:r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lib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/go-server</a:t>
            </a:r>
          </a:p>
          <a:p>
            <a:pPr marL="0" indent="0"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etc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/go</a:t>
            </a:r>
          </a:p>
          <a:p>
            <a:pPr marL="0" indent="0"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var/log/go-server</a:t>
            </a:r>
          </a:p>
          <a:p>
            <a:pPr marL="0" indent="0"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usr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share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/go-server</a:t>
            </a:r>
          </a:p>
          <a:p>
            <a:pPr marL="0" indent="0"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etc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/default/go-server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3616037" y="1819275"/>
            <a:ext cx="5156663" cy="450691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463" indent="-257175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714375" indent="-187325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sz="1300">
                <a:solidFill>
                  <a:schemeClr val="tx1"/>
                </a:solidFill>
                <a:latin typeface="+mn-lt"/>
                <a:cs typeface="+mn-cs"/>
              </a:defRPr>
            </a:lvl3pPr>
            <a:lvl4pPr marL="885825" indent="-169863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4pPr>
            <a:lvl5pPr marL="1943100" indent="-3810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400300" indent="-3810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857500" indent="-3810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314700" indent="-3810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771900" indent="-3810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sv-SE" kern="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Binaries</a:t>
            </a:r>
            <a:r>
              <a:rPr lang="sv-SE" kern="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kern="0" dirty="0">
                <a:latin typeface="Anonymous Pro" panose="02060609030202000504" pitchFamily="49" charset="0"/>
                <a:ea typeface="Anonymous Pro" panose="02060609030202000504" pitchFamily="49" charset="0"/>
              </a:rPr>
              <a:t>and </a:t>
            </a:r>
            <a:r>
              <a:rPr lang="sv-SE" kern="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database</a:t>
            </a:r>
            <a:endParaRPr lang="sv-SE" kern="0" dirty="0" smtClean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endParaRPr lang="sv-SE" kern="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kern="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Pipeline </a:t>
            </a:r>
            <a:r>
              <a:rPr lang="sv-SE" kern="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configuration</a:t>
            </a:r>
            <a:r>
              <a:rPr lang="sv-SE" kern="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kern="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files</a:t>
            </a:r>
            <a:endParaRPr lang="sv-SE" kern="0" dirty="0" smtClean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endParaRPr lang="sv-SE" kern="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kern="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Server logs</a:t>
            </a:r>
          </a:p>
          <a:p>
            <a:pPr marL="0" indent="0">
              <a:buNone/>
            </a:pPr>
            <a:endParaRPr lang="sv-SE" kern="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kern="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Start script</a:t>
            </a:r>
          </a:p>
          <a:p>
            <a:pPr marL="0" indent="0">
              <a:buNone/>
            </a:pPr>
            <a:endParaRPr lang="sv-SE" kern="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en-US" kern="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The </a:t>
            </a:r>
            <a:r>
              <a:rPr lang="en-US" kern="0" dirty="0">
                <a:latin typeface="Anonymous Pro" panose="02060609030202000504" pitchFamily="49" charset="0"/>
                <a:ea typeface="Anonymous Pro" panose="02060609030202000504" pitchFamily="49" charset="0"/>
              </a:rPr>
              <a:t>environment variables with default values. These variable values can be changed as per requirement.</a:t>
            </a:r>
            <a:endParaRPr lang="sv-SE" kern="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Flera agenter på samma </a:t>
            </a:r>
            <a:r>
              <a:rPr lang="sv-SE" dirty="0" err="1" smtClean="0"/>
              <a:t>host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Linux:</a:t>
            </a:r>
            <a:br>
              <a:rPr lang="sv-SE" dirty="0" smtClean="0"/>
            </a:br>
            <a:r>
              <a:rPr lang="sv-SE" dirty="0" smtClean="0"/>
              <a:t>Repo</a:t>
            </a:r>
            <a:r>
              <a:rPr lang="sv-SE" dirty="0"/>
              <a:t>: </a:t>
            </a:r>
            <a:r>
              <a:rPr lang="sv-SE" dirty="0" smtClean="0">
                <a:hlinkClick r:id="rId2"/>
              </a:rPr>
              <a:t>https://github.com/pm-gocd/gocd-setup.git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Windows </a:t>
            </a:r>
            <a:r>
              <a:rPr lang="sv-SE" dirty="0" err="1" smtClean="0"/>
              <a:t>zip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Kopiera installationskatalogen och starta därifrån</a:t>
            </a:r>
          </a:p>
          <a:p>
            <a:endParaRPr lang="sv-SE" dirty="0"/>
          </a:p>
          <a:p>
            <a:r>
              <a:rPr lang="sv-SE" dirty="0" smtClean="0"/>
              <a:t>Editera namn i GUI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6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11175" y="493799"/>
            <a:ext cx="8108950" cy="835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 smtClean="0"/>
              <a:t>SocArb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4350" y="1423611"/>
            <a:ext cx="8108950" cy="4506913"/>
          </a:xfrm>
        </p:spPr>
        <p:txBody>
          <a:bodyPr/>
          <a:lstStyle/>
          <a:p>
            <a:r>
              <a:rPr lang="sv-SE" dirty="0" smtClean="0"/>
              <a:t>Material</a:t>
            </a:r>
          </a:p>
          <a:p>
            <a:pPr lvl="1"/>
            <a:r>
              <a:rPr lang="sv-SE" dirty="0" err="1" smtClean="0"/>
              <a:t>src</a:t>
            </a:r>
            <a:r>
              <a:rPr lang="sv-SE" dirty="0" smtClean="0"/>
              <a:t>: </a:t>
            </a:r>
            <a:r>
              <a:rPr lang="sv-SE" dirty="0" smtClean="0">
                <a:hlinkClick r:id="rId2"/>
              </a:rPr>
              <a:t>https://github.com/pm-gocd/socarb.git</a:t>
            </a:r>
            <a:endParaRPr lang="sv-SE" dirty="0" smtClean="0"/>
          </a:p>
          <a:p>
            <a:r>
              <a:rPr lang="sv-SE" dirty="0" err="1" smtClean="0"/>
              <a:t>defaultJob</a:t>
            </a:r>
            <a:endParaRPr lang="sv-SE" dirty="0" smtClean="0"/>
          </a:p>
          <a:p>
            <a:pPr lvl="1"/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/bin/</a:t>
            </a:r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bash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b="1" dirty="0" smtClean="0"/>
              <a:t>eller</a:t>
            </a:r>
            <a:r>
              <a:rPr lang="sv-SE" dirty="0"/>
              <a:t> 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C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:\cygwin64\bin\bash.exe</a:t>
            </a:r>
          </a:p>
          <a:p>
            <a:pPr lvl="3"/>
            <a:r>
              <a:rPr lang="sv-SE" sz="16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-x</a:t>
            </a:r>
            <a:endParaRPr lang="sv-SE" sz="16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lvl="3"/>
            <a:r>
              <a:rPr lang="sv-SE" sz="16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calc.sh</a:t>
            </a:r>
          </a:p>
          <a:p>
            <a:r>
              <a:rPr lang="sv-SE" dirty="0" err="1" smtClean="0"/>
              <a:t>Artifacts</a:t>
            </a:r>
            <a:endParaRPr lang="sv-SE" dirty="0" smtClean="0"/>
          </a:p>
          <a:p>
            <a:pPr lvl="1"/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o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utput</a:t>
            </a:r>
          </a:p>
          <a:p>
            <a:r>
              <a:rPr lang="sv-SE" dirty="0" smtClean="0"/>
              <a:t>Namn </a:t>
            </a:r>
            <a:r>
              <a:rPr lang="sv-SE" dirty="0"/>
              <a:t>på </a:t>
            </a:r>
            <a:r>
              <a:rPr lang="sv-SE" dirty="0" err="1" smtClean="0"/>
              <a:t>git</a:t>
            </a:r>
            <a:r>
              <a:rPr lang="sv-SE" dirty="0" smtClean="0"/>
              <a:t>-material: </a:t>
            </a:r>
            <a:r>
              <a:rPr lang="sv-SE" dirty="0" err="1" smtClean="0"/>
              <a:t>src</a:t>
            </a:r>
            <a:endParaRPr lang="sv-SE" dirty="0" smtClean="0"/>
          </a:p>
          <a:p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sv-SE" dirty="0" smtClean="0"/>
              <a:t>General Options/</a:t>
            </a:r>
            <a:r>
              <a:rPr lang="sv-SE" dirty="0" err="1" smtClean="0"/>
              <a:t>Label</a:t>
            </a:r>
            <a:r>
              <a:rPr lang="sv-SE" dirty="0" smtClean="0"/>
              <a:t> Template</a:t>
            </a:r>
          </a:p>
          <a:p>
            <a:pPr lvl="1"/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SocArb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-${COUNT}-${</a:t>
            </a:r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src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[:7]}</a:t>
            </a:r>
          </a:p>
          <a:p>
            <a:pPr lvl="1"/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57" y="2498486"/>
            <a:ext cx="15623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Extract</a:t>
            </a:r>
            <a:r>
              <a:rPr lang="sv-SE" dirty="0" smtClean="0"/>
              <a:t> template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Admin</a:t>
            </a:r>
            <a:r>
              <a:rPr lang="sv-SE" dirty="0" smtClean="0"/>
              <a:t>/Pipelines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Extract</a:t>
            </a:r>
            <a:r>
              <a:rPr lang="sv-SE" dirty="0" smtClean="0"/>
              <a:t> Template</a:t>
            </a:r>
          </a:p>
          <a:p>
            <a:endParaRPr lang="sv-SE" dirty="0"/>
          </a:p>
          <a:p>
            <a:r>
              <a:rPr lang="sv-SE" dirty="0" err="1" smtClean="0"/>
              <a:t>Name</a:t>
            </a:r>
            <a:r>
              <a:rPr lang="sv-SE" dirty="0" smtClean="0"/>
              <a:t>: Inkomst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56" y="1812925"/>
            <a:ext cx="360095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2. Lon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Material</a:t>
            </a:r>
          </a:p>
          <a:p>
            <a:pPr lvl="1"/>
            <a:r>
              <a:rPr lang="sv-SE" dirty="0" err="1" smtClean="0"/>
              <a:t>src</a:t>
            </a:r>
            <a:r>
              <a:rPr lang="sv-SE" dirty="0" smtClean="0"/>
              <a:t>: </a:t>
            </a:r>
            <a:r>
              <a:rPr lang="sv-SE" dirty="0" smtClean="0">
                <a:hlinkClick r:id="rId2"/>
              </a:rPr>
              <a:t>https</a:t>
            </a:r>
            <a:r>
              <a:rPr lang="sv-SE" dirty="0">
                <a:hlinkClick r:id="rId2"/>
              </a:rPr>
              <a:t>://</a:t>
            </a:r>
            <a:r>
              <a:rPr lang="sv-SE" dirty="0" smtClean="0">
                <a:hlinkClick r:id="rId2"/>
              </a:rPr>
              <a:t>github.com/cblomqvist/gocd-pension-lon.git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Step 3: </a:t>
            </a:r>
            <a:r>
              <a:rPr lang="sv-SE" dirty="0" err="1" smtClean="0"/>
              <a:t>Use</a:t>
            </a:r>
            <a:r>
              <a:rPr lang="sv-SE" dirty="0" smtClean="0"/>
              <a:t> template ”Inkomst”</a:t>
            </a:r>
          </a:p>
          <a:p>
            <a:endParaRPr lang="sv-SE" dirty="0" smtClean="0"/>
          </a:p>
          <a:p>
            <a:r>
              <a:rPr lang="sv-SE" dirty="0" smtClean="0"/>
              <a:t>Namn </a:t>
            </a:r>
            <a:r>
              <a:rPr lang="sv-SE" dirty="0"/>
              <a:t>på </a:t>
            </a:r>
            <a:r>
              <a:rPr lang="sv-SE" dirty="0" err="1"/>
              <a:t>git</a:t>
            </a:r>
            <a:r>
              <a:rPr lang="sv-SE" dirty="0"/>
              <a:t>-material: </a:t>
            </a:r>
            <a:r>
              <a:rPr lang="sv-SE" dirty="0" err="1" smtClean="0"/>
              <a:t>src</a:t>
            </a:r>
            <a:endParaRPr lang="sv-SE" dirty="0"/>
          </a:p>
          <a:p>
            <a:endParaRPr lang="sv-SE" dirty="0" smtClean="0"/>
          </a:p>
          <a:p>
            <a:r>
              <a:rPr lang="sv-SE" dirty="0" smtClean="0"/>
              <a:t>General </a:t>
            </a:r>
            <a:r>
              <a:rPr lang="sv-SE" dirty="0"/>
              <a:t>Options/</a:t>
            </a:r>
            <a:r>
              <a:rPr lang="sv-SE" dirty="0" err="1"/>
              <a:t>Label</a:t>
            </a:r>
            <a:r>
              <a:rPr lang="sv-SE" dirty="0"/>
              <a:t> Template</a:t>
            </a:r>
          </a:p>
          <a:p>
            <a:pPr lvl="1"/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Lon-${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COUNT}-${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src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[:7]}</a:t>
            </a:r>
          </a:p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4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</a:t>
            </a:r>
            <a:r>
              <a:rPr lang="sv-SE" dirty="0" err="1"/>
              <a:t>Alderspensionsavgift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Material</a:t>
            </a:r>
          </a:p>
          <a:p>
            <a:pPr lvl="1"/>
            <a:r>
              <a:rPr lang="sv-SE" dirty="0" err="1" smtClean="0"/>
              <a:t>src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github.com/pm-gocd/alderspensionsavgift.git</a:t>
            </a:r>
            <a:endParaRPr lang="sv-SE" dirty="0" smtClean="0"/>
          </a:p>
          <a:p>
            <a:pPr lvl="1"/>
            <a:r>
              <a:rPr lang="sv-SE" dirty="0" smtClean="0">
                <a:solidFill>
                  <a:schemeClr val="tx2"/>
                </a:solidFill>
              </a:rPr>
              <a:t>Pipeline: </a:t>
            </a:r>
            <a:r>
              <a:rPr lang="sv-SE" dirty="0" err="1" smtClean="0">
                <a:solidFill>
                  <a:schemeClr val="tx2"/>
                </a:solidFill>
              </a:rPr>
              <a:t>SocArb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smtClean="0"/>
              <a:t>Jobs</a:t>
            </a:r>
          </a:p>
          <a:p>
            <a:pPr lvl="1"/>
            <a:r>
              <a:rPr lang="sv-SE" b="1" dirty="0" err="1">
                <a:solidFill>
                  <a:srgbClr val="FF0000"/>
                </a:solidFill>
              </a:rPr>
              <a:t>Fetch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Artifact</a:t>
            </a:r>
            <a:endParaRPr lang="sv-SE" b="1" dirty="0">
              <a:solidFill>
                <a:srgbClr val="FF0000"/>
              </a:solidFill>
            </a:endParaRPr>
          </a:p>
          <a:p>
            <a:pPr lvl="1"/>
            <a:r>
              <a:rPr lang="sv-SE" dirty="0" err="1" smtClean="0"/>
              <a:t>defaultJob</a:t>
            </a:r>
            <a:endParaRPr lang="sv-SE" dirty="0"/>
          </a:p>
          <a:p>
            <a:pPr marL="268288" lvl="1" indent="0">
              <a:buNone/>
            </a:pPr>
            <a:endParaRPr lang="sv-SE" dirty="0" smtClean="0">
              <a:solidFill>
                <a:srgbClr val="FF0000"/>
              </a:solidFill>
            </a:endParaRPr>
          </a:p>
          <a:p>
            <a:pPr lvl="1"/>
            <a:endParaRPr lang="sv-SE" dirty="0" smtClean="0">
              <a:solidFill>
                <a:srgbClr val="FF0000"/>
              </a:solidFill>
            </a:endParaRPr>
          </a:p>
          <a:p>
            <a:r>
              <a:rPr lang="sv-SE" dirty="0" err="1" smtClean="0"/>
              <a:t>Artifacts</a:t>
            </a:r>
            <a:endParaRPr lang="sv-SE" dirty="0"/>
          </a:p>
          <a:p>
            <a:pPr lvl="1"/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output</a:t>
            </a: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sv-SE" dirty="0" smtClean="0"/>
              <a:t>General </a:t>
            </a:r>
            <a:r>
              <a:rPr lang="sv-SE" dirty="0"/>
              <a:t>Options/</a:t>
            </a:r>
            <a:r>
              <a:rPr lang="sv-SE" dirty="0" err="1"/>
              <a:t>Label</a:t>
            </a:r>
            <a:r>
              <a:rPr lang="sv-SE" dirty="0"/>
              <a:t> Template</a:t>
            </a:r>
          </a:p>
          <a:p>
            <a:pPr lvl="1"/>
            <a:r>
              <a:rPr lang="sv-SE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Alderspensionsavgift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_${COUNT}-${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src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[:7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]}_</a:t>
            </a:r>
            <a:r>
              <a:rPr lang="sv-SE" dirty="0" smtClean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${</a:t>
            </a:r>
            <a:r>
              <a:rPr lang="sv-SE" dirty="0" err="1" smtClean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SocArb</a:t>
            </a:r>
            <a:r>
              <a:rPr lang="sv-SE" dirty="0" smtClean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}</a:t>
            </a:r>
            <a:endParaRPr lang="sv-SE" dirty="0">
              <a:solidFill>
                <a:srgbClr val="FF0000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48740" y="4050173"/>
            <a:ext cx="108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/bin/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bash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–x</a:t>
            </a:r>
          </a:p>
          <a:p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calc.sh</a:t>
            </a: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3983990" y="4050173"/>
            <a:ext cx="3451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C:\cygwin64\bin\bash.exe </a:t>
            </a:r>
            <a:endParaRPr lang="sv-SE" dirty="0" smtClean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-x</a:t>
            </a:r>
          </a:p>
          <a:p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calc.sh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2860992" y="415789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eller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0825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Pipeline as </a:t>
            </a:r>
            <a:r>
              <a:rPr lang="sv-SE" dirty="0" err="1" smtClean="0"/>
              <a:t>Code</a:t>
            </a:r>
            <a:r>
              <a:rPr lang="sv-SE" dirty="0" smtClean="0"/>
              <a:t>/</a:t>
            </a:r>
            <a:r>
              <a:rPr lang="sv-SE" dirty="0" err="1" smtClean="0"/>
              <a:t>Configuration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1174" y="1911797"/>
            <a:ext cx="8632825" cy="2894472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pipelines: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pac1_socarb: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group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pac1_workshop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label_template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"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socarb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-${COUNT}-${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src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[:4]}"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materials: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src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 #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Name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of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material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git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https://github.com/pm-gocd/socarb.git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branch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master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auto_update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false</a:t>
            </a: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...</a:t>
            </a: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4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22275" y="974856"/>
            <a:ext cx="8108950" cy="459011"/>
          </a:xfrm>
        </p:spPr>
        <p:txBody>
          <a:bodyPr/>
          <a:lstStyle/>
          <a:p>
            <a:r>
              <a:rPr lang="sv-SE" dirty="0" smtClean="0"/>
              <a:t>Pipeline as </a:t>
            </a:r>
            <a:r>
              <a:rPr lang="sv-SE" dirty="0" err="1" smtClean="0"/>
              <a:t>Code</a:t>
            </a:r>
            <a:r>
              <a:rPr lang="sv-SE" dirty="0" smtClean="0"/>
              <a:t>/</a:t>
            </a:r>
            <a:r>
              <a:rPr lang="sv-SE" dirty="0" err="1" smtClean="0"/>
              <a:t>Configuration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44106" y="1433867"/>
            <a:ext cx="8599894" cy="2894472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...</a:t>
            </a:r>
          </a:p>
          <a:p>
            <a:pPr marL="0" indent="0">
              <a:buNone/>
            </a:pP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stages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-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defaultStage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#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Name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of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stage</a:t>
            </a: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jobs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defaultJob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#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Name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of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the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job</a:t>
            </a: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artifacts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 -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build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     source: output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tasks: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-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exec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   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command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: "/bin/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bash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"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    arguments: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    - -x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              - ./calc.sh</a:t>
            </a:r>
          </a:p>
          <a:p>
            <a:pPr marL="0" indent="0"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9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1A92F77-1D62-457D-ABB0-9DC4B365A9E0}" type="slidenum">
              <a:rPr lang="sv-SE"/>
              <a:pPr/>
              <a:t>2</a:t>
            </a:fld>
            <a:endParaRPr lang="sv-SE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DE13A816-7A19-471F-AED8-103E4BE79636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Din pensions-pipeline</a:t>
            </a:r>
            <a:endParaRPr lang="sv-S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Illustrerad med </a:t>
            </a:r>
            <a:r>
              <a:rPr lang="sv-SE" dirty="0" err="1" smtClean="0"/>
              <a:t>GoCD</a:t>
            </a:r>
            <a:r>
              <a:rPr lang="sv-SE" dirty="0" smtClean="0"/>
              <a:t> 17.2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as </a:t>
            </a:r>
            <a:r>
              <a:rPr lang="sv-SE" dirty="0" err="1"/>
              <a:t>Code</a:t>
            </a:r>
            <a:r>
              <a:rPr lang="sv-SE" dirty="0"/>
              <a:t>/</a:t>
            </a:r>
            <a:r>
              <a:rPr lang="sv-SE" dirty="0" err="1"/>
              <a:t>Configuration</a:t>
            </a:r>
            <a:r>
              <a:rPr lang="sv-SE" dirty="0"/>
              <a:t> - Linux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" y="1889125"/>
            <a:ext cx="9144000" cy="4506913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ea typeface="Anonymous Pro" panose="02060609030202000504" pitchFamily="49" charset="0"/>
              </a:rPr>
              <a:t>Se: </a:t>
            </a:r>
            <a:r>
              <a:rPr lang="sv-SE" dirty="0">
                <a:ea typeface="Anonymous Pro" panose="02060609030202000504" pitchFamily="49" charset="0"/>
                <a:hlinkClick r:id="rId2"/>
              </a:rPr>
              <a:t>https://</a:t>
            </a:r>
            <a:r>
              <a:rPr lang="sv-SE" dirty="0" smtClean="0">
                <a:ea typeface="Anonymous Pro" panose="02060609030202000504" pitchFamily="49" charset="0"/>
                <a:hlinkClick r:id="rId2"/>
              </a:rPr>
              <a:t>github.com/pm-gocd/pipelines-yaml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</a:p>
          <a:p>
            <a:pPr marL="0" indent="0"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&lt;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config-repos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&gt;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&lt;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-repo plugin="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yaml.config.plugin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"&gt;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&lt;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git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url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="</a:t>
            </a:r>
            <a:r>
              <a:rPr lang="sv-SE" b="1" dirty="0">
                <a:solidFill>
                  <a:srgbClr val="7030A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https://github.com/pm-gocd/pipelines-yaml.git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"/&gt;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&lt;/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-repo&gt;</a:t>
            </a:r>
          </a:p>
          <a:p>
            <a:pPr marL="0" indent="0"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&lt;/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config-repos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&gt;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&lt;pipelines...&gt;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...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83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as </a:t>
            </a:r>
            <a:r>
              <a:rPr lang="sv-SE" dirty="0" err="1"/>
              <a:t>Code</a:t>
            </a:r>
            <a:r>
              <a:rPr lang="sv-SE" dirty="0"/>
              <a:t>/</a:t>
            </a:r>
            <a:r>
              <a:rPr lang="sv-SE" dirty="0" err="1"/>
              <a:t>Configuration</a:t>
            </a:r>
            <a:r>
              <a:rPr lang="sv-SE" dirty="0"/>
              <a:t> - </a:t>
            </a:r>
            <a:r>
              <a:rPr lang="sv-SE" dirty="0" smtClean="0"/>
              <a:t>Windows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889125"/>
            <a:ext cx="9348040" cy="4506913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>
                <a:ea typeface="Anonymous Pro" panose="02060609030202000504" pitchFamily="49" charset="0"/>
              </a:rPr>
              <a:t>Se</a:t>
            </a:r>
            <a:r>
              <a:rPr lang="sv-SE" dirty="0">
                <a:ea typeface="Anonymous Pro" panose="02060609030202000504" pitchFamily="49" charset="0"/>
              </a:rPr>
              <a:t>: </a:t>
            </a:r>
            <a:r>
              <a:rPr lang="sv-SE" dirty="0">
                <a:ea typeface="Anonymous Pro" panose="02060609030202000504" pitchFamily="49" charset="0"/>
                <a:hlinkClick r:id="rId2"/>
              </a:rPr>
              <a:t>https://github.com/pm-gocd/win-pipelines-yaml</a:t>
            </a: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  <a:hlinkClick r:id="rId2"/>
              </a:rPr>
              <a:t> </a:t>
            </a: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FontTx/>
              <a:buNone/>
            </a:pPr>
            <a:endParaRPr lang="sv-SE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FontTx/>
              <a:buNone/>
            </a:pPr>
            <a:r>
              <a:rPr lang="sv-SE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&lt;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config-repos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&lt;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-repo plugin="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yaml.config.plugin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"&gt;</a:t>
            </a:r>
          </a:p>
          <a:p>
            <a:pPr marL="0" indent="0">
              <a:buFontTx/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  &lt;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git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url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="</a:t>
            </a:r>
            <a:r>
              <a:rPr lang="sv-SE" b="1" dirty="0">
                <a:solidFill>
                  <a:srgbClr val="7030A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https://github.com/pm-gocd/win-pipelines-yaml.git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"/&gt;</a:t>
            </a:r>
          </a:p>
          <a:p>
            <a:pPr marL="0" indent="0">
              <a:buFontTx/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  &lt;/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-repo&gt;</a:t>
            </a:r>
          </a:p>
          <a:p>
            <a:pPr marL="0" indent="0">
              <a:buFontTx/>
              <a:buNone/>
            </a:pP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&lt;/</a:t>
            </a:r>
            <a:r>
              <a:rPr lang="sv-SE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config-repos</a:t>
            </a:r>
            <a:r>
              <a:rPr lang="sv-SE" dirty="0">
                <a:latin typeface="Anonymous Pro" panose="02060609030202000504" pitchFamily="49" charset="0"/>
                <a:ea typeface="Anonymous Pro" panose="02060609030202000504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sv-SE" dirty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&lt;pipelines...&gt;</a:t>
            </a:r>
          </a:p>
          <a:p>
            <a:pPr marL="0" indent="0">
              <a:buFontTx/>
              <a:buNone/>
            </a:pPr>
            <a:r>
              <a:rPr lang="sv-SE" dirty="0">
                <a:solidFill>
                  <a:srgbClr val="FF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...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21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14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PAC - Nackdelar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Saknar </a:t>
            </a:r>
            <a:r>
              <a:rPr lang="sv-SE" dirty="0"/>
              <a:t>stöd för en del features </a:t>
            </a:r>
            <a:endParaRPr lang="sv-SE" dirty="0" smtClean="0"/>
          </a:p>
          <a:p>
            <a:pPr lvl="1"/>
            <a:r>
              <a:rPr lang="sv-SE" dirty="0" smtClean="0"/>
              <a:t>Templates</a:t>
            </a:r>
            <a:endParaRPr lang="sv-SE" dirty="0"/>
          </a:p>
          <a:p>
            <a:pPr lvl="1"/>
            <a:r>
              <a:rPr lang="sv-SE" dirty="0" smtClean="0"/>
              <a:t>Parameters</a:t>
            </a:r>
          </a:p>
          <a:p>
            <a:pPr lvl="1"/>
            <a:endParaRPr lang="sv-SE" dirty="0"/>
          </a:p>
          <a:p>
            <a:r>
              <a:rPr lang="sv-SE" dirty="0" smtClean="0"/>
              <a:t>Ingen read-</a:t>
            </a:r>
            <a:r>
              <a:rPr lang="sv-SE" dirty="0" err="1" smtClean="0"/>
              <a:t>only</a:t>
            </a:r>
            <a:r>
              <a:rPr lang="sv-SE" dirty="0" smtClean="0"/>
              <a:t>-visualisering av PAC i </a:t>
            </a:r>
            <a:r>
              <a:rPr lang="sv-SE" dirty="0" err="1" smtClean="0"/>
              <a:t>GUI:t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Vid </a:t>
            </a:r>
            <a:r>
              <a:rPr lang="sv-SE" dirty="0" err="1" smtClean="0"/>
              <a:t>parsningsfel</a:t>
            </a:r>
            <a:r>
              <a:rPr lang="sv-SE" dirty="0" smtClean="0"/>
              <a:t> så är det svårt att hitta felet.</a:t>
            </a:r>
          </a:p>
          <a:p>
            <a:pPr lvl="1"/>
            <a:r>
              <a:rPr lang="sv-SE" dirty="0" smtClean="0"/>
              <a:t>Loggen saknar detaljer</a:t>
            </a:r>
          </a:p>
          <a:p>
            <a:pPr lvl="1"/>
            <a:r>
              <a:rPr lang="sv-SE" dirty="0" smtClean="0"/>
              <a:t>Man kan istället hitta detaljer i en </a:t>
            </a:r>
            <a:r>
              <a:rPr lang="sv-SE" dirty="0" err="1" smtClean="0"/>
              <a:t>error-notification</a:t>
            </a:r>
            <a:r>
              <a:rPr lang="sv-SE" dirty="0" smtClean="0"/>
              <a:t> i </a:t>
            </a:r>
            <a:r>
              <a:rPr lang="sv-SE" dirty="0" err="1" smtClean="0"/>
              <a:t>GUI:t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22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70C31B5E-BE6D-445A-95FA-0E67FF5D1468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1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48B6D-0917-4FF9-BC3F-76E0DACD314D}" type="slidenum">
              <a:rPr lang="sv-SE"/>
              <a:pPr/>
              <a:t>3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F786CF66-70B9-4F0E-9B6E-3FAC774C4929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Pensionen består av olika delar</a:t>
            </a:r>
            <a:endParaRPr lang="sv-SE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 sz="1400" dirty="0" smtClean="0">
              <a:solidFill>
                <a:schemeClr val="accent1"/>
              </a:solidFill>
            </a:endParaRPr>
          </a:p>
        </p:txBody>
      </p:sp>
      <p:pic>
        <p:nvPicPr>
          <p:cNvPr id="1028" name="Picture 4" descr="https://www.pensionsmyndigheten.se/etc/designs/pm-base/images/pyram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55" y="2205037"/>
            <a:ext cx="7384651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Delarnas storlek påverkas bl.a. av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1"/>
                </a:solidFill>
              </a:rPr>
              <a:t>Din lön</a:t>
            </a:r>
          </a:p>
          <a:p>
            <a:endParaRPr lang="sv-SE" dirty="0" smtClean="0">
              <a:solidFill>
                <a:schemeClr val="accent1"/>
              </a:solidFill>
            </a:endParaRPr>
          </a:p>
          <a:p>
            <a:r>
              <a:rPr lang="sv-SE" dirty="0" smtClean="0">
                <a:solidFill>
                  <a:schemeClr val="accent1"/>
                </a:solidFill>
              </a:rPr>
              <a:t>Tjänstepensionsavtal</a:t>
            </a:r>
          </a:p>
          <a:p>
            <a:endParaRPr lang="sv-SE" dirty="0" smtClean="0">
              <a:solidFill>
                <a:schemeClr val="accent1"/>
              </a:solidFill>
            </a:endParaRPr>
          </a:p>
          <a:p>
            <a:r>
              <a:rPr lang="sv-SE" dirty="0" smtClean="0">
                <a:solidFill>
                  <a:schemeClr val="accent1"/>
                </a:solidFill>
              </a:rPr>
              <a:t>Hur mycket du själv sparat</a:t>
            </a:r>
          </a:p>
          <a:p>
            <a:endParaRPr lang="sv-SE" dirty="0" smtClean="0">
              <a:solidFill>
                <a:schemeClr val="accent1"/>
              </a:solidFill>
            </a:endParaRPr>
          </a:p>
          <a:p>
            <a:r>
              <a:rPr lang="sv-SE" dirty="0">
                <a:solidFill>
                  <a:schemeClr val="accent1"/>
                </a:solidFill>
              </a:rPr>
              <a:t>Hur länge du </a:t>
            </a:r>
            <a:r>
              <a:rPr lang="sv-SE" dirty="0" smtClean="0">
                <a:solidFill>
                  <a:schemeClr val="accent1"/>
                </a:solidFill>
              </a:rPr>
              <a:t>arbetat</a:t>
            </a:r>
          </a:p>
          <a:p>
            <a:pPr marL="0" indent="0">
              <a:buNone/>
            </a:pPr>
            <a:endParaRPr lang="sv-SE" dirty="0" smtClean="0">
              <a:solidFill>
                <a:schemeClr val="accent1"/>
              </a:solidFill>
            </a:endParaRPr>
          </a:p>
          <a:p>
            <a:r>
              <a:rPr lang="sv-SE" dirty="0" smtClean="0">
                <a:solidFill>
                  <a:schemeClr val="accent1"/>
                </a:solidFill>
              </a:rPr>
              <a:t>Vid vilken ålder du går i pension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6930576F-7640-47B6-8B1B-F3E29BB59CAB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3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496791"/>
              </p:ext>
            </p:extLst>
          </p:nvPr>
        </p:nvGraphicFramePr>
        <p:xfrm>
          <a:off x="511175" y="2293620"/>
          <a:ext cx="7002145" cy="424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C1FADB4C-C7C2-4B46-A647-08C3CE5F05DB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grpSp>
        <p:nvGrpSpPr>
          <p:cNvPr id="9" name="Grupp 8"/>
          <p:cNvGrpSpPr/>
          <p:nvPr/>
        </p:nvGrpSpPr>
        <p:grpSpPr>
          <a:xfrm>
            <a:off x="3753167" y="1896487"/>
            <a:ext cx="1051560" cy="794266"/>
            <a:chOff x="1021080" y="2253734"/>
            <a:chExt cx="1051560" cy="794266"/>
          </a:xfrm>
        </p:grpSpPr>
        <p:sp>
          <p:nvSpPr>
            <p:cNvPr id="3" name="Ellips 2"/>
            <p:cNvSpPr/>
            <p:nvPr/>
          </p:nvSpPr>
          <p:spPr bwMode="auto">
            <a:xfrm>
              <a:off x="1135380" y="2253734"/>
              <a:ext cx="807720" cy="7942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000" b="0" i="0" u="none" strike="noStrike" cap="none" normalizeH="0" baseline="0" dirty="0" smtClean="0"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textruta 7"/>
            <p:cNvSpPr txBox="1"/>
            <p:nvPr/>
          </p:nvSpPr>
          <p:spPr>
            <a:xfrm>
              <a:off x="1021080" y="2459474"/>
              <a:ext cx="10515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v-SE" sz="900" dirty="0" smtClean="0"/>
                <a:t>Pensions-</a:t>
              </a:r>
              <a:br>
                <a:rPr lang="sv-SE" sz="900" dirty="0" smtClean="0"/>
              </a:br>
              <a:r>
                <a:rPr lang="sv-SE" sz="900" dirty="0" smtClean="0"/>
                <a:t>ålder</a:t>
              </a:r>
              <a:endParaRPr lang="sv-SE" sz="900" dirty="0"/>
            </a:p>
          </p:txBody>
        </p:sp>
      </p:grpSp>
      <p:grpSp>
        <p:nvGrpSpPr>
          <p:cNvPr id="10" name="Grupp 9"/>
          <p:cNvGrpSpPr/>
          <p:nvPr/>
        </p:nvGrpSpPr>
        <p:grpSpPr>
          <a:xfrm>
            <a:off x="2474858" y="2293620"/>
            <a:ext cx="1392609" cy="926262"/>
            <a:chOff x="4457703" y="0"/>
            <a:chExt cx="1435842" cy="1343435"/>
          </a:xfrm>
        </p:grpSpPr>
        <p:sp>
          <p:nvSpPr>
            <p:cNvPr id="11" name="Ellips 10"/>
            <p:cNvSpPr/>
            <p:nvPr/>
          </p:nvSpPr>
          <p:spPr>
            <a:xfrm>
              <a:off x="4457703" y="0"/>
              <a:ext cx="1435842" cy="13434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lips 4"/>
            <p:cNvSpPr txBox="1"/>
            <p:nvPr/>
          </p:nvSpPr>
          <p:spPr>
            <a:xfrm>
              <a:off x="4574051" y="256080"/>
              <a:ext cx="1203146" cy="831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400" kern="1200" dirty="0" smtClean="0"/>
                <a:t>Premie</a:t>
              </a:r>
              <a:r>
                <a:rPr lang="sv-SE" dirty="0" smtClean="0"/>
                <a:t>-p</a:t>
              </a:r>
              <a:r>
                <a:rPr lang="sv-SE" sz="1400" dirty="0" smtClean="0"/>
                <a:t>ension</a:t>
              </a:r>
              <a:endParaRPr lang="sv-SE" sz="1400" kern="1200" dirty="0"/>
            </a:p>
          </p:txBody>
        </p:sp>
      </p:grpSp>
      <p:sp>
        <p:nvSpPr>
          <p:cNvPr id="14" name="Rubrik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illustrerar vi det i en pipeline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0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0BE7BA35-75F6-4604-AAEB-DDE40F16A4B3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178" name="Rektangel 177"/>
          <p:cNvSpPr/>
          <p:nvPr/>
        </p:nvSpPr>
        <p:spPr bwMode="auto">
          <a:xfrm>
            <a:off x="5699900" y="1808721"/>
            <a:ext cx="1145285" cy="233014"/>
          </a:xfrm>
          <a:prstGeom prst="rect">
            <a:avLst/>
          </a:prstGeom>
          <a:solidFill>
            <a:schemeClr val="bg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cs typeface="Arial" charset="0"/>
              </a:rPr>
              <a:t>Pensionsålder</a:t>
            </a:r>
          </a:p>
        </p:txBody>
      </p:sp>
      <p:cxnSp>
        <p:nvCxnSpPr>
          <p:cNvPr id="179" name="Vinklad koppling 178"/>
          <p:cNvCxnSpPr>
            <a:stCxn id="178" idx="3"/>
            <a:endCxn id="200" idx="1"/>
          </p:cNvCxnSpPr>
          <p:nvPr/>
        </p:nvCxnSpPr>
        <p:spPr bwMode="auto">
          <a:xfrm>
            <a:off x="6845185" y="1925228"/>
            <a:ext cx="504841" cy="135586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2" name="Rektangel 181"/>
          <p:cNvSpPr/>
          <p:nvPr/>
        </p:nvSpPr>
        <p:spPr bwMode="auto">
          <a:xfrm>
            <a:off x="2632360" y="2827828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Allman</a:t>
            </a:r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83" name="Rektangel 182"/>
          <p:cNvSpPr/>
          <p:nvPr/>
        </p:nvSpPr>
        <p:spPr bwMode="auto">
          <a:xfrm>
            <a:off x="2630895" y="4023743"/>
            <a:ext cx="1231382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Arbetsgivaravgift Och Egenavgift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84" name="Vinklad koppling 183"/>
          <p:cNvCxnSpPr>
            <a:endCxn id="182" idx="1"/>
          </p:cNvCxnSpPr>
          <p:nvPr/>
        </p:nvCxnSpPr>
        <p:spPr bwMode="auto">
          <a:xfrm flipV="1">
            <a:off x="2122842" y="3013585"/>
            <a:ext cx="509518" cy="26987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5" name="Vinklad koppling 184"/>
          <p:cNvCxnSpPr>
            <a:endCxn id="183" idx="1"/>
          </p:cNvCxnSpPr>
          <p:nvPr/>
        </p:nvCxnSpPr>
        <p:spPr bwMode="auto">
          <a:xfrm flipV="1">
            <a:off x="2122842" y="4209500"/>
            <a:ext cx="508053" cy="150286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6" name="Rektangel 185"/>
          <p:cNvSpPr/>
          <p:nvPr/>
        </p:nvSpPr>
        <p:spPr bwMode="auto">
          <a:xfrm>
            <a:off x="4515928" y="3077060"/>
            <a:ext cx="745095" cy="371513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Pensions-rätter</a:t>
            </a:r>
          </a:p>
        </p:txBody>
      </p:sp>
      <p:cxnSp>
        <p:nvCxnSpPr>
          <p:cNvPr id="187" name="Vinklad koppling 186"/>
          <p:cNvCxnSpPr>
            <a:stCxn id="182" idx="3"/>
            <a:endCxn id="186" idx="1"/>
          </p:cNvCxnSpPr>
          <p:nvPr/>
        </p:nvCxnSpPr>
        <p:spPr bwMode="auto">
          <a:xfrm>
            <a:off x="4077049" y="3013585"/>
            <a:ext cx="438879" cy="249232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8" name="Vinklad koppling 187"/>
          <p:cNvCxnSpPr>
            <a:stCxn id="183" idx="3"/>
            <a:endCxn id="186" idx="1"/>
          </p:cNvCxnSpPr>
          <p:nvPr/>
        </p:nvCxnSpPr>
        <p:spPr bwMode="auto">
          <a:xfrm flipV="1">
            <a:off x="3862277" y="3262817"/>
            <a:ext cx="653651" cy="94668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9" name="Rektangel 188"/>
          <p:cNvSpPr/>
          <p:nvPr/>
        </p:nvSpPr>
        <p:spPr bwMode="auto">
          <a:xfrm>
            <a:off x="5699902" y="2580783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Inkomstpension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90" name="Rektangel 189"/>
          <p:cNvSpPr/>
          <p:nvPr/>
        </p:nvSpPr>
        <p:spPr bwMode="auto">
          <a:xfrm>
            <a:off x="5699902" y="3754121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Premiepension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91" name="Vinklad koppling 190"/>
          <p:cNvCxnSpPr>
            <a:stCxn id="186" idx="3"/>
            <a:endCxn id="189" idx="1"/>
          </p:cNvCxnSpPr>
          <p:nvPr/>
        </p:nvCxnSpPr>
        <p:spPr bwMode="auto">
          <a:xfrm flipV="1">
            <a:off x="5261023" y="2697290"/>
            <a:ext cx="438879" cy="565527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2" name="Vinklad koppling 191"/>
          <p:cNvCxnSpPr>
            <a:stCxn id="186" idx="3"/>
            <a:endCxn id="190" idx="1"/>
          </p:cNvCxnSpPr>
          <p:nvPr/>
        </p:nvCxnSpPr>
        <p:spPr bwMode="auto">
          <a:xfrm>
            <a:off x="5261023" y="3262817"/>
            <a:ext cx="438879" cy="60781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3" name="Rektangel 192"/>
          <p:cNvSpPr/>
          <p:nvPr/>
        </p:nvSpPr>
        <p:spPr bwMode="auto">
          <a:xfrm>
            <a:off x="5699901" y="4792164"/>
            <a:ext cx="1145285" cy="233014"/>
          </a:xfrm>
          <a:prstGeom prst="rect">
            <a:avLst/>
          </a:prstGeom>
          <a:solidFill>
            <a:srgbClr val="0070C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Tjanstepension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194" name="Vinklad koppling 193"/>
          <p:cNvCxnSpPr>
            <a:endCxn id="193" idx="1"/>
          </p:cNvCxnSpPr>
          <p:nvPr/>
        </p:nvCxnSpPr>
        <p:spPr bwMode="auto">
          <a:xfrm flipV="1">
            <a:off x="2122842" y="4908671"/>
            <a:ext cx="3577059" cy="8036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5" name="Rektangel 194"/>
          <p:cNvSpPr/>
          <p:nvPr/>
        </p:nvSpPr>
        <p:spPr bwMode="auto">
          <a:xfrm>
            <a:off x="5699901" y="5216930"/>
            <a:ext cx="1145285" cy="272839"/>
          </a:xfrm>
          <a:prstGeom prst="rect">
            <a:avLst/>
          </a:prstGeom>
          <a:solidFill>
            <a:srgbClr val="AFA50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Privatpension</a:t>
            </a:r>
            <a:endParaRPr kumimoji="0" lang="sv-S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96" name="Rektangel 195"/>
          <p:cNvSpPr/>
          <p:nvPr/>
        </p:nvSpPr>
        <p:spPr bwMode="auto">
          <a:xfrm>
            <a:off x="1578650" y="2254053"/>
            <a:ext cx="686226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SocArb</a:t>
            </a:r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197" name="Vinklad koppling 196"/>
          <p:cNvCxnSpPr>
            <a:stCxn id="196" idx="3"/>
            <a:endCxn id="198" idx="1"/>
          </p:cNvCxnSpPr>
          <p:nvPr/>
        </p:nvCxnSpPr>
        <p:spPr bwMode="auto">
          <a:xfrm flipV="1">
            <a:off x="2264876" y="2439809"/>
            <a:ext cx="3674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8" name="Rektangel 197"/>
          <p:cNvSpPr/>
          <p:nvPr/>
        </p:nvSpPr>
        <p:spPr bwMode="auto">
          <a:xfrm>
            <a:off x="2632360" y="2254052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Ålderspensionsavgift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99" name="Vinklad koppling 198"/>
          <p:cNvCxnSpPr>
            <a:stCxn id="198" idx="3"/>
            <a:endCxn id="186" idx="1"/>
          </p:cNvCxnSpPr>
          <p:nvPr/>
        </p:nvCxnSpPr>
        <p:spPr bwMode="auto">
          <a:xfrm>
            <a:off x="4077049" y="2439809"/>
            <a:ext cx="438879" cy="8230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0" name="Rektangel 199"/>
          <p:cNvSpPr/>
          <p:nvPr/>
        </p:nvSpPr>
        <p:spPr bwMode="auto">
          <a:xfrm>
            <a:off x="7350026" y="3164585"/>
            <a:ext cx="897126" cy="233014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Din 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201" name="Vinklad koppling 200"/>
          <p:cNvCxnSpPr>
            <a:stCxn id="195" idx="3"/>
            <a:endCxn id="200" idx="1"/>
          </p:cNvCxnSpPr>
          <p:nvPr/>
        </p:nvCxnSpPr>
        <p:spPr bwMode="auto">
          <a:xfrm flipV="1">
            <a:off x="6845186" y="3281092"/>
            <a:ext cx="504840" cy="207225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2" name="Vinklad koppling 201"/>
          <p:cNvCxnSpPr>
            <a:stCxn id="193" idx="3"/>
            <a:endCxn id="200" idx="1"/>
          </p:cNvCxnSpPr>
          <p:nvPr/>
        </p:nvCxnSpPr>
        <p:spPr bwMode="auto">
          <a:xfrm flipV="1">
            <a:off x="6845186" y="3281092"/>
            <a:ext cx="504840" cy="162757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3" name="Vinklad koppling 202"/>
          <p:cNvCxnSpPr>
            <a:stCxn id="190" idx="3"/>
            <a:endCxn id="200" idx="1"/>
          </p:cNvCxnSpPr>
          <p:nvPr/>
        </p:nvCxnSpPr>
        <p:spPr bwMode="auto">
          <a:xfrm flipV="1">
            <a:off x="6845187" y="3281092"/>
            <a:ext cx="504839" cy="58953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4" name="Vinklad koppling 203"/>
          <p:cNvCxnSpPr>
            <a:stCxn id="189" idx="3"/>
            <a:endCxn id="200" idx="1"/>
          </p:cNvCxnSpPr>
          <p:nvPr/>
        </p:nvCxnSpPr>
        <p:spPr bwMode="auto">
          <a:xfrm>
            <a:off x="6845187" y="2697290"/>
            <a:ext cx="504839" cy="58380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5" name="Vinklad koppling 204"/>
          <p:cNvCxnSpPr>
            <a:endCxn id="195" idx="1"/>
          </p:cNvCxnSpPr>
          <p:nvPr/>
        </p:nvCxnSpPr>
        <p:spPr bwMode="auto">
          <a:xfrm flipV="1">
            <a:off x="2122842" y="5353350"/>
            <a:ext cx="3577059" cy="35901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6" name="Rektangel 205"/>
          <p:cNvSpPr/>
          <p:nvPr/>
        </p:nvSpPr>
        <p:spPr bwMode="auto">
          <a:xfrm>
            <a:off x="1498141" y="5489769"/>
            <a:ext cx="624701" cy="44518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cs typeface="Arial" charset="0"/>
              </a:rPr>
              <a:t>Lön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 pensionspipeline</a:t>
            </a:r>
          </a:p>
        </p:txBody>
      </p:sp>
    </p:spTree>
    <p:extLst>
      <p:ext uri="{BB962C8B-B14F-4D97-AF65-F5344CB8AC3E}">
        <p14:creationId xmlns:p14="http://schemas.microsoft.com/office/powerpoint/2010/main" val="28349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0BE7BA35-75F6-4604-AAEB-DDE40F16A4B3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2632360" y="2827828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Allman</a:t>
            </a:r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ektangel 9"/>
          <p:cNvSpPr/>
          <p:nvPr/>
        </p:nvSpPr>
        <p:spPr bwMode="auto">
          <a:xfrm>
            <a:off x="2630895" y="4023743"/>
            <a:ext cx="1231382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Arbetsgivaravgift Och Egenavgift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3" name="Vinklad koppling 12"/>
          <p:cNvCxnSpPr>
            <a:endCxn id="9" idx="1"/>
          </p:cNvCxnSpPr>
          <p:nvPr/>
        </p:nvCxnSpPr>
        <p:spPr bwMode="auto">
          <a:xfrm flipV="1">
            <a:off x="2122842" y="3013585"/>
            <a:ext cx="509518" cy="26987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Vinklad koppling 19"/>
          <p:cNvCxnSpPr>
            <a:endCxn id="10" idx="1"/>
          </p:cNvCxnSpPr>
          <p:nvPr/>
        </p:nvCxnSpPr>
        <p:spPr bwMode="auto">
          <a:xfrm flipV="1">
            <a:off x="2122842" y="4209500"/>
            <a:ext cx="508053" cy="150286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 bwMode="auto">
          <a:xfrm>
            <a:off x="4515928" y="3077060"/>
            <a:ext cx="745095" cy="371513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Pensions-rätter</a:t>
            </a:r>
          </a:p>
        </p:txBody>
      </p:sp>
      <p:cxnSp>
        <p:nvCxnSpPr>
          <p:cNvPr id="28" name="Vinklad koppling 27"/>
          <p:cNvCxnSpPr>
            <a:stCxn id="9" idx="3"/>
            <a:endCxn id="26" idx="1"/>
          </p:cNvCxnSpPr>
          <p:nvPr/>
        </p:nvCxnSpPr>
        <p:spPr bwMode="auto">
          <a:xfrm>
            <a:off x="4077049" y="3013585"/>
            <a:ext cx="438879" cy="249232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Vinklad koppling 29"/>
          <p:cNvCxnSpPr>
            <a:stCxn id="10" idx="3"/>
            <a:endCxn id="26" idx="1"/>
          </p:cNvCxnSpPr>
          <p:nvPr/>
        </p:nvCxnSpPr>
        <p:spPr bwMode="auto">
          <a:xfrm flipV="1">
            <a:off x="3862277" y="3262817"/>
            <a:ext cx="653651" cy="94668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ktangel 30"/>
          <p:cNvSpPr/>
          <p:nvPr/>
        </p:nvSpPr>
        <p:spPr bwMode="auto">
          <a:xfrm>
            <a:off x="5699902" y="2580783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Inkomstpension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2" name="Rektangel 31"/>
          <p:cNvSpPr/>
          <p:nvPr/>
        </p:nvSpPr>
        <p:spPr bwMode="auto">
          <a:xfrm>
            <a:off x="5699902" y="3754121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Premiepension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33" name="Vinklad koppling 32"/>
          <p:cNvCxnSpPr>
            <a:stCxn id="26" idx="3"/>
            <a:endCxn id="31" idx="1"/>
          </p:cNvCxnSpPr>
          <p:nvPr/>
        </p:nvCxnSpPr>
        <p:spPr bwMode="auto">
          <a:xfrm flipV="1">
            <a:off x="5261023" y="2697290"/>
            <a:ext cx="438879" cy="565527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Vinklad koppling 33"/>
          <p:cNvCxnSpPr>
            <a:stCxn id="26" idx="3"/>
            <a:endCxn id="32" idx="1"/>
          </p:cNvCxnSpPr>
          <p:nvPr/>
        </p:nvCxnSpPr>
        <p:spPr bwMode="auto">
          <a:xfrm>
            <a:off x="5261023" y="3262817"/>
            <a:ext cx="438879" cy="60781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 bwMode="auto">
          <a:xfrm>
            <a:off x="5699901" y="4792164"/>
            <a:ext cx="1145285" cy="233014"/>
          </a:xfrm>
          <a:prstGeom prst="rect">
            <a:avLst/>
          </a:prstGeom>
          <a:solidFill>
            <a:srgbClr val="0070C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Tjanstepension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37" name="Vinklad koppling 36"/>
          <p:cNvCxnSpPr>
            <a:endCxn id="35" idx="1"/>
          </p:cNvCxnSpPr>
          <p:nvPr/>
        </p:nvCxnSpPr>
        <p:spPr bwMode="auto">
          <a:xfrm flipV="1">
            <a:off x="2122842" y="4908671"/>
            <a:ext cx="3577059" cy="8036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 bwMode="auto">
          <a:xfrm>
            <a:off x="5699901" y="5216930"/>
            <a:ext cx="1145285" cy="272839"/>
          </a:xfrm>
          <a:prstGeom prst="rect">
            <a:avLst/>
          </a:prstGeom>
          <a:solidFill>
            <a:srgbClr val="AFA50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Privatpension</a:t>
            </a:r>
            <a:endParaRPr kumimoji="0" lang="sv-S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58" name="Rektangel 57"/>
          <p:cNvSpPr/>
          <p:nvPr/>
        </p:nvSpPr>
        <p:spPr bwMode="auto">
          <a:xfrm>
            <a:off x="1578650" y="2254053"/>
            <a:ext cx="686226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SocArb</a:t>
            </a:r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59" name="Vinklad koppling 58"/>
          <p:cNvCxnSpPr>
            <a:stCxn id="58" idx="3"/>
            <a:endCxn id="63" idx="1"/>
          </p:cNvCxnSpPr>
          <p:nvPr/>
        </p:nvCxnSpPr>
        <p:spPr bwMode="auto">
          <a:xfrm flipV="1">
            <a:off x="2264876" y="2439809"/>
            <a:ext cx="3674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ktangel 62"/>
          <p:cNvSpPr/>
          <p:nvPr/>
        </p:nvSpPr>
        <p:spPr bwMode="auto">
          <a:xfrm>
            <a:off x="2632360" y="2254052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Ålderspensionsavgift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67" name="Vinklad koppling 66"/>
          <p:cNvCxnSpPr>
            <a:stCxn id="63" idx="3"/>
            <a:endCxn id="26" idx="1"/>
          </p:cNvCxnSpPr>
          <p:nvPr/>
        </p:nvCxnSpPr>
        <p:spPr bwMode="auto">
          <a:xfrm>
            <a:off x="4077049" y="2439809"/>
            <a:ext cx="438879" cy="8230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Rektangel 74"/>
          <p:cNvSpPr/>
          <p:nvPr/>
        </p:nvSpPr>
        <p:spPr bwMode="auto">
          <a:xfrm>
            <a:off x="7350026" y="3164585"/>
            <a:ext cx="897126" cy="233014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Din 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7" name="Vinklad koppling 76"/>
          <p:cNvCxnSpPr>
            <a:stCxn id="48" idx="3"/>
            <a:endCxn id="75" idx="1"/>
          </p:cNvCxnSpPr>
          <p:nvPr/>
        </p:nvCxnSpPr>
        <p:spPr bwMode="auto">
          <a:xfrm flipV="1">
            <a:off x="6845186" y="3281092"/>
            <a:ext cx="504840" cy="207225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Vinklad koppling 79"/>
          <p:cNvCxnSpPr>
            <a:stCxn id="35" idx="3"/>
            <a:endCxn id="75" idx="1"/>
          </p:cNvCxnSpPr>
          <p:nvPr/>
        </p:nvCxnSpPr>
        <p:spPr bwMode="auto">
          <a:xfrm flipV="1">
            <a:off x="6845186" y="3281092"/>
            <a:ext cx="504840" cy="162757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Vinklad koppling 82"/>
          <p:cNvCxnSpPr>
            <a:stCxn id="32" idx="3"/>
            <a:endCxn id="75" idx="1"/>
          </p:cNvCxnSpPr>
          <p:nvPr/>
        </p:nvCxnSpPr>
        <p:spPr bwMode="auto">
          <a:xfrm flipV="1">
            <a:off x="6845187" y="3281092"/>
            <a:ext cx="504839" cy="58953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Vinklad koppling 85"/>
          <p:cNvCxnSpPr>
            <a:stCxn id="31" idx="3"/>
            <a:endCxn id="75" idx="1"/>
          </p:cNvCxnSpPr>
          <p:nvPr/>
        </p:nvCxnSpPr>
        <p:spPr bwMode="auto">
          <a:xfrm>
            <a:off x="6845187" y="2697290"/>
            <a:ext cx="504839" cy="58380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Vinklad koppling 11"/>
          <p:cNvCxnSpPr>
            <a:endCxn id="48" idx="1"/>
          </p:cNvCxnSpPr>
          <p:nvPr/>
        </p:nvCxnSpPr>
        <p:spPr bwMode="auto">
          <a:xfrm flipV="1">
            <a:off x="2122842" y="5353350"/>
            <a:ext cx="3577059" cy="35901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 bwMode="auto">
          <a:xfrm>
            <a:off x="1498141" y="5489769"/>
            <a:ext cx="624701" cy="44518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cs typeface="Arial" charset="0"/>
              </a:rPr>
              <a:t>Lön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 pensionspipeline för månadsinbetalningar</a:t>
            </a:r>
          </a:p>
        </p:txBody>
      </p:sp>
    </p:spTree>
    <p:extLst>
      <p:ext uri="{BB962C8B-B14F-4D97-AF65-F5344CB8AC3E}">
        <p14:creationId xmlns:p14="http://schemas.microsoft.com/office/powerpoint/2010/main" val="20643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0BE7BA35-75F6-4604-AAEB-DDE40F16A4B3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8" name="Rektangel 7"/>
          <p:cNvSpPr/>
          <p:nvPr/>
        </p:nvSpPr>
        <p:spPr bwMode="auto">
          <a:xfrm>
            <a:off x="1498141" y="5489769"/>
            <a:ext cx="624701" cy="44518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cs typeface="Arial" charset="0"/>
              </a:rPr>
              <a:t>Lon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2632360" y="2827828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AllmanPensionsavgift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ektangel 9"/>
          <p:cNvSpPr/>
          <p:nvPr/>
        </p:nvSpPr>
        <p:spPr bwMode="auto">
          <a:xfrm>
            <a:off x="2630895" y="4023743"/>
            <a:ext cx="1231382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ArbetsgivaravgiftOchEgenavgift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3" name="Vinklad koppling 12"/>
          <p:cNvCxnSpPr>
            <a:stCxn id="8" idx="3"/>
            <a:endCxn id="9" idx="1"/>
          </p:cNvCxnSpPr>
          <p:nvPr/>
        </p:nvCxnSpPr>
        <p:spPr bwMode="auto">
          <a:xfrm flipV="1">
            <a:off x="2122842" y="3013585"/>
            <a:ext cx="509518" cy="26987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Vinklad koppling 19"/>
          <p:cNvCxnSpPr>
            <a:stCxn id="8" idx="3"/>
            <a:endCxn id="10" idx="1"/>
          </p:cNvCxnSpPr>
          <p:nvPr/>
        </p:nvCxnSpPr>
        <p:spPr bwMode="auto">
          <a:xfrm flipV="1">
            <a:off x="2122842" y="4209500"/>
            <a:ext cx="508053" cy="150286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 bwMode="auto">
          <a:xfrm>
            <a:off x="4515928" y="3077060"/>
            <a:ext cx="745095" cy="371513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Pensions-</a:t>
            </a:r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ratter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28" name="Vinklad koppling 27"/>
          <p:cNvCxnSpPr>
            <a:stCxn id="9" idx="3"/>
            <a:endCxn id="26" idx="1"/>
          </p:cNvCxnSpPr>
          <p:nvPr/>
        </p:nvCxnSpPr>
        <p:spPr bwMode="auto">
          <a:xfrm>
            <a:off x="4077049" y="3013585"/>
            <a:ext cx="438879" cy="249232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Vinklad koppling 29"/>
          <p:cNvCxnSpPr>
            <a:stCxn id="10" idx="3"/>
            <a:endCxn id="26" idx="1"/>
          </p:cNvCxnSpPr>
          <p:nvPr/>
        </p:nvCxnSpPr>
        <p:spPr bwMode="auto">
          <a:xfrm flipV="1">
            <a:off x="3862277" y="3262817"/>
            <a:ext cx="653651" cy="94668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ktangel 30"/>
          <p:cNvSpPr/>
          <p:nvPr/>
        </p:nvSpPr>
        <p:spPr bwMode="auto">
          <a:xfrm>
            <a:off x="5699902" y="2580783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Inkomstpension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2" name="Rektangel 31"/>
          <p:cNvSpPr/>
          <p:nvPr/>
        </p:nvSpPr>
        <p:spPr bwMode="auto">
          <a:xfrm>
            <a:off x="5699902" y="3754121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Premiepension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33" name="Vinklad koppling 32"/>
          <p:cNvCxnSpPr>
            <a:stCxn id="26" idx="3"/>
            <a:endCxn id="31" idx="1"/>
          </p:cNvCxnSpPr>
          <p:nvPr/>
        </p:nvCxnSpPr>
        <p:spPr bwMode="auto">
          <a:xfrm flipV="1">
            <a:off x="5261023" y="2697290"/>
            <a:ext cx="438879" cy="565527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Vinklad koppling 33"/>
          <p:cNvCxnSpPr>
            <a:stCxn id="26" idx="3"/>
            <a:endCxn id="32" idx="1"/>
          </p:cNvCxnSpPr>
          <p:nvPr/>
        </p:nvCxnSpPr>
        <p:spPr bwMode="auto">
          <a:xfrm>
            <a:off x="5261023" y="3262817"/>
            <a:ext cx="438879" cy="60781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 bwMode="auto">
          <a:xfrm>
            <a:off x="5699901" y="4792164"/>
            <a:ext cx="1145285" cy="233014"/>
          </a:xfrm>
          <a:prstGeom prst="rect">
            <a:avLst/>
          </a:prstGeom>
          <a:solidFill>
            <a:srgbClr val="0070C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Tjanstepension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37" name="Vinklad koppling 36"/>
          <p:cNvCxnSpPr>
            <a:stCxn id="8" idx="3"/>
            <a:endCxn id="35" idx="1"/>
          </p:cNvCxnSpPr>
          <p:nvPr/>
        </p:nvCxnSpPr>
        <p:spPr bwMode="auto">
          <a:xfrm flipV="1">
            <a:off x="2122842" y="4908671"/>
            <a:ext cx="3577059" cy="8036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 bwMode="auto">
          <a:xfrm>
            <a:off x="5699901" y="5216930"/>
            <a:ext cx="1145285" cy="272839"/>
          </a:xfrm>
          <a:prstGeom prst="rect">
            <a:avLst/>
          </a:prstGeom>
          <a:solidFill>
            <a:srgbClr val="AFA50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Privatpension</a:t>
            </a:r>
            <a:endParaRPr kumimoji="0" lang="sv-S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58" name="Rektangel 57"/>
          <p:cNvSpPr/>
          <p:nvPr/>
        </p:nvSpPr>
        <p:spPr bwMode="auto">
          <a:xfrm>
            <a:off x="1578650" y="2254053"/>
            <a:ext cx="686226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SocArb</a:t>
            </a:r>
            <a:endParaRPr kumimoji="0" lang="sv-S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59" name="Vinklad koppling 58"/>
          <p:cNvCxnSpPr>
            <a:stCxn id="58" idx="3"/>
            <a:endCxn id="63" idx="1"/>
          </p:cNvCxnSpPr>
          <p:nvPr/>
        </p:nvCxnSpPr>
        <p:spPr bwMode="auto">
          <a:xfrm flipV="1">
            <a:off x="2264876" y="2439809"/>
            <a:ext cx="3674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ktangel 62"/>
          <p:cNvSpPr/>
          <p:nvPr/>
        </p:nvSpPr>
        <p:spPr bwMode="auto">
          <a:xfrm>
            <a:off x="2632360" y="2254052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Alderspensionsavgift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67" name="Vinklad koppling 66"/>
          <p:cNvCxnSpPr>
            <a:stCxn id="63" idx="3"/>
            <a:endCxn id="26" idx="1"/>
          </p:cNvCxnSpPr>
          <p:nvPr/>
        </p:nvCxnSpPr>
        <p:spPr bwMode="auto">
          <a:xfrm>
            <a:off x="4077049" y="2439809"/>
            <a:ext cx="438879" cy="8230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Rektangel 74"/>
          <p:cNvSpPr/>
          <p:nvPr/>
        </p:nvSpPr>
        <p:spPr bwMode="auto">
          <a:xfrm>
            <a:off x="7350026" y="3164585"/>
            <a:ext cx="897126" cy="233014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DinPension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7" name="Vinklad koppling 76"/>
          <p:cNvCxnSpPr>
            <a:stCxn id="48" idx="3"/>
            <a:endCxn id="75" idx="1"/>
          </p:cNvCxnSpPr>
          <p:nvPr/>
        </p:nvCxnSpPr>
        <p:spPr bwMode="auto">
          <a:xfrm flipV="1">
            <a:off x="6845186" y="3281092"/>
            <a:ext cx="504840" cy="207225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Vinklad koppling 79"/>
          <p:cNvCxnSpPr>
            <a:stCxn id="35" idx="3"/>
            <a:endCxn id="75" idx="1"/>
          </p:cNvCxnSpPr>
          <p:nvPr/>
        </p:nvCxnSpPr>
        <p:spPr bwMode="auto">
          <a:xfrm flipV="1">
            <a:off x="6845186" y="3281092"/>
            <a:ext cx="504840" cy="162757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Vinklad koppling 82"/>
          <p:cNvCxnSpPr>
            <a:stCxn id="32" idx="3"/>
            <a:endCxn id="75" idx="1"/>
          </p:cNvCxnSpPr>
          <p:nvPr/>
        </p:nvCxnSpPr>
        <p:spPr bwMode="auto">
          <a:xfrm flipV="1">
            <a:off x="6845187" y="3281092"/>
            <a:ext cx="504839" cy="58953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Vinklad koppling 85"/>
          <p:cNvCxnSpPr>
            <a:stCxn id="31" idx="3"/>
            <a:endCxn id="75" idx="1"/>
          </p:cNvCxnSpPr>
          <p:nvPr/>
        </p:nvCxnSpPr>
        <p:spPr bwMode="auto">
          <a:xfrm>
            <a:off x="6845187" y="2697290"/>
            <a:ext cx="504839" cy="58380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Vinklad koppling 11"/>
          <p:cNvCxnSpPr>
            <a:stCxn id="8" idx="3"/>
            <a:endCxn id="48" idx="1"/>
          </p:cNvCxnSpPr>
          <p:nvPr/>
        </p:nvCxnSpPr>
        <p:spPr bwMode="auto">
          <a:xfrm flipV="1">
            <a:off x="2122842" y="5353350"/>
            <a:ext cx="3577059" cy="35901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 pensionspipeline – </a:t>
            </a:r>
            <a:r>
              <a:rPr lang="sv-SE" dirty="0" err="1"/>
              <a:t>AsciiNames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7013" y="482392"/>
            <a:ext cx="8108950" cy="835025"/>
          </a:xfrm>
        </p:spPr>
        <p:txBody>
          <a:bodyPr/>
          <a:lstStyle/>
          <a:p>
            <a:r>
              <a:rPr lang="sv-SE" dirty="0" smtClean="0"/>
              <a:t>En pensionspipeline – </a:t>
            </a:r>
            <a:r>
              <a:rPr lang="sv-SE" dirty="0" err="1" smtClean="0"/>
              <a:t>Repos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5EF2-8FC5-455C-BF4A-B0007EBB232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0BE7BA35-75F6-4604-AAEB-DDE40F16A4B3}" type="datetime1">
              <a:rPr lang="sv-SE" smtClean="0"/>
              <a:t>2017-03-24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GoCD Workshop</a:t>
            </a:r>
            <a:endParaRPr lang="sv-SE"/>
          </a:p>
        </p:txBody>
      </p:sp>
      <p:sp>
        <p:nvSpPr>
          <p:cNvPr id="8" name="Rektangel 7"/>
          <p:cNvSpPr/>
          <p:nvPr/>
        </p:nvSpPr>
        <p:spPr bwMode="auto">
          <a:xfrm>
            <a:off x="1498141" y="5489769"/>
            <a:ext cx="624701" cy="44518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cs typeface="Arial" charset="0"/>
              </a:rPr>
              <a:t>Lon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2632360" y="2827828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AllmanPensionsavgift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ektangel 9"/>
          <p:cNvSpPr/>
          <p:nvPr/>
        </p:nvSpPr>
        <p:spPr bwMode="auto">
          <a:xfrm>
            <a:off x="2630895" y="4023743"/>
            <a:ext cx="1231382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ArbetsgivaravgiftOchEgenavgift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3" name="Vinklad koppling 12"/>
          <p:cNvCxnSpPr>
            <a:stCxn id="8" idx="3"/>
            <a:endCxn id="9" idx="1"/>
          </p:cNvCxnSpPr>
          <p:nvPr/>
        </p:nvCxnSpPr>
        <p:spPr bwMode="auto">
          <a:xfrm flipV="1">
            <a:off x="2122842" y="3013585"/>
            <a:ext cx="509518" cy="26987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Vinklad koppling 19"/>
          <p:cNvCxnSpPr>
            <a:stCxn id="8" idx="3"/>
            <a:endCxn id="10" idx="1"/>
          </p:cNvCxnSpPr>
          <p:nvPr/>
        </p:nvCxnSpPr>
        <p:spPr bwMode="auto">
          <a:xfrm flipV="1">
            <a:off x="2122842" y="4209500"/>
            <a:ext cx="508053" cy="150286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 bwMode="auto">
          <a:xfrm>
            <a:off x="4515928" y="3077060"/>
            <a:ext cx="745095" cy="371513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Pensions-</a:t>
            </a:r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ratter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28" name="Vinklad koppling 27"/>
          <p:cNvCxnSpPr>
            <a:stCxn id="9" idx="3"/>
            <a:endCxn id="26" idx="1"/>
          </p:cNvCxnSpPr>
          <p:nvPr/>
        </p:nvCxnSpPr>
        <p:spPr bwMode="auto">
          <a:xfrm>
            <a:off x="4077049" y="3013585"/>
            <a:ext cx="438879" cy="249232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Vinklad koppling 29"/>
          <p:cNvCxnSpPr>
            <a:stCxn id="10" idx="3"/>
            <a:endCxn id="26" idx="1"/>
          </p:cNvCxnSpPr>
          <p:nvPr/>
        </p:nvCxnSpPr>
        <p:spPr bwMode="auto">
          <a:xfrm flipV="1">
            <a:off x="3862277" y="3262817"/>
            <a:ext cx="653651" cy="94668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ktangel 30"/>
          <p:cNvSpPr/>
          <p:nvPr/>
        </p:nvSpPr>
        <p:spPr bwMode="auto">
          <a:xfrm>
            <a:off x="5699902" y="2580783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Inkomstpension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2" name="Rektangel 31"/>
          <p:cNvSpPr/>
          <p:nvPr/>
        </p:nvSpPr>
        <p:spPr bwMode="auto">
          <a:xfrm>
            <a:off x="5699902" y="3754121"/>
            <a:ext cx="1145285" cy="233014"/>
          </a:xfrm>
          <a:prstGeom prst="rect">
            <a:avLst/>
          </a:prstGeom>
          <a:solidFill>
            <a:schemeClr val="accent2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Premiepension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33" name="Vinklad koppling 32"/>
          <p:cNvCxnSpPr>
            <a:stCxn id="26" idx="3"/>
            <a:endCxn id="31" idx="1"/>
          </p:cNvCxnSpPr>
          <p:nvPr/>
        </p:nvCxnSpPr>
        <p:spPr bwMode="auto">
          <a:xfrm flipV="1">
            <a:off x="5261023" y="2697290"/>
            <a:ext cx="438879" cy="565527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Vinklad koppling 33"/>
          <p:cNvCxnSpPr>
            <a:stCxn id="26" idx="3"/>
            <a:endCxn id="32" idx="1"/>
          </p:cNvCxnSpPr>
          <p:nvPr/>
        </p:nvCxnSpPr>
        <p:spPr bwMode="auto">
          <a:xfrm>
            <a:off x="5261023" y="3262817"/>
            <a:ext cx="438879" cy="607811"/>
          </a:xfrm>
          <a:prstGeom prst="bentConnector3">
            <a:avLst/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 bwMode="auto">
          <a:xfrm>
            <a:off x="5699901" y="4792164"/>
            <a:ext cx="1145285" cy="233014"/>
          </a:xfrm>
          <a:prstGeom prst="rect">
            <a:avLst/>
          </a:prstGeom>
          <a:solidFill>
            <a:srgbClr val="0070C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Tjanstepension</a:t>
            </a:r>
            <a:endParaRPr lang="sv-SE" sz="9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cxnSp>
        <p:nvCxnSpPr>
          <p:cNvPr id="37" name="Vinklad koppling 36"/>
          <p:cNvCxnSpPr>
            <a:stCxn id="8" idx="3"/>
            <a:endCxn id="35" idx="1"/>
          </p:cNvCxnSpPr>
          <p:nvPr/>
        </p:nvCxnSpPr>
        <p:spPr bwMode="auto">
          <a:xfrm flipV="1">
            <a:off x="2122842" y="4908671"/>
            <a:ext cx="3577059" cy="8036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 bwMode="auto">
          <a:xfrm>
            <a:off x="5699901" y="5216930"/>
            <a:ext cx="1145285" cy="272839"/>
          </a:xfrm>
          <a:prstGeom prst="rect">
            <a:avLst/>
          </a:prstGeom>
          <a:solidFill>
            <a:srgbClr val="AFA500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Privatpension</a:t>
            </a:r>
            <a:endParaRPr kumimoji="0" lang="sv-S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58" name="Rektangel 57"/>
          <p:cNvSpPr/>
          <p:nvPr/>
        </p:nvSpPr>
        <p:spPr bwMode="auto">
          <a:xfrm>
            <a:off x="1578650" y="2254053"/>
            <a:ext cx="686226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SocArb</a:t>
            </a:r>
            <a:endParaRPr kumimoji="0" lang="sv-S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59" name="Vinklad koppling 58"/>
          <p:cNvCxnSpPr>
            <a:stCxn id="58" idx="3"/>
            <a:endCxn id="63" idx="1"/>
          </p:cNvCxnSpPr>
          <p:nvPr/>
        </p:nvCxnSpPr>
        <p:spPr bwMode="auto">
          <a:xfrm flipV="1">
            <a:off x="2264876" y="2439809"/>
            <a:ext cx="3674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ktangel 62"/>
          <p:cNvSpPr/>
          <p:nvPr/>
        </p:nvSpPr>
        <p:spPr bwMode="auto">
          <a:xfrm>
            <a:off x="2632360" y="2254052"/>
            <a:ext cx="1444689" cy="3715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Alderspensionsavgift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67" name="Vinklad koppling 66"/>
          <p:cNvCxnSpPr>
            <a:stCxn id="63" idx="3"/>
            <a:endCxn id="26" idx="1"/>
          </p:cNvCxnSpPr>
          <p:nvPr/>
        </p:nvCxnSpPr>
        <p:spPr bwMode="auto">
          <a:xfrm>
            <a:off x="4077049" y="2439809"/>
            <a:ext cx="438879" cy="8230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Rektangel 74"/>
          <p:cNvSpPr/>
          <p:nvPr/>
        </p:nvSpPr>
        <p:spPr bwMode="auto">
          <a:xfrm>
            <a:off x="7350026" y="3164585"/>
            <a:ext cx="897126" cy="233014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sv-SE" sz="900" dirty="0" err="1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DinPension</a:t>
            </a:r>
            <a:endParaRPr kumimoji="0" lang="sv-SE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77" name="Vinklad koppling 76"/>
          <p:cNvCxnSpPr>
            <a:stCxn id="48" idx="3"/>
            <a:endCxn id="75" idx="1"/>
          </p:cNvCxnSpPr>
          <p:nvPr/>
        </p:nvCxnSpPr>
        <p:spPr bwMode="auto">
          <a:xfrm flipV="1">
            <a:off x="6845186" y="3281092"/>
            <a:ext cx="504840" cy="207225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Vinklad koppling 79"/>
          <p:cNvCxnSpPr>
            <a:stCxn id="35" idx="3"/>
            <a:endCxn id="75" idx="1"/>
          </p:cNvCxnSpPr>
          <p:nvPr/>
        </p:nvCxnSpPr>
        <p:spPr bwMode="auto">
          <a:xfrm flipV="1">
            <a:off x="6845186" y="3281092"/>
            <a:ext cx="504840" cy="162757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Vinklad koppling 82"/>
          <p:cNvCxnSpPr>
            <a:stCxn id="32" idx="3"/>
            <a:endCxn id="75" idx="1"/>
          </p:cNvCxnSpPr>
          <p:nvPr/>
        </p:nvCxnSpPr>
        <p:spPr bwMode="auto">
          <a:xfrm flipV="1">
            <a:off x="6845187" y="3281092"/>
            <a:ext cx="504839" cy="58953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Vinklad koppling 85"/>
          <p:cNvCxnSpPr>
            <a:stCxn id="31" idx="3"/>
            <a:endCxn id="75" idx="1"/>
          </p:cNvCxnSpPr>
          <p:nvPr/>
        </p:nvCxnSpPr>
        <p:spPr bwMode="auto">
          <a:xfrm>
            <a:off x="6845187" y="2697290"/>
            <a:ext cx="504839" cy="58380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Vinklad koppling 11"/>
          <p:cNvCxnSpPr>
            <a:stCxn id="8" idx="3"/>
            <a:endCxn id="48" idx="1"/>
          </p:cNvCxnSpPr>
          <p:nvPr/>
        </p:nvCxnSpPr>
        <p:spPr bwMode="auto">
          <a:xfrm flipV="1">
            <a:off x="2122842" y="5353350"/>
            <a:ext cx="3577059" cy="35901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Flödesschema: Magnetskiva 2"/>
          <p:cNvSpPr/>
          <p:nvPr/>
        </p:nvSpPr>
        <p:spPr bwMode="auto">
          <a:xfrm>
            <a:off x="2692367" y="4618239"/>
            <a:ext cx="1110094" cy="676857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arbetsgivaravgift-egenavgift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1" name="Rak pilkoppling 10"/>
          <p:cNvCxnSpPr>
            <a:stCxn id="62" idx="3"/>
            <a:endCxn id="63" idx="0"/>
          </p:cNvCxnSpPr>
          <p:nvPr/>
        </p:nvCxnSpPr>
        <p:spPr bwMode="auto">
          <a:xfrm>
            <a:off x="3351299" y="1936769"/>
            <a:ext cx="3406" cy="317283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ak pilkoppling 15"/>
          <p:cNvCxnSpPr>
            <a:stCxn id="68" idx="1"/>
            <a:endCxn id="9" idx="2"/>
          </p:cNvCxnSpPr>
          <p:nvPr/>
        </p:nvCxnSpPr>
        <p:spPr bwMode="auto">
          <a:xfrm flipV="1">
            <a:off x="3351300" y="3199341"/>
            <a:ext cx="3405" cy="234778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ak pilkoppling 17"/>
          <p:cNvCxnSpPr>
            <a:stCxn id="3" idx="1"/>
            <a:endCxn id="10" idx="2"/>
          </p:cNvCxnSpPr>
          <p:nvPr/>
        </p:nvCxnSpPr>
        <p:spPr bwMode="auto">
          <a:xfrm flipH="1" flipV="1">
            <a:off x="3246586" y="4395256"/>
            <a:ext cx="828" cy="222983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ak pilkoppling 20"/>
          <p:cNvCxnSpPr>
            <a:stCxn id="87" idx="3"/>
            <a:endCxn id="35" idx="0"/>
          </p:cNvCxnSpPr>
          <p:nvPr/>
        </p:nvCxnSpPr>
        <p:spPr bwMode="auto">
          <a:xfrm flipH="1">
            <a:off x="6272544" y="4605666"/>
            <a:ext cx="8313" cy="186498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ödesschema: Magnetskiva 40"/>
          <p:cNvSpPr/>
          <p:nvPr/>
        </p:nvSpPr>
        <p:spPr bwMode="auto">
          <a:xfrm>
            <a:off x="768531" y="5502827"/>
            <a:ext cx="387387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lon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4" name="Rak pilkoppling 13"/>
          <p:cNvCxnSpPr>
            <a:stCxn id="41" idx="4"/>
            <a:endCxn id="8" idx="1"/>
          </p:cNvCxnSpPr>
          <p:nvPr/>
        </p:nvCxnSpPr>
        <p:spPr bwMode="auto">
          <a:xfrm flipV="1">
            <a:off x="1155918" y="5712361"/>
            <a:ext cx="342223" cy="6618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ödesschema: Magnetskiva 43"/>
          <p:cNvSpPr/>
          <p:nvPr/>
        </p:nvSpPr>
        <p:spPr bwMode="auto">
          <a:xfrm>
            <a:off x="644003" y="2223656"/>
            <a:ext cx="560334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err="1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socarb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7" name="Rak pilkoppling 16"/>
          <p:cNvCxnSpPr>
            <a:stCxn id="44" idx="4"/>
            <a:endCxn id="58" idx="1"/>
          </p:cNvCxnSpPr>
          <p:nvPr/>
        </p:nvCxnSpPr>
        <p:spPr bwMode="auto">
          <a:xfrm>
            <a:off x="1204337" y="2439808"/>
            <a:ext cx="374313" cy="2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ödesschema: Magnetskiva 48"/>
          <p:cNvSpPr/>
          <p:nvPr/>
        </p:nvSpPr>
        <p:spPr bwMode="auto">
          <a:xfrm>
            <a:off x="7412049" y="2148480"/>
            <a:ext cx="756161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err="1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dinpension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25" name="Rak pilkoppling 24"/>
          <p:cNvCxnSpPr>
            <a:stCxn id="49" idx="3"/>
            <a:endCxn id="75" idx="0"/>
          </p:cNvCxnSpPr>
          <p:nvPr/>
        </p:nvCxnSpPr>
        <p:spPr bwMode="auto">
          <a:xfrm>
            <a:off x="7790130" y="2580783"/>
            <a:ext cx="8459" cy="583802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ödesschema: Magnetskiva 59"/>
          <p:cNvSpPr/>
          <p:nvPr/>
        </p:nvSpPr>
        <p:spPr bwMode="auto">
          <a:xfrm>
            <a:off x="4399608" y="1782996"/>
            <a:ext cx="1002188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err="1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pensionsratter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6" name="Rak pilkoppling 45"/>
          <p:cNvCxnSpPr>
            <a:stCxn id="60" idx="3"/>
            <a:endCxn id="26" idx="0"/>
          </p:cNvCxnSpPr>
          <p:nvPr/>
        </p:nvCxnSpPr>
        <p:spPr bwMode="auto">
          <a:xfrm flipH="1">
            <a:off x="4888476" y="2215299"/>
            <a:ext cx="12226" cy="86176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ödesschema: Magnetskiva 63"/>
          <p:cNvSpPr/>
          <p:nvPr/>
        </p:nvSpPr>
        <p:spPr bwMode="auto">
          <a:xfrm>
            <a:off x="5743569" y="3077241"/>
            <a:ext cx="1061812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premiepension</a:t>
            </a:r>
          </a:p>
        </p:txBody>
      </p:sp>
      <p:cxnSp>
        <p:nvCxnSpPr>
          <p:cNvPr id="50" name="Rak pilkoppling 49"/>
          <p:cNvCxnSpPr>
            <a:stCxn id="94" idx="3"/>
            <a:endCxn id="31" idx="0"/>
          </p:cNvCxnSpPr>
          <p:nvPr/>
        </p:nvCxnSpPr>
        <p:spPr bwMode="auto">
          <a:xfrm flipH="1">
            <a:off x="6272545" y="2237634"/>
            <a:ext cx="325" cy="343149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ak pilkoppling 51"/>
          <p:cNvCxnSpPr>
            <a:stCxn id="64" idx="3"/>
            <a:endCxn id="32" idx="0"/>
          </p:cNvCxnSpPr>
          <p:nvPr/>
        </p:nvCxnSpPr>
        <p:spPr bwMode="auto">
          <a:xfrm flipH="1">
            <a:off x="6272545" y="3509544"/>
            <a:ext cx="1930" cy="244577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ödesschema: Magnetskiva 71"/>
          <p:cNvSpPr/>
          <p:nvPr/>
        </p:nvSpPr>
        <p:spPr bwMode="auto">
          <a:xfrm>
            <a:off x="5808773" y="5718979"/>
            <a:ext cx="924540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privatpension</a:t>
            </a:r>
          </a:p>
        </p:txBody>
      </p:sp>
      <p:cxnSp>
        <p:nvCxnSpPr>
          <p:cNvPr id="61" name="Rak pilkoppling 60"/>
          <p:cNvCxnSpPr>
            <a:stCxn id="72" idx="1"/>
            <a:endCxn id="48" idx="2"/>
          </p:cNvCxnSpPr>
          <p:nvPr/>
        </p:nvCxnSpPr>
        <p:spPr bwMode="auto">
          <a:xfrm flipV="1">
            <a:off x="6271043" y="5489769"/>
            <a:ext cx="1501" cy="22921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ödesschema: Magnetskiva 61"/>
          <p:cNvSpPr/>
          <p:nvPr/>
        </p:nvSpPr>
        <p:spPr bwMode="auto">
          <a:xfrm>
            <a:off x="2714564" y="1504466"/>
            <a:ext cx="1273470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  <a:latin typeface="Verdana" pitchFamily="34" charset="0"/>
                <a:cs typeface="Arial" charset="0"/>
              </a:rPr>
              <a:t>alderspensionsavgift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68" name="Flödesschema: Magnetskiva 67"/>
          <p:cNvSpPr/>
          <p:nvPr/>
        </p:nvSpPr>
        <p:spPr bwMode="auto">
          <a:xfrm>
            <a:off x="2688886" y="3434119"/>
            <a:ext cx="1324827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allmanpensionsavgift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7" name="Flödesschema: Magnetskiva 86"/>
          <p:cNvSpPr/>
          <p:nvPr/>
        </p:nvSpPr>
        <p:spPr bwMode="auto">
          <a:xfrm>
            <a:off x="5773755" y="4173363"/>
            <a:ext cx="1014203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err="1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tjanstepension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4" name="Flödesschema: Magnetskiva 93"/>
          <p:cNvSpPr/>
          <p:nvPr/>
        </p:nvSpPr>
        <p:spPr bwMode="auto">
          <a:xfrm>
            <a:off x="5774344" y="1805331"/>
            <a:ext cx="997052" cy="432303"/>
          </a:xfrm>
          <a:prstGeom prst="flowChartMagneticDisk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800" dirty="0" smtClean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inkomstpension</a:t>
            </a:r>
          </a:p>
        </p:txBody>
      </p:sp>
    </p:spTree>
    <p:extLst>
      <p:ext uri="{BB962C8B-B14F-4D97-AF65-F5344CB8AC3E}">
        <p14:creationId xmlns:p14="http://schemas.microsoft.com/office/powerpoint/2010/main" val="7651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tandardformgivning 1">
      <a:dk1>
        <a:srgbClr val="000000"/>
      </a:dk1>
      <a:lt1>
        <a:srgbClr val="FFFFFF"/>
      </a:lt1>
      <a:dk2>
        <a:srgbClr val="E34912"/>
      </a:dk2>
      <a:lt2>
        <a:srgbClr val="766A63"/>
      </a:lt2>
      <a:accent1>
        <a:srgbClr val="E34912"/>
      </a:accent1>
      <a:accent2>
        <a:srgbClr val="EF8200"/>
      </a:accent2>
      <a:accent3>
        <a:srgbClr val="FFFFFF"/>
      </a:accent3>
      <a:accent4>
        <a:srgbClr val="000000"/>
      </a:accent4>
      <a:accent5>
        <a:srgbClr val="EFB1AA"/>
      </a:accent5>
      <a:accent6>
        <a:srgbClr val="D97500"/>
      </a:accent6>
      <a:hlink>
        <a:srgbClr val="766A63"/>
      </a:hlink>
      <a:folHlink>
        <a:srgbClr val="B9B1A9"/>
      </a:folHlink>
    </a:clrScheme>
    <a:fontScheme name="Standardformgivning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ln>
          <a:tailEnd type="triangle"/>
        </a:ln>
        <a:ex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E34912"/>
        </a:dk2>
        <a:lt2>
          <a:srgbClr val="766A63"/>
        </a:lt2>
        <a:accent1>
          <a:srgbClr val="E34912"/>
        </a:accent1>
        <a:accent2>
          <a:srgbClr val="EF8200"/>
        </a:accent2>
        <a:accent3>
          <a:srgbClr val="FFFFFF"/>
        </a:accent3>
        <a:accent4>
          <a:srgbClr val="000000"/>
        </a:accent4>
        <a:accent5>
          <a:srgbClr val="EFB1AA"/>
        </a:accent5>
        <a:accent6>
          <a:srgbClr val="D97500"/>
        </a:accent6>
        <a:hlink>
          <a:srgbClr val="766A63"/>
        </a:hlink>
        <a:folHlink>
          <a:srgbClr val="B9B1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H-li-sv.potx" id="{B259F4BF-B23C-482A-B819-8F8247CEC836}" vid="{1F2E8517-5485-41E9-9D91-65C4662974C7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OH-li-sv</Template>
  <TotalTime>19889</TotalTime>
  <Words>644</Words>
  <Application>Microsoft Office PowerPoint</Application>
  <PresentationFormat>Bildspel på skärmen (4:3)</PresentationFormat>
  <Paragraphs>290</Paragraphs>
  <Slides>22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6" baseType="lpstr">
      <vt:lpstr>Anonymous Pro</vt:lpstr>
      <vt:lpstr>Arial</vt:lpstr>
      <vt:lpstr>Verdana</vt:lpstr>
      <vt:lpstr>Standardformgivning</vt:lpstr>
      <vt:lpstr>PowerPoint-presentation</vt:lpstr>
      <vt:lpstr>Din pensions-pipeline</vt:lpstr>
      <vt:lpstr>Pensionen består av olika delar</vt:lpstr>
      <vt:lpstr>Delarnas storlek påverkas bl.a. av</vt:lpstr>
      <vt:lpstr>Hur illustrerar vi det i en pipeline?</vt:lpstr>
      <vt:lpstr>En pensionspipeline</vt:lpstr>
      <vt:lpstr>En pensionspipeline för månadsinbetalningar</vt:lpstr>
      <vt:lpstr>En pensionspipeline – AsciiNames</vt:lpstr>
      <vt:lpstr>En pensionspipeline – Repos</vt:lpstr>
      <vt:lpstr>PowerPoint-presentation</vt:lpstr>
      <vt:lpstr>Workshop setup</vt:lpstr>
      <vt:lpstr>GoCD server files</vt:lpstr>
      <vt:lpstr>Flera agenter på samma host</vt:lpstr>
      <vt:lpstr>1. SocArb</vt:lpstr>
      <vt:lpstr>Extract template</vt:lpstr>
      <vt:lpstr>2. Lon</vt:lpstr>
      <vt:lpstr>3. Alderspensionsavgift</vt:lpstr>
      <vt:lpstr>Pipeline as Code/Configuration</vt:lpstr>
      <vt:lpstr>Pipeline as Code/Configuration</vt:lpstr>
      <vt:lpstr>Pipeline as Code/Configuration - Linux</vt:lpstr>
      <vt:lpstr>Pipeline as Code/Configuration - Windows</vt:lpstr>
      <vt:lpstr>PAC - Nackdelar</vt:lpstr>
    </vt:vector>
  </TitlesOfParts>
  <Company>Pensionsmyndigheten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Christer Blomqvist</dc:creator>
  <cp:keywords>PowerPointmall, svensk - Pensionsmyndigheten</cp:keywords>
  <dc:description>December 2009, MS Ppt 2003_x000d_
Carin Ländström, 08-556 014 30_x000d_
Emanuel Identity Manuals AB</dc:description>
  <cp:lastModifiedBy>Christer Blomqvist</cp:lastModifiedBy>
  <cp:revision>117</cp:revision>
  <dcterms:created xsi:type="dcterms:W3CDTF">2017-02-24T14:01:31Z</dcterms:created>
  <dcterms:modified xsi:type="dcterms:W3CDTF">2017-03-24T10:02:47Z</dcterms:modified>
  <cp:category>2016</cp:category>
</cp:coreProperties>
</file>