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Clique para mover o slide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3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3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F987421-0C12-41DE-979B-FFFAE35BD1D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26B44A-E07D-4278-B13D-0A95E2EB5D0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5C1324-6069-407B-9F7A-FD88BF356205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CDC120-0BE1-4E6F-B2E8-52195E92337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9E4201-B10A-4BEB-BA20-1078BB95AEF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F5E206-06DB-4F6A-BD0F-C4167E6CE89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BB137F-E70E-45CC-BE27-318AED454654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EDFC4C-76D0-431C-8453-BD367E83D05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0C84D0-1A77-4375-AAB0-809E8868B7A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45B4A2-91A3-4726-B669-53695E0BF7E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22B508-453D-40A5-9932-98D702B1EB7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CBBC3F-BE7C-431F-8593-DFA54A12A9C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2C6F9C-E4D1-4945-9BF4-53BDE4E9EBA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863444-F696-457C-B767-396EC09B55F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ED653C-ACBE-4485-B77D-B02EF731336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6EAD30-E627-4770-9CF6-66353D90FD6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0E4CBC-1D3C-4F7B-A8AE-6A6BB8B4BCC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E0670D-28FB-4A96-9F6D-984D79B2BD96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E58280-B8E5-400A-AE38-EA545F9A802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314B46-64DA-4DE4-898E-F5658BD7E5F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7FADB-A146-42CF-8030-0B55B19F12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42AF283-DAAB-44D8-8378-164381A1A9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83AEDA4-6011-4284-8011-2C83923973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C2DDC71-094E-44B4-A2BD-6107583254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E96226-3E73-4337-A9F4-32F7E8EAB1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F61FA78-482E-4E4F-A836-75C9D3BEC9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2DF8F89-5B9B-4C5A-AFEA-7C71064D94E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54AE07-8F7F-4C29-A737-EA1BCE3B53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5547DEF-4B2A-48FD-8AD3-FA5F4C4C701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57D9E11-CD4B-4DFD-B476-A2DDE719A8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5857A85-8959-4F14-8CA6-08084630F85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DF05CEF-609D-4C44-BA2F-73239911121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9D528F-FA4C-4E27-BD5F-79993A3D027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Clique para editar o formato de texto dos tópicos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2.º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9A97C7C-6F29-4774-A407-2014E17BE27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FB4CDD-47A6-4461-9C10-B4CA2D99BAA9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2145363-F235-4810-A789-70E949F66DEA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5830066-D092-4445-B3E5-E22C77ED7243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12D52A-F867-4844-B71C-B25E9C9CD90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B068A6-688B-4839-B192-A77AEE406348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543960" y="191880"/>
            <a:ext cx="6858000" cy="98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500" spc="-1" strike="noStrike">
                <a:solidFill>
                  <a:schemeClr val="dk2"/>
                </a:solidFill>
                <a:latin typeface="Aptos Display"/>
              </a:rPr>
              <a:t>CLICK TO EDIT</a:t>
            </a:r>
            <a:br>
              <a:rPr sz="2500"/>
            </a:br>
            <a:r>
              <a:rPr b="1" lang="en-US" sz="2500" spc="-1" strike="noStrike">
                <a:solidFill>
                  <a:schemeClr val="dk2"/>
                </a:solidFill>
                <a:latin typeface="Aptos Display"/>
              </a:rPr>
              <a:t>MASTER TITLE STYLE</a:t>
            </a:r>
            <a:endParaRPr b="0" lang="en-US" sz="2500" spc="-1" strike="noStrike">
              <a:solidFill>
                <a:schemeClr val="dk1"/>
              </a:solidFill>
              <a:latin typeface="Aptos"/>
            </a:endParaRPr>
          </a:p>
        </p:txBody>
      </p:sp>
      <p:cxnSp>
        <p:nvCxnSpPr>
          <p:cNvPr id="19" name="Straight Connector 5"/>
          <p:cNvCxnSpPr/>
          <p:nvPr/>
        </p:nvCxnSpPr>
        <p:spPr>
          <a:xfrm>
            <a:off x="609120" y="1079640"/>
            <a:ext cx="1293480" cy="360"/>
          </a:xfrm>
          <a:prstGeom prst="straightConnector1">
            <a:avLst/>
          </a:prstGeom>
          <a:ln>
            <a:solidFill>
              <a:srgbClr val="156082"/>
            </a:solidFill>
          </a:ln>
        </p:spPr>
      </p:cxnSp>
      <p:sp>
        <p:nvSpPr>
          <p:cNvPr id="20" name="PlaceHolder 3"/>
          <p:cNvSpPr>
            <a:spLocks noGrp="1"/>
          </p:cNvSpPr>
          <p:nvPr>
            <p:ph type="ftr" idx="11"/>
          </p:nvPr>
        </p:nvSpPr>
        <p:spPr>
          <a:xfrm>
            <a:off x="164520" y="649296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-1" strike="noStrike">
                <a:solidFill>
                  <a:schemeClr val="lt1">
                    <a:lumMod val="75000"/>
                  </a:schemeClr>
                </a:solidFill>
                <a:latin typeface="Century Gothic"/>
                <a:ea typeface="Arial Narrow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lt1">
                    <a:lumMod val="75000"/>
                  </a:schemeClr>
                </a:solidFill>
                <a:latin typeface="Century Gothic"/>
                <a:ea typeface="Arial Narrow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" name="Picture 9" descr="Icon&#10;&#10;Description automatically generated"/>
          <p:cNvPicPr/>
          <p:nvPr/>
        </p:nvPicPr>
        <p:blipFill>
          <a:blip r:embed="rId2"/>
          <a:stretch/>
        </p:blipFill>
        <p:spPr>
          <a:xfrm>
            <a:off x="9936000" y="673200"/>
            <a:ext cx="1677960" cy="29232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Clique para editar o formato de texto dos tópicos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2.º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3.º nível de tópicos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4.º nível de tópicos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E488F4-FE83-4190-8F90-EAED3FB92300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AF6BD8-0B9C-4BD5-BFC4-D014E733B0D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3F56A9-EADD-42BE-A0C6-F5F7778162A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B7727A-FC1C-46C8-B45C-961B5A2C493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07D0F3-18E5-4EB0-955D-62C768AE2BB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19" descr=""/>
          <p:cNvPicPr/>
          <p:nvPr/>
        </p:nvPicPr>
        <p:blipFill>
          <a:blip r:embed="rId1"/>
          <a:srcRect l="23773" t="0" r="23351" b="0"/>
          <a:stretch/>
        </p:blipFill>
        <p:spPr>
          <a:xfrm>
            <a:off x="6739920" y="12240"/>
            <a:ext cx="5438880" cy="6857640"/>
          </a:xfrm>
          <a:prstGeom prst="rect">
            <a:avLst/>
          </a:prstGeom>
          <a:ln w="0">
            <a:noFill/>
          </a:ln>
        </p:spPr>
      </p:pic>
      <p:sp>
        <p:nvSpPr>
          <p:cNvPr id="79" name="TextBox 22"/>
          <p:cNvSpPr/>
          <p:nvPr/>
        </p:nvSpPr>
        <p:spPr>
          <a:xfrm>
            <a:off x="379440" y="4298040"/>
            <a:ext cx="543888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defTabSz="914400">
              <a:lnSpc>
                <a:spcPct val="100000"/>
              </a:lnSpc>
              <a:spcAft>
                <a:spcPts val="1199"/>
              </a:spcAft>
            </a:pPr>
            <a:r>
              <a:rPr b="1" lang="en-US" sz="3500" spc="-1" strike="noStrike">
                <a:solidFill>
                  <a:schemeClr val="lt1"/>
                </a:solidFill>
                <a:latin typeface="Aptos"/>
              </a:rPr>
              <a:t>Sistema de RH</a:t>
            </a:r>
            <a:endParaRPr b="0" lang="pt-BR" sz="35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0" name="Straight Connector 46"/>
          <p:cNvCxnSpPr/>
          <p:nvPr/>
        </p:nvCxnSpPr>
        <p:spPr>
          <a:xfrm>
            <a:off x="0" y="5569560"/>
            <a:ext cx="6194160" cy="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81" name="Straight Connector 47"/>
          <p:cNvCxnSpPr/>
          <p:nvPr/>
        </p:nvCxnSpPr>
        <p:spPr>
          <a:xfrm>
            <a:off x="167760" y="3544920"/>
            <a:ext cx="360" cy="331344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pic>
        <p:nvPicPr>
          <p:cNvPr id="82" name="Picture 4" descr="A logo of the pope's name&#10;&#10;AI-generated content may be incorrect."/>
          <p:cNvPicPr/>
          <p:nvPr/>
        </p:nvPicPr>
        <p:blipFill>
          <a:blip r:embed="rId2"/>
          <a:stretch/>
        </p:blipFill>
        <p:spPr>
          <a:xfrm>
            <a:off x="168120" y="212400"/>
            <a:ext cx="1294920" cy="1294920"/>
          </a:xfrm>
          <a:prstGeom prst="rect">
            <a:avLst/>
          </a:prstGeom>
          <a:ln w="0">
            <a:noFill/>
          </a:ln>
        </p:spPr>
      </p:pic>
      <p:cxnSp>
        <p:nvCxnSpPr>
          <p:cNvPr id="83" name="Straight Connector 1"/>
          <p:cNvCxnSpPr/>
          <p:nvPr/>
        </p:nvCxnSpPr>
        <p:spPr>
          <a:xfrm>
            <a:off x="6715080" y="0"/>
            <a:ext cx="360" cy="6858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</p:spTree>
  </p:cSld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1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nodeType="afterEffect" fill="hold" presetClass="entr" presetID="10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nodeType="after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19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C45BC2-95F0-45E7-8806-FD98D236002D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9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4" name="Rectangle 1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75" name="Retângulo: Cantos Arredondados 1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76" name="Retângulo: Cantos Arredondados 1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7" name="Rectangle 17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78" name="Picture 8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79" name="Slide Number Placeholder 16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8B5867AA-7A4F-4684-A50E-5D5CB2D3629A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10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1" name="TextBox 1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620000" y="1980000"/>
            <a:ext cx="2933640" cy="3753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0693F1-AA55-47CB-A6C3-C5FBEEDE0FCE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5" name="Rectangle 19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86" name="Retângulo: Cantos Arredondados 1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87" name="Retângulo: Cantos Arredondados 14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8" name="Rectangle 20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89" name="Picture 9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90" name="Slide Number Placeholder 19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ECE5269A-7735-4F7A-B441-9A12CCFDDD38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Rectangle 2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92" name="TextBox 2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180000" y="1440000"/>
            <a:ext cx="8957520" cy="45554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825950D-3358-404E-8221-958E996CAF20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6" name="Rectangle 22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97" name="Retângulo: Cantos Arredondados 15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98" name="Retângulo: Cantos Arredondados 1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99" name="Rectangle 23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00" name="Picture 10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01" name="Slide Number Placeholder 22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672A897C-9765-4AA0-92B2-4A6CBF503A40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Rectangle 24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3" name="TextBox 3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2"/>
          <a:stretch/>
        </p:blipFill>
        <p:spPr>
          <a:xfrm>
            <a:off x="42480" y="1620000"/>
            <a:ext cx="9317520" cy="46674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5F5368-E60B-49FC-B3F4-6C2A0A46A2FF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07" name="Rectangle 25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08" name="Retângulo: Cantos Arredondados 1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09" name="Retângulo: Cantos Arredondados 1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0" name="Rectangle 26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11" name="Picture 11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12" name="Slide Number Placeholder 25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8CB9CBFF-1EC9-47A6-8583-2AECF24E99EB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Rectangle 27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4" name="TextBox 4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0" y="1620000"/>
            <a:ext cx="9327600" cy="4678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27311E-0FA3-42D7-A53A-9A5F3BF81251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18" name="Rectangle 28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19" name="Retângulo: Cantos Arredondados 1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20" name="Retângulo: Cantos Arredondados 2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1" name="Rectangle 29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22" name="Picture 12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23" name="Slide Number Placeholder 28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060EA4A0-930D-4DB0-A937-018BF88ECEF6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4" name="Rectangle 30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5" name="TextBox 5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60480" y="1410480"/>
            <a:ext cx="10194480" cy="53107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 idx="5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915945-2459-470B-8D96-FA6233A0CF3B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9" name="Rectangle 31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30" name="Retângulo: Cantos Arredondados 2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31" name="Retângulo: Cantos Arredondados 2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32" name="Rectangle 32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33" name="Picture 13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34" name="Slide Number Placeholder 3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D4F5CEA8-2306-4D0A-B192-41E039F7A599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Rectangle 33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6" name="TextBox 6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2"/>
          <a:stretch/>
        </p:blipFill>
        <p:spPr>
          <a:xfrm>
            <a:off x="180000" y="1203840"/>
            <a:ext cx="10397520" cy="53344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67772F-70D0-4457-8F2A-2395DA35596C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0" name="Rectangle 34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41" name="Retângulo: Cantos Arredondados 2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42" name="Retângulo: Cantos Arredondados 24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3" name="Rectangle 35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44" name="Picture 14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45" name="Slide Number Placeholder 34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AFCBD0B0-E061-4260-A63E-2A074D2E8C66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6" name="Rectangle 36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47" name="TextBox 7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222480" y="1677240"/>
            <a:ext cx="9497520" cy="48027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0D5E1C-777D-4AB9-929E-2EA81AC03702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1" name="Rectangle 37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52" name="Retângulo: Cantos Arredondados 25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53" name="Retângulo: Cantos Arredondados 2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4" name="Rectangle 38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55" name="Picture 1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56" name="Slide Number Placeholder 37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537BE695-C51D-461D-BA7C-27EF0238A903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Rectangle 39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58" name="TextBox 10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2"/>
          <a:stretch/>
        </p:blipFill>
        <p:spPr>
          <a:xfrm>
            <a:off x="133920" y="1800000"/>
            <a:ext cx="9226080" cy="470124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Num" idx="5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40BEFF-AC33-454F-B1D7-3D1EFAB01417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2" name="Rectangle 40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63" name="Retângulo: Cantos Arredondados 2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64" name="Retângulo: Cantos Arredondados 2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65" name="Rectangle 41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66" name="Picture 16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67" name="Slide Number Placeholder 40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9F97D07A-A427-4A55-9C8C-9523EE91D70F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Rectangle 42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69" name="TextBox 11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180000" y="1450800"/>
            <a:ext cx="9497520" cy="49057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7ED683-9B82-4790-91F0-28A33CE3504B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Wireframes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73" name="Rectangle 43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274" name="Retângulo: Cantos Arredondados 2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275" name="Retângulo: Cantos Arredondados 3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76" name="Rectangle 44"/>
          <p:cNvSpPr/>
          <p:nvPr/>
        </p:nvSpPr>
        <p:spPr>
          <a:xfrm>
            <a:off x="7671960" y="72072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277" name="Picture 17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278" name="Slide Number Placeholder 43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1137043F-07F3-4743-B60F-46134BB9D3D6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Rectangle 45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80" name="TextBox 16"/>
          <p:cNvSpPr/>
          <p:nvPr/>
        </p:nvSpPr>
        <p:spPr>
          <a:xfrm>
            <a:off x="1198800" y="17780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pic>
        <p:nvPicPr>
          <p:cNvPr id="281" name="" descr=""/>
          <p:cNvPicPr/>
          <p:nvPr/>
        </p:nvPicPr>
        <p:blipFill>
          <a:blip r:embed="rId2"/>
          <a:stretch/>
        </p:blipFill>
        <p:spPr>
          <a:xfrm>
            <a:off x="272160" y="1882080"/>
            <a:ext cx="10527840" cy="351792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Num" idx="3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5B18F2-3D85-4A74-9171-46B68615993D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&lt;número&gt;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Introdução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50000"/>
              </a:lnSpc>
            </a:pPr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87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8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9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90" name="Picture 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91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42A1A0C4-7F22-48D5-8118-B3E16BA13046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2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TextBox 15"/>
          <p:cNvSpPr/>
          <p:nvPr/>
        </p:nvSpPr>
        <p:spPr>
          <a:xfrm>
            <a:off x="165600" y="1483200"/>
            <a:ext cx="11055600" cy="30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457200" indent="-457200" defTabSz="914400">
              <a:buClr>
                <a:srgbClr val="ffff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chemeClr val="lt1"/>
                </a:solidFill>
                <a:latin typeface="Aptos Display"/>
                <a:ea typeface="Aptos"/>
              </a:rPr>
              <a:t>Propostas do projeto;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chemeClr val="lt1"/>
                </a:solidFill>
                <a:latin typeface="Aptos Display"/>
                <a:ea typeface="Aptos"/>
              </a:rPr>
              <a:t>Diagramas UML e cartões CRC;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chemeClr val="lt1"/>
                </a:solidFill>
                <a:latin typeface="Aptos Display"/>
                <a:ea typeface="Aptos"/>
              </a:rPr>
              <a:t>Planejamento de testes unitários;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ffff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chemeClr val="lt1"/>
                </a:solidFill>
                <a:latin typeface="Aptos Display"/>
                <a:ea typeface="Aptos"/>
              </a:rPr>
              <a:t>Wireframes;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1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4614480" y="2067120"/>
            <a:ext cx="2723400" cy="2723400"/>
          </a:xfrm>
          <a:prstGeom prst="rect">
            <a:avLst/>
          </a:prstGeom>
          <a:ln w="0">
            <a:noFill/>
          </a:ln>
        </p:spPr>
      </p:pic>
      <p:sp>
        <p:nvSpPr>
          <p:cNvPr id="283" name="Title 2"/>
          <p:cNvSpPr/>
          <p:nvPr/>
        </p:nvSpPr>
        <p:spPr>
          <a:xfrm>
            <a:off x="1735560" y="4904640"/>
            <a:ext cx="872028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 defTabSz="914400">
              <a:lnSpc>
                <a:spcPct val="90000"/>
              </a:lnSpc>
            </a:pPr>
            <a:r>
              <a:rPr b="0" lang="en-US" sz="6000" spc="-1" strike="noStrike">
                <a:solidFill>
                  <a:schemeClr val="lt1"/>
                </a:solidFill>
                <a:latin typeface="Aptos Display"/>
              </a:rPr>
              <a:t>OBRIGADO</a:t>
            </a:r>
            <a:endParaRPr b="0" lang="pt-BR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845E1B1-3877-471F-896E-176FA600CDB2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2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Diagrama UML: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6" name="Rectangle 1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97" name="Retângulo: Cantos Arredondados 1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98" name="Retângulo: Cantos Arredondados 2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99" name="Rectangle 2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00" name="Picture 2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01" name="Slide Number Placeholder 4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C3FE4034-CCE4-42A5-8CD1-24F8BEA0E5A2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3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Rectangle 3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3772440" y="360000"/>
            <a:ext cx="4838040" cy="63064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5DA2FE-7683-4C81-BF28-F1AFC420ECE1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3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Cartões CRC: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6" name="Rectangle 4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07" name="Retângulo: Cantos Arredondados 3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08" name="Retângulo: Cantos Arredondados 6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09" name="Rectangle 5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10" name="Picture 3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11" name="Slide Number Placeholder 7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47DC6CE3-2708-48ED-B399-34FDA79A4CA1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4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Rectangle 8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649440" y="1440000"/>
            <a:ext cx="5290560" cy="474516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70E2C0-141D-4E1B-92A1-C9297A95D6B8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4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Cartões CRC: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6" name="Rectangle 9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17" name="Retângulo: Cantos Arredondados 7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18" name="Retângulo: Cantos Arredondados 8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19" name="Rectangle 10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20" name="Picture 6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21" name="Slide Number Placeholder 10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043DC1B3-9B6E-4839-8BAF-05CF6F7A0ACE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5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Rectangle 12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1080000" y="1440000"/>
            <a:ext cx="4139280" cy="495828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 idx="4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8748EF-F4C3-4E4C-B3CC-641009F00276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5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</a:rPr>
              <a:t>Cartões CRC: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6" name="Rectangle 13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27" name="Retângulo: Cantos Arredondados 9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28" name="Retângulo: Cantos Arredondados 10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9" name="Rectangle 14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30" name="Picture 7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31" name="Slide Number Placeholder 13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7FC2F02A-0047-49CD-B351-24BEE4BC16CD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6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Rectangle 15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655920" y="1980000"/>
            <a:ext cx="4959360" cy="2520000"/>
          </a:xfrm>
          <a:prstGeom prst="rect">
            <a:avLst/>
          </a:prstGeom>
          <a:ln w="0">
            <a:noFill/>
          </a:ln>
        </p:spPr>
      </p:pic>
    </p:spTree>
  </p:cSld>
  <p:transition spd="slow"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6A0DDB-92A6-4ECB-BBE5-7742AF5DC767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6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  <a:ea typeface="Aptos Display"/>
              </a:rPr>
              <a:t>Planejamento de Testes Unitários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6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50000"/>
              </a:lnSpc>
            </a:pPr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37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38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9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40" name="Picture 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41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D922EB50-9FD5-4B73-A391-B2D6EF392649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7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3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4" name="TextBox 13"/>
          <p:cNvSpPr/>
          <p:nvPr/>
        </p:nvSpPr>
        <p:spPr>
          <a:xfrm>
            <a:off x="19332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b="1" lang="en-US" sz="2400" spc="-1" strike="noStrike">
                <a:solidFill>
                  <a:schemeClr val="lt1"/>
                </a:solidFill>
                <a:latin typeface="Aptos"/>
                <a:ea typeface="Aptos"/>
              </a:rPr>
              <a:t>Objetivo: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TextBox 14"/>
          <p:cNvSpPr/>
          <p:nvPr/>
        </p:nvSpPr>
        <p:spPr>
          <a:xfrm>
            <a:off x="388440" y="2134440"/>
            <a:ext cx="742572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200" spc="-1" strike="noStrike">
                <a:solidFill>
                  <a:schemeClr val="lt1"/>
                </a:solidFill>
                <a:latin typeface="Aptos"/>
                <a:ea typeface="Aptos"/>
              </a:rPr>
              <a:t>Garantir que cada unidade do código (métodos e funções) funcione isoladamente.</a:t>
            </a:r>
            <a:endParaRPr b="0" lang="pt-BR" sz="22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B3BAFF-441E-445B-AEF5-1C765F80B281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7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 Display"/>
                <a:ea typeface="Aptos Display"/>
              </a:rPr>
              <a:t>Planejamento de Testes Unitários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48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50000"/>
              </a:lnSpc>
            </a:pPr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49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50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1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52" name="Picture 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53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7F7AD256-4482-4F2C-A1E0-494487F47210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8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5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56" name="TextBox 13"/>
          <p:cNvSpPr/>
          <p:nvPr/>
        </p:nvSpPr>
        <p:spPr>
          <a:xfrm>
            <a:off x="23580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b="1" lang="en-US" sz="2400" spc="-1" strike="noStrike">
                <a:solidFill>
                  <a:schemeClr val="lt1"/>
                </a:solidFill>
                <a:latin typeface="Aptos"/>
                <a:ea typeface="Aptos"/>
              </a:rPr>
              <a:t>Testes a serem implementados nas próximas Sprints: 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TextBox 14"/>
          <p:cNvSpPr/>
          <p:nvPr/>
        </p:nvSpPr>
        <p:spPr>
          <a:xfrm>
            <a:off x="388440" y="2134440"/>
            <a:ext cx="7425720" cy="52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Cálculos de Salário:</a:t>
            </a: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 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Testar o cálculo de salário por hora.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 </a:t>
            </a: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Adicionais:</a:t>
            </a:r>
            <a:br>
              <a:rPr sz="2000"/>
            </a:b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 </a:t>
            </a: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Validar o cálculo de periculosidade e  insalubridade.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Benefícios: 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Verificar os cálculos de vale-transporte e vale-alimentação.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Descontos: 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Validar a aplicação das regras de cálculo de INSS, FGTS e IRRF.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</a:rPr>
              <a:t> 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Salário Líquido: </a:t>
            </a:r>
            <a:br>
              <a:rPr sz="2000"/>
            </a:b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Confirmar se o cálculo final do salário líquido está correto.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9d9d9b"/>
                </a:solidFill>
                <a:latin typeface="Century Gothic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0B1127-0899-4E13-9026-46002E77F8E3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8</a:t>
            </a:fld>
            <a:endParaRPr b="0" lang="pt-BR" sz="12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title"/>
          </p:nvPr>
        </p:nvSpPr>
        <p:spPr>
          <a:xfrm>
            <a:off x="348480" y="136440"/>
            <a:ext cx="8720280" cy="853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chemeClr val="lt1"/>
                </a:solidFill>
                <a:latin typeface="Aptos"/>
                <a:ea typeface="Aptos Display"/>
              </a:rPr>
              <a:t>Testes Adicionais (Selenium)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0" name="Rectangle 6"/>
          <p:cNvSpPr/>
          <p:nvPr/>
        </p:nvSpPr>
        <p:spPr>
          <a:xfrm>
            <a:off x="6667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50000"/>
              </a:lnSpc>
            </a:pPr>
            <a:endParaRPr b="0" lang="en-US" sz="2000" spc="-1" strike="noStrike">
              <a:solidFill>
                <a:srgbClr val="002b49"/>
              </a:solidFill>
              <a:latin typeface="Century Gothic"/>
            </a:endParaRPr>
          </a:p>
        </p:txBody>
      </p:sp>
      <p:sp>
        <p:nvSpPr>
          <p:cNvPr id="161" name="Retângulo: Cantos Arredondados 4"/>
          <p:cNvSpPr/>
          <p:nvPr/>
        </p:nvSpPr>
        <p:spPr>
          <a:xfrm rot="19523400">
            <a:off x="8041680" y="2675880"/>
            <a:ext cx="6352200" cy="4532040"/>
          </a:xfrm>
          <a:prstGeom prst="roundRect">
            <a:avLst>
              <a:gd name="adj" fmla="val 16667"/>
            </a:avLst>
          </a:prstGeom>
          <a:solidFill>
            <a:srgbClr val="2ab1e1"/>
          </a:solidFill>
          <a:ln>
            <a:solidFill>
              <a:srgbClr val="2a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162" name="Retângulo: Cantos Arredondados 5"/>
          <p:cNvSpPr/>
          <p:nvPr/>
        </p:nvSpPr>
        <p:spPr>
          <a:xfrm rot="10018200">
            <a:off x="8233560" y="2080080"/>
            <a:ext cx="5848920" cy="4532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3" name="Rectangle 7"/>
          <p:cNvSpPr/>
          <p:nvPr/>
        </p:nvSpPr>
        <p:spPr>
          <a:xfrm>
            <a:off x="8055360" y="611280"/>
            <a:ext cx="3668040" cy="575640"/>
          </a:xfrm>
          <a:prstGeom prst="rect">
            <a:avLst/>
          </a:prstGeom>
          <a:solidFill>
            <a:srgbClr val="0e2841"/>
          </a:solidFill>
          <a:ln>
            <a:solidFill>
              <a:srgbClr val="0e284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1e35"/>
              </a:solidFill>
              <a:latin typeface="Aptos"/>
            </a:endParaRPr>
          </a:p>
        </p:txBody>
      </p:sp>
      <p:pic>
        <p:nvPicPr>
          <p:cNvPr id="164" name="Picture 5" descr="A logo of the pope's name&#10;&#10;AI-generated content may be incorrect."/>
          <p:cNvPicPr/>
          <p:nvPr/>
        </p:nvPicPr>
        <p:blipFill>
          <a:blip r:embed="rId1"/>
          <a:stretch/>
        </p:blipFill>
        <p:spPr>
          <a:xfrm>
            <a:off x="10356120" y="1080"/>
            <a:ext cx="1294920" cy="1294920"/>
          </a:xfrm>
          <a:prstGeom prst="rect">
            <a:avLst/>
          </a:prstGeom>
          <a:ln w="0">
            <a:noFill/>
          </a:ln>
        </p:spPr>
      </p:pic>
      <p:sp>
        <p:nvSpPr>
          <p:cNvPr id="165" name="Slide Number Placeholder 1"/>
          <p:cNvSpPr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914400">
              <a:lnSpc>
                <a:spcPct val="100000"/>
              </a:lnSpc>
            </a:pPr>
            <a:fld id="{1003797F-E197-4691-A5D7-7762ED7FDF76}" type="slidenum">
              <a:rPr b="0" lang="en-US" sz="1200" spc="-1" strike="noStrike">
                <a:solidFill>
                  <a:srgbClr val="9d9d9b"/>
                </a:solidFill>
                <a:latin typeface="Century Gothic"/>
              </a:rPr>
              <a:t>9</a:t>
            </a:fld>
            <a:endParaRPr b="0" lang="pt-B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Rectangle 11"/>
          <p:cNvSpPr/>
          <p:nvPr/>
        </p:nvSpPr>
        <p:spPr>
          <a:xfrm>
            <a:off x="655920" y="1296360"/>
            <a:ext cx="11254320" cy="52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numCol="1" spcCol="1440" lIns="0" rIns="0" tIns="0" bIns="0" anchor="t">
            <a:noAutofit/>
          </a:bodyPr>
          <a:p>
            <a:pPr defTabSz="622440">
              <a:lnSpc>
                <a:spcPct val="100000"/>
              </a:lnSpc>
            </a:pPr>
            <a:endParaRPr b="0" lang="en-US" sz="2000" spc="-1" strike="noStrike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7" name="TextBox 9"/>
          <p:cNvSpPr/>
          <p:nvPr/>
        </p:nvSpPr>
        <p:spPr>
          <a:xfrm>
            <a:off x="374400" y="1448640"/>
            <a:ext cx="7411680" cy="48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68" name="TextBox 13"/>
          <p:cNvSpPr/>
          <p:nvPr/>
        </p:nvSpPr>
        <p:spPr>
          <a:xfrm>
            <a:off x="235800" y="142776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b="1" lang="en-US" sz="2400" spc="-1" strike="noStrike">
                <a:solidFill>
                  <a:schemeClr val="lt1"/>
                </a:solidFill>
                <a:latin typeface="Aptos"/>
                <a:ea typeface="Aptos"/>
              </a:rPr>
              <a:t>Motivação 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TextBox 14"/>
          <p:cNvSpPr/>
          <p:nvPr/>
        </p:nvSpPr>
        <p:spPr>
          <a:xfrm>
            <a:off x="388440" y="2134440"/>
            <a:ext cx="7425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Provar que a integração entre o frontend e o backend funciona, simulando a jornada completa do usuário.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TextBox 8"/>
          <p:cNvSpPr/>
          <p:nvPr/>
        </p:nvSpPr>
        <p:spPr>
          <a:xfrm>
            <a:off x="222480" y="3580200"/>
            <a:ext cx="110556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Wingdings,Sans-Serif"/>
              <a:buChar char="Ø"/>
            </a:pPr>
            <a:r>
              <a:rPr b="1" lang="en-US" sz="2400" spc="-1" strike="noStrike">
                <a:solidFill>
                  <a:schemeClr val="lt1"/>
                </a:solidFill>
                <a:latin typeface="Aptos"/>
                <a:ea typeface="Aptos"/>
              </a:rPr>
              <a:t>Testes E2E com Selenium: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TextBox 12"/>
          <p:cNvSpPr/>
          <p:nvPr/>
        </p:nvSpPr>
        <p:spPr>
          <a:xfrm>
            <a:off x="375120" y="4179960"/>
            <a:ext cx="7425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Teste de Login;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Teste de navegação de paginas;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Aptos"/>
                <a:ea typeface="Aptos"/>
              </a:rPr>
              <a:t>Apresentação de informações para o user.</a:t>
            </a: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Application>LibreOffice/7.6.7.2$Windows_X86_64 LibreOffice_project/dd47e4b30cb7dab30588d6c79c651f218165e3c5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2025-09-10T20:35:39Z</dcterms:created>
  <dc:creator/>
  <dc:description/>
  <dc:language>pt-BR</dc:language>
  <cp:lastModifiedBy/>
  <dcterms:modified xsi:type="dcterms:W3CDTF">2025-09-11T17:33:50Z</dcterms:modified>
  <cp:revision>74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6</vt:i4>
  </property>
</Properties>
</file>